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9"/>
  </p:sldMasterIdLst>
  <p:notesMasterIdLst>
    <p:notesMasterId r:id="rId31"/>
  </p:notesMasterIdLst>
  <p:handoutMasterIdLst>
    <p:handoutMasterId r:id="rId32"/>
  </p:handoutMasterIdLst>
  <p:sldIdLst>
    <p:sldId id="2146848557" r:id="rId10"/>
    <p:sldId id="2146848594" r:id="rId11"/>
    <p:sldId id="2146848674" r:id="rId12"/>
    <p:sldId id="2146848700" r:id="rId13"/>
    <p:sldId id="2146848698" r:id="rId14"/>
    <p:sldId id="2146848678" r:id="rId15"/>
    <p:sldId id="2146848699" r:id="rId16"/>
    <p:sldId id="2146848713" r:id="rId17"/>
    <p:sldId id="2146848704" r:id="rId18"/>
    <p:sldId id="2146848702" r:id="rId19"/>
    <p:sldId id="2146848705" r:id="rId20"/>
    <p:sldId id="2146848697" r:id="rId21"/>
    <p:sldId id="2146848711" r:id="rId22"/>
    <p:sldId id="2146848707" r:id="rId23"/>
    <p:sldId id="2146848684" r:id="rId24"/>
    <p:sldId id="2146848687" r:id="rId25"/>
    <p:sldId id="2146848712" r:id="rId26"/>
    <p:sldId id="2146848709" r:id="rId27"/>
    <p:sldId id="2146848710" r:id="rId28"/>
    <p:sldId id="2440" r:id="rId29"/>
    <p:sldId id="2146848643" r:id="rId30"/>
  </p:sldIdLst>
  <p:sldSz cx="12192000" cy="6858000"/>
  <p:notesSz cx="7315200" cy="9601200"/>
  <p:custDataLst>
    <p:custData r:id="rId4"/>
    <p:custData r:id="rId2"/>
    <p:custData r:id="rId6"/>
    <p:custData r:id="rId3"/>
    <p:custData r:id="rId5"/>
    <p:custData r:id="rId7"/>
    <p:custData r:id="rId8"/>
  </p:custDataLst>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C110D-2617-C235-08C2-7B97C02BC225}" name="Duffy, Lauren (She/Her/Hers)" initials="DL(" userId="S::lduffy@phn.com::05968d66-53e4-4e5c-a187-ea2bee546ccb" providerId="AD"/>
  <p188:author id="{BCB2BF7B-D328-B302-9D8B-29DF85D92C5D}" name="Shura, Darlene" initials="SD" userId="S::darlene.shura@rbc.com::6ee9ea1d-4d9d-4454-9e8e-b7777f0f3c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8FC"/>
    <a:srgbClr val="DCF0F8"/>
    <a:srgbClr val="FF00FF"/>
    <a:srgbClr val="9FAF09"/>
    <a:srgbClr val="FF0000"/>
    <a:srgbClr val="FF2929"/>
    <a:srgbClr val="000000"/>
    <a:srgbClr val="F6DAD6"/>
    <a:srgbClr val="4B4F54"/>
    <a:srgbClr val="EC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9529FB-F7F1-4122-B7C4-D901D1AFE0D1}">
  <a:tblStyle styleId="{BF9529FB-F7F1-4122-B7C4-D901D1AFE0D1}" styleName="RBC Light Gray">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A949A42-8534-413A-A760-ABA5BDE51491}" styleName="RBC Tund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4947" autoAdjust="0"/>
  </p:normalViewPr>
  <p:slideViewPr>
    <p:cSldViewPr snapToGrid="0">
      <p:cViewPr varScale="1">
        <p:scale>
          <a:sx n="101" d="100"/>
          <a:sy n="101" d="100"/>
        </p:scale>
        <p:origin x="762"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4206"/>
    </p:cViewPr>
  </p:sorterViewPr>
  <p:notesViewPr>
    <p:cSldViewPr snapToGrid="0" showGuides="1">
      <p:cViewPr varScale="1">
        <p:scale>
          <a:sx n="78" d="100"/>
          <a:sy n="78" d="100"/>
        </p:scale>
        <p:origin x="3852" y="8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18644-737D-43E6-AB63-4A0D72D612B9}"/>
              </a:ext>
            </a:extLst>
          </p:cNvPr>
          <p:cNvSpPr>
            <a:spLocks noGrp="1"/>
          </p:cNvSpPr>
          <p:nvPr>
            <p:ph type="hdr" sz="quarter"/>
          </p:nvPr>
        </p:nvSpPr>
        <p:spPr>
          <a:xfrm>
            <a:off x="0" y="3"/>
            <a:ext cx="3169920" cy="481727"/>
          </a:xfrm>
          <a:prstGeom prst="rect">
            <a:avLst/>
          </a:prstGeom>
        </p:spPr>
        <p:txBody>
          <a:bodyPr vert="horz" lIns="83117" tIns="41559" rIns="83117" bIns="41559" rtlCol="0"/>
          <a:lstStyle>
            <a:lvl1pPr algn="l">
              <a:defRPr sz="1000"/>
            </a:lvl1pPr>
          </a:lstStyle>
          <a:p>
            <a:endParaRPr lang="en-US" dirty="0"/>
          </a:p>
        </p:txBody>
      </p:sp>
      <p:sp>
        <p:nvSpPr>
          <p:cNvPr id="3" name="Date Placeholder 2">
            <a:extLst>
              <a:ext uri="{FF2B5EF4-FFF2-40B4-BE49-F238E27FC236}">
                <a16:creationId xmlns:a16="http://schemas.microsoft.com/office/drawing/2014/main" id="{655DD514-52B2-4A20-B455-6C93CA0B03C3}"/>
              </a:ext>
            </a:extLst>
          </p:cNvPr>
          <p:cNvSpPr>
            <a:spLocks noGrp="1"/>
          </p:cNvSpPr>
          <p:nvPr>
            <p:ph type="dt" sz="quarter" idx="1"/>
          </p:nvPr>
        </p:nvSpPr>
        <p:spPr>
          <a:xfrm>
            <a:off x="4143589" y="3"/>
            <a:ext cx="3169920" cy="481727"/>
          </a:xfrm>
          <a:prstGeom prst="rect">
            <a:avLst/>
          </a:prstGeom>
        </p:spPr>
        <p:txBody>
          <a:bodyPr vert="horz" lIns="83117" tIns="41559" rIns="83117" bIns="41559" rtlCol="0"/>
          <a:lstStyle>
            <a:lvl1pPr algn="r">
              <a:defRPr sz="1000"/>
            </a:lvl1pPr>
          </a:lstStyle>
          <a:p>
            <a:fld id="{A5B98BE9-1DF9-4F13-8080-3D34EC7F0DCC}" type="datetimeFigureOut">
              <a:rPr lang="en-US" smtClean="0"/>
              <a:t>12/03/25</a:t>
            </a:fld>
            <a:endParaRPr lang="en-US" dirty="0"/>
          </a:p>
        </p:txBody>
      </p:sp>
      <p:sp>
        <p:nvSpPr>
          <p:cNvPr id="4" name="Footer Placeholder 3">
            <a:extLst>
              <a:ext uri="{FF2B5EF4-FFF2-40B4-BE49-F238E27FC236}">
                <a16:creationId xmlns:a16="http://schemas.microsoft.com/office/drawing/2014/main" id="{A0DCCAA0-9260-4B93-879D-E3DA39A7AFEA}"/>
              </a:ext>
            </a:extLst>
          </p:cNvPr>
          <p:cNvSpPr>
            <a:spLocks noGrp="1"/>
          </p:cNvSpPr>
          <p:nvPr>
            <p:ph type="ftr" sz="quarter" idx="2"/>
          </p:nvPr>
        </p:nvSpPr>
        <p:spPr>
          <a:xfrm>
            <a:off x="0" y="9119476"/>
            <a:ext cx="3169920" cy="481727"/>
          </a:xfrm>
          <a:prstGeom prst="rect">
            <a:avLst/>
          </a:prstGeom>
        </p:spPr>
        <p:txBody>
          <a:bodyPr vert="horz" lIns="83117" tIns="41559" rIns="83117" bIns="41559" rtlCol="0" anchor="b"/>
          <a:lstStyle>
            <a:lvl1pPr algn="l">
              <a:defRPr sz="1000"/>
            </a:lvl1pPr>
          </a:lstStyle>
          <a:p>
            <a:endParaRPr lang="en-US" dirty="0"/>
          </a:p>
        </p:txBody>
      </p:sp>
      <p:sp>
        <p:nvSpPr>
          <p:cNvPr id="5" name="Slide Number Placeholder 4">
            <a:extLst>
              <a:ext uri="{FF2B5EF4-FFF2-40B4-BE49-F238E27FC236}">
                <a16:creationId xmlns:a16="http://schemas.microsoft.com/office/drawing/2014/main" id="{F221F7F6-A6FF-4ADE-AF5F-BC6F8B9A4AC6}"/>
              </a:ext>
            </a:extLst>
          </p:cNvPr>
          <p:cNvSpPr>
            <a:spLocks noGrp="1"/>
          </p:cNvSpPr>
          <p:nvPr>
            <p:ph type="sldNum" sz="quarter" idx="3"/>
          </p:nvPr>
        </p:nvSpPr>
        <p:spPr>
          <a:xfrm>
            <a:off x="4143589" y="9119476"/>
            <a:ext cx="3169920" cy="481727"/>
          </a:xfrm>
          <a:prstGeom prst="rect">
            <a:avLst/>
          </a:prstGeom>
        </p:spPr>
        <p:txBody>
          <a:bodyPr vert="horz" lIns="83117" tIns="41559" rIns="83117" bIns="41559" rtlCol="0" anchor="b"/>
          <a:lstStyle>
            <a:lvl1pPr algn="r">
              <a:defRPr sz="1000"/>
            </a:lvl1pPr>
          </a:lstStyle>
          <a:p>
            <a:fld id="{4B2F9B1C-8D71-413B-8AE0-A66A1D16BA7B}" type="slidenum">
              <a:rPr lang="en-US" smtClean="0"/>
              <a:t>‹#›</a:t>
            </a:fld>
            <a:endParaRPr lang="en-US" dirty="0"/>
          </a:p>
        </p:txBody>
      </p:sp>
    </p:spTree>
    <p:extLst>
      <p:ext uri="{BB962C8B-B14F-4D97-AF65-F5344CB8AC3E}">
        <p14:creationId xmlns:p14="http://schemas.microsoft.com/office/powerpoint/2010/main" val="332827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8592" cy="480060"/>
          </a:xfrm>
          <a:prstGeom prst="rect">
            <a:avLst/>
          </a:prstGeom>
        </p:spPr>
        <p:txBody>
          <a:bodyPr vert="horz" lIns="83117" tIns="41559" rIns="83117" bIns="41559" rtlCol="0"/>
          <a:lstStyle>
            <a:lvl1pPr algn="l">
              <a:defRPr sz="1000"/>
            </a:lvl1pPr>
          </a:lstStyle>
          <a:p>
            <a:endParaRPr lang="en-CA" dirty="0"/>
          </a:p>
        </p:txBody>
      </p:sp>
      <p:sp>
        <p:nvSpPr>
          <p:cNvPr id="3" name="Date Placeholder 2"/>
          <p:cNvSpPr>
            <a:spLocks noGrp="1"/>
          </p:cNvSpPr>
          <p:nvPr>
            <p:ph type="dt" idx="1"/>
          </p:nvPr>
        </p:nvSpPr>
        <p:spPr>
          <a:xfrm>
            <a:off x="4356612" y="1"/>
            <a:ext cx="2958592" cy="480060"/>
          </a:xfrm>
          <a:prstGeom prst="rect">
            <a:avLst/>
          </a:prstGeom>
        </p:spPr>
        <p:txBody>
          <a:bodyPr vert="horz" lIns="83117" tIns="41559" rIns="83117" bIns="41559" rtlCol="0"/>
          <a:lstStyle>
            <a:lvl1pPr algn="r">
              <a:defRPr sz="1000"/>
            </a:lvl1pPr>
          </a:lstStyle>
          <a:p>
            <a:fld id="{22DAF281-D5C0-44A6-919B-4BDDA8A72803}" type="datetimeFigureOut">
              <a:rPr lang="en-CA" smtClean="0"/>
              <a:t>2025-12-03</a:t>
            </a:fld>
            <a:endParaRPr lang="en-CA" dirty="0"/>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83117" tIns="41559" rIns="83117" bIns="41559" rtlCol="0" anchor="ctr"/>
          <a:lstStyle/>
          <a:p>
            <a:endParaRPr lang="en-CA" dirty="0"/>
          </a:p>
        </p:txBody>
      </p:sp>
      <p:sp>
        <p:nvSpPr>
          <p:cNvPr id="5" name="Notes Placeholder 4"/>
          <p:cNvSpPr>
            <a:spLocks noGrp="1"/>
          </p:cNvSpPr>
          <p:nvPr>
            <p:ph type="body" sz="quarter" idx="3"/>
          </p:nvPr>
        </p:nvSpPr>
        <p:spPr>
          <a:xfrm>
            <a:off x="731521" y="4618180"/>
            <a:ext cx="5852160" cy="3782873"/>
          </a:xfrm>
          <a:prstGeom prst="rect">
            <a:avLst/>
          </a:prstGeom>
        </p:spPr>
        <p:txBody>
          <a:bodyPr vert="horz" lIns="83117" tIns="41559" rIns="83117" bIns="41559"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1" y="9110517"/>
            <a:ext cx="2958592" cy="480060"/>
          </a:xfrm>
          <a:prstGeom prst="rect">
            <a:avLst/>
          </a:prstGeom>
        </p:spPr>
        <p:txBody>
          <a:bodyPr vert="horz" lIns="83117" tIns="41559" rIns="83117" bIns="41559" rtlCol="0" anchor="b"/>
          <a:lstStyle>
            <a:lvl1pPr algn="l">
              <a:defRPr sz="1000"/>
            </a:lvl1pPr>
          </a:lstStyle>
          <a:p>
            <a:endParaRPr lang="en-CA" dirty="0"/>
          </a:p>
        </p:txBody>
      </p:sp>
      <p:sp>
        <p:nvSpPr>
          <p:cNvPr id="7" name="Slide Number Placeholder 6"/>
          <p:cNvSpPr>
            <a:spLocks noGrp="1"/>
          </p:cNvSpPr>
          <p:nvPr>
            <p:ph type="sldNum" sz="quarter" idx="5"/>
          </p:nvPr>
        </p:nvSpPr>
        <p:spPr>
          <a:xfrm>
            <a:off x="4356612" y="9110517"/>
            <a:ext cx="2958592" cy="480060"/>
          </a:xfrm>
          <a:prstGeom prst="rect">
            <a:avLst/>
          </a:prstGeom>
        </p:spPr>
        <p:txBody>
          <a:bodyPr vert="horz" lIns="83117" tIns="41559" rIns="83117" bIns="41559" rtlCol="0" anchor="b"/>
          <a:lstStyle>
            <a:lvl1pPr algn="r">
              <a:defRPr sz="1000"/>
            </a:lvl1pPr>
          </a:lstStyle>
          <a:p>
            <a:fld id="{1FF71800-7E42-4FD9-88C0-C7DD9972A17A}" type="slidenum">
              <a:rPr lang="en-CA" smtClean="0"/>
              <a:t>‹#›</a:t>
            </a:fld>
            <a:endParaRPr lang="en-CA" dirty="0"/>
          </a:p>
        </p:txBody>
      </p:sp>
    </p:spTree>
    <p:extLst>
      <p:ext uri="{BB962C8B-B14F-4D97-AF65-F5344CB8AC3E}">
        <p14:creationId xmlns:p14="http://schemas.microsoft.com/office/powerpoint/2010/main" val="255695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71800-7E42-4FD9-88C0-C7DD9972A17A}" type="slidenum">
              <a:rPr lang="en-CA" smtClean="0"/>
              <a:t>1</a:t>
            </a:fld>
            <a:endParaRPr lang="en-CA" dirty="0"/>
          </a:p>
        </p:txBody>
      </p:sp>
    </p:spTree>
    <p:extLst>
      <p:ext uri="{BB962C8B-B14F-4D97-AF65-F5344CB8AC3E}">
        <p14:creationId xmlns:p14="http://schemas.microsoft.com/office/powerpoint/2010/main" val="22600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10</a:t>
            </a:fld>
            <a:endParaRPr lang="en-CA" dirty="0"/>
          </a:p>
        </p:txBody>
      </p:sp>
    </p:spTree>
    <p:extLst>
      <p:ext uri="{BB962C8B-B14F-4D97-AF65-F5344CB8AC3E}">
        <p14:creationId xmlns:p14="http://schemas.microsoft.com/office/powerpoint/2010/main" val="325258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11</a:t>
            </a:fld>
            <a:endParaRPr lang="en-CA" dirty="0"/>
          </a:p>
        </p:txBody>
      </p:sp>
    </p:spTree>
    <p:extLst>
      <p:ext uri="{BB962C8B-B14F-4D97-AF65-F5344CB8AC3E}">
        <p14:creationId xmlns:p14="http://schemas.microsoft.com/office/powerpoint/2010/main" val="196208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12</a:t>
            </a:fld>
            <a:endParaRPr lang="en-CA" dirty="0"/>
          </a:p>
        </p:txBody>
      </p:sp>
    </p:spTree>
    <p:extLst>
      <p:ext uri="{BB962C8B-B14F-4D97-AF65-F5344CB8AC3E}">
        <p14:creationId xmlns:p14="http://schemas.microsoft.com/office/powerpoint/2010/main" val="422019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13</a:t>
            </a:fld>
            <a:endParaRPr lang="en-CA" dirty="0"/>
          </a:p>
        </p:txBody>
      </p:sp>
    </p:spTree>
    <p:extLst>
      <p:ext uri="{BB962C8B-B14F-4D97-AF65-F5344CB8AC3E}">
        <p14:creationId xmlns:p14="http://schemas.microsoft.com/office/powerpoint/2010/main" val="348328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14</a:t>
            </a:fld>
            <a:endParaRPr lang="en-CA" dirty="0"/>
          </a:p>
        </p:txBody>
      </p:sp>
    </p:spTree>
    <p:extLst>
      <p:ext uri="{BB962C8B-B14F-4D97-AF65-F5344CB8AC3E}">
        <p14:creationId xmlns:p14="http://schemas.microsoft.com/office/powerpoint/2010/main" val="1246947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15</a:t>
            </a:fld>
            <a:endParaRPr lang="en-CA" dirty="0"/>
          </a:p>
        </p:txBody>
      </p:sp>
    </p:spTree>
    <p:extLst>
      <p:ext uri="{BB962C8B-B14F-4D97-AF65-F5344CB8AC3E}">
        <p14:creationId xmlns:p14="http://schemas.microsoft.com/office/powerpoint/2010/main" val="2025644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16</a:t>
            </a:fld>
            <a:endParaRPr lang="en-CA" dirty="0"/>
          </a:p>
        </p:txBody>
      </p:sp>
    </p:spTree>
    <p:extLst>
      <p:ext uri="{BB962C8B-B14F-4D97-AF65-F5344CB8AC3E}">
        <p14:creationId xmlns:p14="http://schemas.microsoft.com/office/powerpoint/2010/main" val="2631439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17</a:t>
            </a:fld>
            <a:endParaRPr lang="en-CA" dirty="0"/>
          </a:p>
        </p:txBody>
      </p:sp>
    </p:spTree>
    <p:extLst>
      <p:ext uri="{BB962C8B-B14F-4D97-AF65-F5344CB8AC3E}">
        <p14:creationId xmlns:p14="http://schemas.microsoft.com/office/powerpoint/2010/main" val="751486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18</a:t>
            </a:fld>
            <a:endParaRPr lang="en-CA" dirty="0"/>
          </a:p>
        </p:txBody>
      </p:sp>
    </p:spTree>
    <p:extLst>
      <p:ext uri="{BB962C8B-B14F-4D97-AF65-F5344CB8AC3E}">
        <p14:creationId xmlns:p14="http://schemas.microsoft.com/office/powerpoint/2010/main" val="695859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19</a:t>
            </a:fld>
            <a:endParaRPr lang="en-CA" dirty="0"/>
          </a:p>
        </p:txBody>
      </p:sp>
    </p:spTree>
    <p:extLst>
      <p:ext uri="{BB962C8B-B14F-4D97-AF65-F5344CB8AC3E}">
        <p14:creationId xmlns:p14="http://schemas.microsoft.com/office/powerpoint/2010/main" val="139585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71800-7E42-4FD9-88C0-C7DD9972A17A}" type="slidenum">
              <a:rPr lang="en-CA" smtClean="0"/>
              <a:t>2</a:t>
            </a:fld>
            <a:endParaRPr lang="en-CA" dirty="0"/>
          </a:p>
        </p:txBody>
      </p:sp>
    </p:spTree>
    <p:extLst>
      <p:ext uri="{BB962C8B-B14F-4D97-AF65-F5344CB8AC3E}">
        <p14:creationId xmlns:p14="http://schemas.microsoft.com/office/powerpoint/2010/main" val="1672143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20</a:t>
            </a:fld>
            <a:endParaRPr lang="en-CA" dirty="0"/>
          </a:p>
        </p:txBody>
      </p:sp>
    </p:spTree>
    <p:extLst>
      <p:ext uri="{BB962C8B-B14F-4D97-AF65-F5344CB8AC3E}">
        <p14:creationId xmlns:p14="http://schemas.microsoft.com/office/powerpoint/2010/main" val="7482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21</a:t>
            </a:fld>
            <a:endParaRPr lang="en-CA" dirty="0"/>
          </a:p>
        </p:txBody>
      </p:sp>
    </p:spTree>
    <p:extLst>
      <p:ext uri="{BB962C8B-B14F-4D97-AF65-F5344CB8AC3E}">
        <p14:creationId xmlns:p14="http://schemas.microsoft.com/office/powerpoint/2010/main" val="148947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3</a:t>
            </a:fld>
            <a:endParaRPr lang="en-CA" dirty="0"/>
          </a:p>
        </p:txBody>
      </p:sp>
    </p:spTree>
    <p:extLst>
      <p:ext uri="{BB962C8B-B14F-4D97-AF65-F5344CB8AC3E}">
        <p14:creationId xmlns:p14="http://schemas.microsoft.com/office/powerpoint/2010/main" val="323837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4</a:t>
            </a:fld>
            <a:endParaRPr lang="en-CA" dirty="0"/>
          </a:p>
        </p:txBody>
      </p:sp>
    </p:spTree>
    <p:extLst>
      <p:ext uri="{BB962C8B-B14F-4D97-AF65-F5344CB8AC3E}">
        <p14:creationId xmlns:p14="http://schemas.microsoft.com/office/powerpoint/2010/main" val="66292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5</a:t>
            </a:fld>
            <a:endParaRPr lang="en-CA" dirty="0"/>
          </a:p>
        </p:txBody>
      </p:sp>
    </p:spTree>
    <p:extLst>
      <p:ext uri="{BB962C8B-B14F-4D97-AF65-F5344CB8AC3E}">
        <p14:creationId xmlns:p14="http://schemas.microsoft.com/office/powerpoint/2010/main" val="131898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6</a:t>
            </a:fld>
            <a:endParaRPr lang="en-CA" dirty="0"/>
          </a:p>
        </p:txBody>
      </p:sp>
    </p:spTree>
    <p:extLst>
      <p:ext uri="{BB962C8B-B14F-4D97-AF65-F5344CB8AC3E}">
        <p14:creationId xmlns:p14="http://schemas.microsoft.com/office/powerpoint/2010/main" val="54577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7</a:t>
            </a:fld>
            <a:endParaRPr lang="en-CA" dirty="0"/>
          </a:p>
        </p:txBody>
      </p:sp>
    </p:spTree>
    <p:extLst>
      <p:ext uri="{BB962C8B-B14F-4D97-AF65-F5344CB8AC3E}">
        <p14:creationId xmlns:p14="http://schemas.microsoft.com/office/powerpoint/2010/main" val="323735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8</a:t>
            </a:fld>
            <a:endParaRPr lang="en-CA" dirty="0"/>
          </a:p>
        </p:txBody>
      </p:sp>
    </p:spTree>
    <p:extLst>
      <p:ext uri="{BB962C8B-B14F-4D97-AF65-F5344CB8AC3E}">
        <p14:creationId xmlns:p14="http://schemas.microsoft.com/office/powerpoint/2010/main" val="116746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9</a:t>
            </a:fld>
            <a:endParaRPr lang="en-CA" dirty="0"/>
          </a:p>
        </p:txBody>
      </p:sp>
    </p:spTree>
    <p:extLst>
      <p:ext uri="{BB962C8B-B14F-4D97-AF65-F5344CB8AC3E}">
        <p14:creationId xmlns:p14="http://schemas.microsoft.com/office/powerpoint/2010/main" val="4225616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2"/>
          <a:stretch>
            <a:fillRect/>
          </a:stretch>
        </p:blipFill>
        <p:spPr>
          <a:xfrm>
            <a:off x="-18288"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4"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Tree>
    <p:extLst>
      <p:ext uri="{BB962C8B-B14F-4D97-AF65-F5344CB8AC3E}">
        <p14:creationId xmlns:p14="http://schemas.microsoft.com/office/powerpoint/2010/main" val="126468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a:extLst>
              <a:ext uri="{FF2B5EF4-FFF2-40B4-BE49-F238E27FC236}">
                <a16:creationId xmlns:a16="http://schemas.microsoft.com/office/drawing/2014/main" id="{63496AF6-6143-470F-B5DE-71E5730DB232}"/>
              </a:ext>
            </a:extLst>
          </p:cNvPr>
          <p:cNvSpPr>
            <a:spLocks noGrp="1"/>
          </p:cNvSpPr>
          <p:nvPr>
            <p:ph type="title"/>
          </p:nvPr>
        </p:nvSpPr>
        <p:spPr>
          <a:xfrm>
            <a:off x="685800" y="311961"/>
            <a:ext cx="10800000" cy="798046"/>
          </a:xfrm>
        </p:spPr>
        <p:txBody>
          <a:bodyPr/>
          <a:lstStyle/>
          <a:p>
            <a:r>
              <a:rPr lang="en-US"/>
              <a:t>Click to edit Master title style</a:t>
            </a:r>
            <a:endParaRPr lang="en-CA" dirty="0"/>
          </a:p>
        </p:txBody>
      </p:sp>
    </p:spTree>
    <p:extLst>
      <p:ext uri="{BB962C8B-B14F-4D97-AF65-F5344CB8AC3E}">
        <p14:creationId xmlns:p14="http://schemas.microsoft.com/office/powerpoint/2010/main" val="342278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9"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652ECCA9-C2A0-494B-B4A6-01B3147F6D95}"/>
              </a:ext>
            </a:extLst>
          </p:cNvPr>
          <p:cNvSpPr>
            <a:spLocks noGrp="1"/>
          </p:cNvSpPr>
          <p:nvPr>
            <p:ph type="title"/>
          </p:nvPr>
        </p:nvSpPr>
        <p:spPr>
          <a:xfrm>
            <a:off x="685800" y="312595"/>
            <a:ext cx="10800000" cy="795528"/>
          </a:xfrm>
        </p:spPr>
        <p:txBody>
          <a:bodyPr/>
          <a:lstStyle/>
          <a:p>
            <a:r>
              <a:rPr lang="en-US"/>
              <a:t>Click to edit Master title style</a:t>
            </a:r>
            <a:endParaRPr lang="en-CA" dirty="0"/>
          </a:p>
        </p:txBody>
      </p:sp>
    </p:spTree>
    <p:extLst>
      <p:ext uri="{BB962C8B-B14F-4D97-AF65-F5344CB8AC3E}">
        <p14:creationId xmlns:p14="http://schemas.microsoft.com/office/powerpoint/2010/main" val="2711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798046"/>
          </a:xfrm>
        </p:spPr>
        <p:txBody>
          <a:bodyPr/>
          <a:lstStyle/>
          <a:p>
            <a:r>
              <a:rPr lang="en-US"/>
              <a:t>Click to edit Master title style</a:t>
            </a:r>
            <a:endParaRPr lang="en-CA"/>
          </a:p>
        </p:txBody>
      </p:sp>
    </p:spTree>
    <p:extLst>
      <p:ext uri="{BB962C8B-B14F-4D97-AF65-F5344CB8AC3E}">
        <p14:creationId xmlns:p14="http://schemas.microsoft.com/office/powerpoint/2010/main" val="203264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6"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7"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8365" cy="6867144"/>
          </a:xfrm>
          <a:prstGeom prst="rect">
            <a:avLst/>
          </a:prstGeom>
        </p:spPr>
      </p:pic>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4"/>
          <a:stretch>
            <a:fillRect/>
          </a:stretch>
        </p:blipFill>
        <p:spPr>
          <a:xfrm>
            <a:off x="567"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5"/>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23238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2"/>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23"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advisor use only</a:t>
            </a:r>
          </a:p>
        </p:txBody>
      </p:sp>
      <p:sp>
        <p:nvSpPr>
          <p:cNvPr id="10"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extLst>
      <p:ext uri="{BB962C8B-B14F-4D97-AF65-F5344CB8AC3E}">
        <p14:creationId xmlns:p14="http://schemas.microsoft.com/office/powerpoint/2010/main" val="23560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4">
    <p:bg>
      <p:bgPr>
        <a:solidFill>
          <a:schemeClr val="bg1"/>
        </a:solidFill>
        <a:effectLst/>
      </p:bgPr>
    </p:bg>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7432" y="0"/>
            <a:ext cx="12250858" cy="6876288"/>
          </a:xfrm>
          <a:prstGeom prst="rect">
            <a:avLst/>
          </a:prstGeom>
        </p:spPr>
      </p:pic>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3"/>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12"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advisor use only</a:t>
            </a:r>
          </a:p>
        </p:txBody>
      </p:sp>
      <p:sp>
        <p:nvSpPr>
          <p:cNvPr id="15"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5">
    <p:spTree>
      <p:nvGrpSpPr>
        <p:cNvPr id="1" name=""/>
        <p:cNvGrpSpPr/>
        <p:nvPr/>
      </p:nvGrpSpPr>
      <p:grpSpPr>
        <a:xfrm>
          <a:off x="0" y="0"/>
          <a:ext cx="0" cy="0"/>
          <a:chOff x="0" y="0"/>
          <a:chExt cx="0" cy="0"/>
        </a:xfrm>
      </p:grpSpPr>
      <p:pic>
        <p:nvPicPr>
          <p:cNvPr id="11" name="Picture Placeholder 13">
            <a:extLst>
              <a:ext uri="{FF2B5EF4-FFF2-40B4-BE49-F238E27FC236}">
                <a16:creationId xmlns:a16="http://schemas.microsoft.com/office/drawing/2014/main" id="{7841F9A0-A2B3-4301-B8B1-DFC3B221E8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8" y="-9144"/>
            <a:ext cx="12194287" cy="3435858"/>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5026989"/>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3944662"/>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r="-3185"/>
          <a:stretch/>
        </p:blipFill>
        <p:spPr>
          <a:xfrm>
            <a:off x="3048000" y="-19995"/>
            <a:ext cx="9144000" cy="3443036"/>
          </a:xfrm>
          <a:prstGeom prst="rect">
            <a:avLst/>
          </a:prstGeom>
        </p:spPr>
      </p:pic>
      <p:sp>
        <p:nvSpPr>
          <p:cNvPr id="16"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527DB3-560B-4C58-8B98-13AF9D85E0C8}"/>
              </a:ext>
            </a:extLst>
          </p:cNvPr>
          <p:cNvPicPr>
            <a:picLocks/>
          </p:cNvPicPr>
          <p:nvPr userDrawn="1"/>
        </p:nvPicPr>
        <p:blipFill>
          <a:blip r:embed="rId2"/>
          <a:stretch>
            <a:fillRect/>
          </a:stretch>
        </p:blipFill>
        <p:spPr>
          <a:xfrm>
            <a:off x="-9144" y="-9145"/>
            <a:ext cx="12243816" cy="6912864"/>
          </a:xfrm>
          <a:prstGeom prst="rect">
            <a:avLst/>
          </a:prstGeom>
        </p:spPr>
      </p:pic>
      <p:pic>
        <p:nvPicPr>
          <p:cNvPr id="11" name="Picture 10">
            <a:extLst>
              <a:ext uri="{FF2B5EF4-FFF2-40B4-BE49-F238E27FC236}">
                <a16:creationId xmlns:a16="http://schemas.microsoft.com/office/drawing/2014/main" id="{15B3DE7A-DD33-435A-9832-9864F84E371E}"/>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1070457"/>
            <a:ext cx="10455357" cy="1081072"/>
          </a:xfrm>
        </p:spPr>
        <p:txBody>
          <a:bodyPr anchor="t" anchorCtr="0">
            <a:normAutofit/>
          </a:bodyPr>
          <a:lstStyle>
            <a:lvl1pPr algn="l">
              <a:defRPr sz="3800">
                <a:solidFill>
                  <a:schemeClr val="tx2"/>
                </a:solidFill>
              </a:defRPr>
            </a:lvl1pPr>
          </a:lstStyle>
          <a:p>
            <a:r>
              <a:rPr lang="en-US" dirty="0"/>
              <a:t>Section title</a:t>
            </a:r>
            <a:endParaRPr lang="en-CA"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Tree>
    <p:extLst>
      <p:ext uri="{BB962C8B-B14F-4D97-AF65-F5344CB8AC3E}">
        <p14:creationId xmlns:p14="http://schemas.microsoft.com/office/powerpoint/2010/main" val="11056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9"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US" dirty="0"/>
              <a:t>Section title</a:t>
            </a:r>
            <a:endParaRPr lang="en-CA" dirty="0"/>
          </a:p>
        </p:txBody>
      </p:sp>
    </p:spTree>
    <p:extLst>
      <p:ext uri="{BB962C8B-B14F-4D97-AF65-F5344CB8AC3E}">
        <p14:creationId xmlns:p14="http://schemas.microsoft.com/office/powerpoint/2010/main" val="254892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0"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
        <p:nvSpPr>
          <p:cNvPr id="12"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CA" dirty="0"/>
              <a:t>Thank you</a:t>
            </a:r>
          </a:p>
        </p:txBody>
      </p:sp>
    </p:spTree>
    <p:extLst>
      <p:ext uri="{BB962C8B-B14F-4D97-AF65-F5344CB8AC3E}">
        <p14:creationId xmlns:p14="http://schemas.microsoft.com/office/powerpoint/2010/main" val="392294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a:xfrm>
            <a:off x="5847988" y="6407602"/>
            <a:ext cx="492975" cy="182880"/>
          </a:xfrm>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7" name="Title 1">
            <a:extLst>
              <a:ext uri="{FF2B5EF4-FFF2-40B4-BE49-F238E27FC236}">
                <a16:creationId xmlns:a16="http://schemas.microsoft.com/office/drawing/2014/main" id="{ED44F4B7-9B8C-4799-AEEA-05A3EE9EC5B6}"/>
              </a:ext>
            </a:extLst>
          </p:cNvPr>
          <p:cNvSpPr>
            <a:spLocks noGrp="1"/>
          </p:cNvSpPr>
          <p:nvPr>
            <p:ph type="title"/>
          </p:nvPr>
        </p:nvSpPr>
        <p:spPr>
          <a:xfrm>
            <a:off x="685800" y="311961"/>
            <a:ext cx="10800000" cy="798046"/>
          </a:xfrm>
        </p:spPr>
        <p:txBody>
          <a:bodyPr/>
          <a:lstStyle/>
          <a:p>
            <a:r>
              <a:rPr lang="en-US"/>
              <a:t>Click to edit Master title style</a:t>
            </a: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BD57E6-D642-4633-BE8D-24D8B16FFC8C}"/>
              </a:ext>
            </a:extLst>
          </p:cNvPr>
          <p:cNvSpPr/>
          <p:nvPr userDrawn="1"/>
        </p:nvSpPr>
        <p:spPr>
          <a:xfrm>
            <a:off x="-9144" y="-9144"/>
            <a:ext cx="12207240" cy="1225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6" name="Slide Number Placeholder 5">
            <a:extLst>
              <a:ext uri="{FF2B5EF4-FFF2-40B4-BE49-F238E27FC236}">
                <a16:creationId xmlns:a16="http://schemas.microsoft.com/office/drawing/2014/main" id="{1565CCC4-AF7B-49EE-BDA4-ACAA8915851B}"/>
              </a:ext>
            </a:extLst>
          </p:cNvPr>
          <p:cNvSpPr>
            <a:spLocks noGrp="1"/>
          </p:cNvSpPr>
          <p:nvPr userDrawn="1">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tx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89A319DE-B60D-42AD-BAA6-1D3621150E68}"/>
              </a:ext>
            </a:extLst>
          </p:cNvPr>
          <p:cNvSpPr>
            <a:spLocks noGrp="1"/>
          </p:cNvSpPr>
          <p:nvPr userDrawn="1">
            <p:ph type="body" idx="1"/>
          </p:nvPr>
        </p:nvSpPr>
        <p:spPr>
          <a:xfrm>
            <a:off x="685800" y="1418665"/>
            <a:ext cx="10212323" cy="4524935"/>
          </a:xfrm>
          <a:prstGeom prst="rect">
            <a:avLst/>
          </a:prstGeom>
        </p:spPr>
        <p:txBody>
          <a:bodyPr vert="horz" lIns="0" tIns="0" rIns="0" bIns="0" rtlCol="0">
            <a:norm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itle Placeholder 1">
            <a:extLst>
              <a:ext uri="{FF2B5EF4-FFF2-40B4-BE49-F238E27FC236}">
                <a16:creationId xmlns:a16="http://schemas.microsoft.com/office/drawing/2014/main" id="{57A4EE2F-F924-4236-8548-F7973D50D790}"/>
              </a:ext>
            </a:extLst>
          </p:cNvPr>
          <p:cNvSpPr>
            <a:spLocks noGrp="1"/>
          </p:cNvSpPr>
          <p:nvPr userDrawn="1">
            <p:ph type="title"/>
          </p:nvPr>
        </p:nvSpPr>
        <p:spPr>
          <a:xfrm>
            <a:off x="685800" y="365126"/>
            <a:ext cx="10210800" cy="798046"/>
          </a:xfrm>
          <a:prstGeom prst="rect">
            <a:avLst/>
          </a:prstGeom>
        </p:spPr>
        <p:txBody>
          <a:bodyPr vert="horz" lIns="0" tIns="0" rIns="0" bIns="0" rtlCol="0" anchor="ctr">
            <a:normAutofit/>
          </a:bodyPr>
          <a:lstStyle/>
          <a:p>
            <a:r>
              <a:rPr lang="en-US" noProof="0"/>
              <a:t>Click to edit Master title style</a:t>
            </a:r>
            <a:endParaRPr lang="en-CA" noProof="0" dirty="0"/>
          </a:p>
        </p:txBody>
      </p:sp>
      <p:pic>
        <p:nvPicPr>
          <p:cNvPr id="4" name="Picture 3">
            <a:extLst>
              <a:ext uri="{FF2B5EF4-FFF2-40B4-BE49-F238E27FC236}">
                <a16:creationId xmlns:a16="http://schemas.microsoft.com/office/drawing/2014/main" id="{B99DFEB5-016D-3582-31DA-DD58DE5C7017}"/>
              </a:ext>
            </a:extLst>
          </p:cNvPr>
          <p:cNvPicPr>
            <a:picLocks noChangeAspect="1"/>
          </p:cNvPicPr>
          <p:nvPr userDrawn="1"/>
        </p:nvPicPr>
        <p:blipFill>
          <a:blip r:embed="rId18"/>
          <a:stretch>
            <a:fillRect/>
          </a:stretch>
        </p:blipFill>
        <p:spPr>
          <a:xfrm>
            <a:off x="11283696" y="5795010"/>
            <a:ext cx="728379" cy="789839"/>
          </a:xfrm>
          <a:prstGeom prst="rect">
            <a:avLst/>
          </a:prstGeom>
        </p:spPr>
      </p:pic>
      <p:pic>
        <p:nvPicPr>
          <p:cNvPr id="5" name="Picture 4">
            <a:extLst>
              <a:ext uri="{FF2B5EF4-FFF2-40B4-BE49-F238E27FC236}">
                <a16:creationId xmlns:a16="http://schemas.microsoft.com/office/drawing/2014/main" id="{F29404B2-5D3B-8A61-30C6-AB6691A0EFC4}"/>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82668" y="6405153"/>
            <a:ext cx="1870819" cy="136566"/>
          </a:xfrm>
          <a:prstGeom prst="rect">
            <a:avLst/>
          </a:prstGeom>
        </p:spPr>
      </p:pic>
    </p:spTree>
    <p:extLst>
      <p:ext uri="{BB962C8B-B14F-4D97-AF65-F5344CB8AC3E}">
        <p14:creationId xmlns:p14="http://schemas.microsoft.com/office/powerpoint/2010/main" val="1724841895"/>
      </p:ext>
    </p:extLst>
  </p:cSld>
  <p:clrMap bg1="lt1" tx1="dk1" bg2="lt2" tx2="dk2" accent1="accent1" accent2="accent2" accent3="accent3" accent4="accent4" accent5="accent5" accent6="accent6" hlink="hlink" folHlink="folHlink"/>
  <p:sldLayoutIdLst>
    <p:sldLayoutId id="2147483660" r:id="rId1"/>
    <p:sldLayoutId id="2147483691" r:id="rId2"/>
    <p:sldLayoutId id="2147483664" r:id="rId3"/>
    <p:sldLayoutId id="2147483692" r:id="rId4"/>
    <p:sldLayoutId id="2147483693" r:id="rId5"/>
    <p:sldLayoutId id="2147483649" r:id="rId6"/>
    <p:sldLayoutId id="2147483651" r:id="rId7"/>
    <p:sldLayoutId id="2147483663" r:id="rId8"/>
    <p:sldLayoutId id="2147483698" r:id="rId9"/>
    <p:sldLayoutId id="2147483694" r:id="rId10"/>
    <p:sldLayoutId id="2147483652" r:id="rId11"/>
    <p:sldLayoutId id="2147483695" r:id="rId12"/>
    <p:sldLayoutId id="2147483653" r:id="rId13"/>
    <p:sldLayoutId id="2147483696" r:id="rId14"/>
    <p:sldLayoutId id="2147483654" r:id="rId15"/>
    <p:sldLayoutId id="2147483697" r:id="rId16"/>
  </p:sldLayoutIdLst>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2" userDrawn="1">
          <p15:clr>
            <a:srgbClr val="F26B43"/>
          </p15:clr>
        </p15:guide>
        <p15:guide id="4" pos="6864" userDrawn="1">
          <p15:clr>
            <a:srgbClr val="F26B43"/>
          </p15:clr>
        </p15:guide>
        <p15:guide id="5" orient="horz" pos="888" userDrawn="1">
          <p15:clr>
            <a:srgbClr val="F26B43"/>
          </p15:clr>
        </p15:guide>
        <p15:guide id="6"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rbcgam.com/insight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rbcgam.com/"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  </a:t>
            </a:r>
          </a:p>
        </p:txBody>
      </p:sp>
      <p:sp>
        <p:nvSpPr>
          <p:cNvPr id="6" name="Title 5"/>
          <p:cNvSpPr>
            <a:spLocks noGrp="1"/>
          </p:cNvSpPr>
          <p:nvPr>
            <p:ph type="ctrTitle"/>
          </p:nvPr>
        </p:nvSpPr>
        <p:spPr>
          <a:xfrm>
            <a:off x="441242" y="1070456"/>
            <a:ext cx="11030322" cy="1464925"/>
          </a:xfrm>
        </p:spPr>
        <p:txBody>
          <a:bodyPr>
            <a:normAutofit/>
          </a:bodyPr>
          <a:lstStyle/>
          <a:p>
            <a:r>
              <a:rPr lang="en-US" dirty="0"/>
              <a:t>Monthly economic webcast:</a:t>
            </a:r>
            <a:br>
              <a:rPr lang="en-US" dirty="0"/>
            </a:br>
            <a:r>
              <a:rPr lang="en-US" dirty="0"/>
              <a:t>Improving growth outlook</a:t>
            </a:r>
            <a:endParaRPr lang="en-US" strike="sngStrike" dirty="0"/>
          </a:p>
        </p:txBody>
      </p:sp>
      <p:sp>
        <p:nvSpPr>
          <p:cNvPr id="8" name="Text Placeholder 7"/>
          <p:cNvSpPr>
            <a:spLocks noGrp="1"/>
          </p:cNvSpPr>
          <p:nvPr>
            <p:ph type="body" sz="quarter" idx="14"/>
          </p:nvPr>
        </p:nvSpPr>
        <p:spPr/>
        <p:txBody>
          <a:bodyPr>
            <a:normAutofit/>
          </a:bodyPr>
          <a:lstStyle/>
          <a:p>
            <a:r>
              <a:rPr lang="en-US" sz="1600" dirty="0"/>
              <a:t>Eric Lascelles, Chief Economist</a:t>
            </a:r>
          </a:p>
        </p:txBody>
      </p:sp>
      <p:sp>
        <p:nvSpPr>
          <p:cNvPr id="4" name="Date Placeholder 1"/>
          <p:cNvSpPr>
            <a:spLocks noGrp="1"/>
          </p:cNvSpPr>
          <p:nvPr>
            <p:ph type="dt" sz="half" idx="10"/>
          </p:nvPr>
        </p:nvSpPr>
        <p:spPr/>
        <p:txBody>
          <a:bodyPr/>
          <a:lstStyle/>
          <a:p>
            <a:r>
              <a:rPr lang="en-US" dirty="0"/>
              <a:t>December 2025</a:t>
            </a:r>
            <a:endParaRPr lang="en-CA" dirty="0"/>
          </a:p>
        </p:txBody>
      </p:sp>
    </p:spTree>
    <p:extLst>
      <p:ext uri="{BB962C8B-B14F-4D97-AF65-F5344CB8AC3E}">
        <p14:creationId xmlns:p14="http://schemas.microsoft.com/office/powerpoint/2010/main" val="348548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6F321D-3821-BED8-445F-E49F57AC0A53}"/>
              </a:ext>
            </a:extLst>
          </p:cNvPr>
          <p:cNvSpPr>
            <a:spLocks noGrp="1"/>
          </p:cNvSpPr>
          <p:nvPr>
            <p:ph type="sldNum" sz="quarter" idx="12"/>
          </p:nvPr>
        </p:nvSpPr>
        <p:spPr/>
        <p:txBody>
          <a:bodyPr/>
          <a:lstStyle/>
          <a:p>
            <a:fld id="{00D53123-EF31-4C08-A865-932FC064F9C8}" type="slidenum">
              <a:rPr lang="en-CA" smtClean="0"/>
              <a:pPr/>
              <a:t>10</a:t>
            </a:fld>
            <a:endParaRPr lang="en-CA" dirty="0"/>
          </a:p>
        </p:txBody>
      </p:sp>
      <p:sp>
        <p:nvSpPr>
          <p:cNvPr id="3" name="Title 2">
            <a:extLst>
              <a:ext uri="{FF2B5EF4-FFF2-40B4-BE49-F238E27FC236}">
                <a16:creationId xmlns:a16="http://schemas.microsoft.com/office/drawing/2014/main" id="{BEB9AAC6-C25F-7691-BC91-0890EB0855C9}"/>
              </a:ext>
            </a:extLst>
          </p:cNvPr>
          <p:cNvSpPr>
            <a:spLocks noGrp="1"/>
          </p:cNvSpPr>
          <p:nvPr>
            <p:ph type="title"/>
          </p:nvPr>
        </p:nvSpPr>
        <p:spPr/>
        <p:txBody>
          <a:bodyPr/>
          <a:lstStyle/>
          <a:p>
            <a:r>
              <a:rPr lang="en-US" dirty="0"/>
              <a:t>Beige Book points to mediocre U.S. economy</a:t>
            </a:r>
          </a:p>
        </p:txBody>
      </p:sp>
      <p:pic>
        <p:nvPicPr>
          <p:cNvPr id="7" name="Picture 6">
            <a:extLst>
              <a:ext uri="{FF2B5EF4-FFF2-40B4-BE49-F238E27FC236}">
                <a16:creationId xmlns:a16="http://schemas.microsoft.com/office/drawing/2014/main" id="{D51F901D-18E4-1BAD-03CD-579EC4C2A8EF}"/>
              </a:ext>
            </a:extLst>
          </p:cNvPr>
          <p:cNvPicPr>
            <a:picLocks noChangeAspect="1"/>
          </p:cNvPicPr>
          <p:nvPr/>
        </p:nvPicPr>
        <p:blipFill>
          <a:blip r:embed="rId3"/>
          <a:stretch>
            <a:fillRect/>
          </a:stretch>
        </p:blipFill>
        <p:spPr>
          <a:xfrm>
            <a:off x="1727200" y="1498600"/>
            <a:ext cx="8706118" cy="4476750"/>
          </a:xfrm>
          <a:prstGeom prst="rect">
            <a:avLst/>
          </a:prstGeom>
        </p:spPr>
      </p:pic>
    </p:spTree>
    <p:extLst>
      <p:ext uri="{BB962C8B-B14F-4D97-AF65-F5344CB8AC3E}">
        <p14:creationId xmlns:p14="http://schemas.microsoft.com/office/powerpoint/2010/main" val="316166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13B5DE-997A-944F-BB76-4F44FAF36F72}"/>
              </a:ext>
            </a:extLst>
          </p:cNvPr>
          <p:cNvSpPr>
            <a:spLocks noGrp="1"/>
          </p:cNvSpPr>
          <p:nvPr>
            <p:ph type="sldNum" sz="quarter" idx="12"/>
          </p:nvPr>
        </p:nvSpPr>
        <p:spPr/>
        <p:txBody>
          <a:bodyPr/>
          <a:lstStyle/>
          <a:p>
            <a:fld id="{00D53123-EF31-4C08-A865-932FC064F9C8}" type="slidenum">
              <a:rPr lang="en-CA" smtClean="0"/>
              <a:pPr/>
              <a:t>11</a:t>
            </a:fld>
            <a:endParaRPr lang="en-CA" dirty="0"/>
          </a:p>
        </p:txBody>
      </p:sp>
      <p:sp>
        <p:nvSpPr>
          <p:cNvPr id="3" name="Title 2">
            <a:extLst>
              <a:ext uri="{FF2B5EF4-FFF2-40B4-BE49-F238E27FC236}">
                <a16:creationId xmlns:a16="http://schemas.microsoft.com/office/drawing/2014/main" id="{AED73280-7E92-1478-89C9-995F3CBDC7C9}"/>
              </a:ext>
            </a:extLst>
          </p:cNvPr>
          <p:cNvSpPr>
            <a:spLocks noGrp="1"/>
          </p:cNvSpPr>
          <p:nvPr>
            <p:ph type="title"/>
          </p:nvPr>
        </p:nvSpPr>
        <p:spPr/>
        <p:txBody>
          <a:bodyPr/>
          <a:lstStyle/>
          <a:p>
            <a:r>
              <a:rPr lang="en-US" dirty="0"/>
              <a:t>High-income Americans feeling good</a:t>
            </a:r>
          </a:p>
        </p:txBody>
      </p:sp>
      <p:graphicFrame>
        <p:nvGraphicFramePr>
          <p:cNvPr id="4" name="Object 3">
            <a:extLst>
              <a:ext uri="{FF2B5EF4-FFF2-40B4-BE49-F238E27FC236}">
                <a16:creationId xmlns:a16="http://schemas.microsoft.com/office/drawing/2014/main" id="{62B944D6-2F89-107B-B9A2-3802AB609243}"/>
              </a:ext>
            </a:extLst>
          </p:cNvPr>
          <p:cNvGraphicFramePr>
            <a:graphicFrameLocks noChangeAspect="1"/>
          </p:cNvGraphicFramePr>
          <p:nvPr>
            <p:extLst>
              <p:ext uri="{D42A27DB-BD31-4B8C-83A1-F6EECF244321}">
                <p14:modId xmlns:p14="http://schemas.microsoft.com/office/powerpoint/2010/main" val="1794126096"/>
              </p:ext>
            </p:extLst>
          </p:nvPr>
        </p:nvGraphicFramePr>
        <p:xfrm>
          <a:off x="1748946" y="1588315"/>
          <a:ext cx="8716962" cy="4486275"/>
        </p:xfrm>
        <a:graphic>
          <a:graphicData uri="http://schemas.openxmlformats.org/presentationml/2006/ole">
            <mc:AlternateContent xmlns:mc="http://schemas.openxmlformats.org/markup-compatibility/2006">
              <mc:Choice xmlns:v="urn:schemas-microsoft-com:vml" Requires="v">
                <p:oleObj name="Macrobond document" r:id="rId3" imgW="8717322" imgH="4486263" progId="Mbnd.mbnd">
                  <p:embed/>
                </p:oleObj>
              </mc:Choice>
              <mc:Fallback>
                <p:oleObj name="Macrobond document" r:id="rId3" imgW="8717322" imgH="4486263" progId="Mbnd.mbnd">
                  <p:embed/>
                  <p:pic>
                    <p:nvPicPr>
                      <p:cNvPr id="0" name=""/>
                      <p:cNvPicPr/>
                      <p:nvPr/>
                    </p:nvPicPr>
                    <p:blipFill>
                      <a:blip r:embed="rId4"/>
                      <a:stretch>
                        <a:fillRect/>
                      </a:stretch>
                    </p:blipFill>
                    <p:spPr>
                      <a:xfrm>
                        <a:off x="1748946" y="1588315"/>
                        <a:ext cx="8716962" cy="4486275"/>
                      </a:xfrm>
                      <a:prstGeom prst="rect">
                        <a:avLst/>
                      </a:prstGeom>
                    </p:spPr>
                  </p:pic>
                </p:oleObj>
              </mc:Fallback>
            </mc:AlternateContent>
          </a:graphicData>
        </a:graphic>
      </p:graphicFrame>
    </p:spTree>
    <p:extLst>
      <p:ext uri="{BB962C8B-B14F-4D97-AF65-F5344CB8AC3E}">
        <p14:creationId xmlns:p14="http://schemas.microsoft.com/office/powerpoint/2010/main" val="234961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2AE176-0BE4-03AC-8CCE-60F1C613B05A}"/>
              </a:ext>
            </a:extLst>
          </p:cNvPr>
          <p:cNvSpPr>
            <a:spLocks noGrp="1"/>
          </p:cNvSpPr>
          <p:nvPr>
            <p:ph type="sldNum" sz="quarter" idx="12"/>
          </p:nvPr>
        </p:nvSpPr>
        <p:spPr/>
        <p:txBody>
          <a:bodyPr/>
          <a:lstStyle/>
          <a:p>
            <a:fld id="{00D53123-EF31-4C08-A865-932FC064F9C8}" type="slidenum">
              <a:rPr lang="en-CA" smtClean="0"/>
              <a:pPr/>
              <a:t>12</a:t>
            </a:fld>
            <a:endParaRPr lang="en-CA" dirty="0"/>
          </a:p>
        </p:txBody>
      </p:sp>
      <p:sp>
        <p:nvSpPr>
          <p:cNvPr id="3" name="Title 2">
            <a:extLst>
              <a:ext uri="{FF2B5EF4-FFF2-40B4-BE49-F238E27FC236}">
                <a16:creationId xmlns:a16="http://schemas.microsoft.com/office/drawing/2014/main" id="{F84845E3-EDAE-EFE9-0F59-674E42359661}"/>
              </a:ext>
            </a:extLst>
          </p:cNvPr>
          <p:cNvSpPr>
            <a:spLocks noGrp="1"/>
          </p:cNvSpPr>
          <p:nvPr>
            <p:ph type="title"/>
          </p:nvPr>
        </p:nvSpPr>
        <p:spPr/>
        <p:txBody>
          <a:bodyPr>
            <a:normAutofit/>
          </a:bodyPr>
          <a:lstStyle/>
          <a:p>
            <a:r>
              <a:rPr lang="en-US" dirty="0"/>
              <a:t>Monetary easing – a boost for 2026 economic growth</a:t>
            </a:r>
          </a:p>
        </p:txBody>
      </p:sp>
      <p:pic>
        <p:nvPicPr>
          <p:cNvPr id="5" name="Picture 4">
            <a:extLst>
              <a:ext uri="{FF2B5EF4-FFF2-40B4-BE49-F238E27FC236}">
                <a16:creationId xmlns:a16="http://schemas.microsoft.com/office/drawing/2014/main" id="{F63A9EC6-C24B-F871-E7FD-6734C4264476}"/>
              </a:ext>
            </a:extLst>
          </p:cNvPr>
          <p:cNvPicPr>
            <a:picLocks noChangeAspect="1"/>
          </p:cNvPicPr>
          <p:nvPr/>
        </p:nvPicPr>
        <p:blipFill>
          <a:blip r:embed="rId3"/>
          <a:stretch>
            <a:fillRect/>
          </a:stretch>
        </p:blipFill>
        <p:spPr>
          <a:xfrm>
            <a:off x="1739900" y="1498600"/>
            <a:ext cx="8708288" cy="4476750"/>
          </a:xfrm>
          <a:prstGeom prst="rect">
            <a:avLst/>
          </a:prstGeom>
        </p:spPr>
      </p:pic>
    </p:spTree>
    <p:extLst>
      <p:ext uri="{BB962C8B-B14F-4D97-AF65-F5344CB8AC3E}">
        <p14:creationId xmlns:p14="http://schemas.microsoft.com/office/powerpoint/2010/main" val="10716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B26F84-B510-4466-A91F-BDD83C86D181}"/>
              </a:ext>
            </a:extLst>
          </p:cNvPr>
          <p:cNvSpPr>
            <a:spLocks noGrp="1"/>
          </p:cNvSpPr>
          <p:nvPr>
            <p:ph type="sldNum" sz="quarter" idx="12"/>
          </p:nvPr>
        </p:nvSpPr>
        <p:spPr/>
        <p:txBody>
          <a:bodyPr/>
          <a:lstStyle/>
          <a:p>
            <a:fld id="{00D53123-EF31-4C08-A865-932FC064F9C8}" type="slidenum">
              <a:rPr lang="en-CA" smtClean="0"/>
              <a:pPr/>
              <a:t>13</a:t>
            </a:fld>
            <a:endParaRPr lang="en-CA" dirty="0"/>
          </a:p>
        </p:txBody>
      </p:sp>
      <p:sp>
        <p:nvSpPr>
          <p:cNvPr id="3" name="Title 2">
            <a:extLst>
              <a:ext uri="{FF2B5EF4-FFF2-40B4-BE49-F238E27FC236}">
                <a16:creationId xmlns:a16="http://schemas.microsoft.com/office/drawing/2014/main" id="{961901EA-A1E6-F1BB-9011-B4B1C39D6E26}"/>
              </a:ext>
            </a:extLst>
          </p:cNvPr>
          <p:cNvSpPr>
            <a:spLocks noGrp="1"/>
          </p:cNvSpPr>
          <p:nvPr>
            <p:ph type="title"/>
          </p:nvPr>
        </p:nvSpPr>
        <p:spPr/>
        <p:txBody>
          <a:bodyPr/>
          <a:lstStyle/>
          <a:p>
            <a:r>
              <a:rPr lang="en-US" dirty="0"/>
              <a:t>Canadian consumer cooling</a:t>
            </a:r>
          </a:p>
        </p:txBody>
      </p:sp>
      <p:graphicFrame>
        <p:nvGraphicFramePr>
          <p:cNvPr id="5" name="Object 4">
            <a:extLst>
              <a:ext uri="{FF2B5EF4-FFF2-40B4-BE49-F238E27FC236}">
                <a16:creationId xmlns:a16="http://schemas.microsoft.com/office/drawing/2014/main" id="{58423EA2-2AD8-C9CB-117E-141E4B632C9C}"/>
              </a:ext>
            </a:extLst>
          </p:cNvPr>
          <p:cNvGraphicFramePr>
            <a:graphicFrameLocks noChangeAspect="1"/>
          </p:cNvGraphicFramePr>
          <p:nvPr>
            <p:extLst>
              <p:ext uri="{D42A27DB-BD31-4B8C-83A1-F6EECF244321}">
                <p14:modId xmlns:p14="http://schemas.microsoft.com/office/powerpoint/2010/main" val="460328115"/>
              </p:ext>
            </p:extLst>
          </p:nvPr>
        </p:nvGraphicFramePr>
        <p:xfrm>
          <a:off x="1738313" y="1620206"/>
          <a:ext cx="8716962" cy="4486275"/>
        </p:xfrm>
        <a:graphic>
          <a:graphicData uri="http://schemas.openxmlformats.org/presentationml/2006/ole">
            <mc:AlternateContent xmlns:mc="http://schemas.openxmlformats.org/markup-compatibility/2006">
              <mc:Choice xmlns:v="urn:schemas-microsoft-com:vml" Requires="v">
                <p:oleObj name="Macrobond document" r:id="rId3" imgW="8717322" imgH="4486263" progId="Mbnd.mbnd">
                  <p:embed/>
                </p:oleObj>
              </mc:Choice>
              <mc:Fallback>
                <p:oleObj name="Macrobond document" r:id="rId3" imgW="8717322" imgH="4486263" progId="Mbnd.mbnd">
                  <p:embed/>
                  <p:pic>
                    <p:nvPicPr>
                      <p:cNvPr id="0" name=""/>
                      <p:cNvPicPr/>
                      <p:nvPr/>
                    </p:nvPicPr>
                    <p:blipFill>
                      <a:blip r:embed="rId4"/>
                      <a:stretch>
                        <a:fillRect/>
                      </a:stretch>
                    </p:blipFill>
                    <p:spPr>
                      <a:xfrm>
                        <a:off x="1738313" y="1620206"/>
                        <a:ext cx="8716962" cy="4486275"/>
                      </a:xfrm>
                      <a:prstGeom prst="rect">
                        <a:avLst/>
                      </a:prstGeom>
                    </p:spPr>
                  </p:pic>
                </p:oleObj>
              </mc:Fallback>
            </mc:AlternateContent>
          </a:graphicData>
        </a:graphic>
      </p:graphicFrame>
    </p:spTree>
    <p:extLst>
      <p:ext uri="{BB962C8B-B14F-4D97-AF65-F5344CB8AC3E}">
        <p14:creationId xmlns:p14="http://schemas.microsoft.com/office/powerpoint/2010/main" val="98927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177605-4F60-205B-9D47-608AE03299A2}"/>
              </a:ext>
            </a:extLst>
          </p:cNvPr>
          <p:cNvSpPr>
            <a:spLocks noGrp="1"/>
          </p:cNvSpPr>
          <p:nvPr>
            <p:ph type="sldNum" sz="quarter" idx="12"/>
          </p:nvPr>
        </p:nvSpPr>
        <p:spPr/>
        <p:txBody>
          <a:bodyPr/>
          <a:lstStyle/>
          <a:p>
            <a:fld id="{00D53123-EF31-4C08-A865-932FC064F9C8}" type="slidenum">
              <a:rPr lang="en-CA" smtClean="0"/>
              <a:pPr/>
              <a:t>14</a:t>
            </a:fld>
            <a:endParaRPr lang="en-CA" dirty="0"/>
          </a:p>
        </p:txBody>
      </p:sp>
      <p:sp>
        <p:nvSpPr>
          <p:cNvPr id="3" name="Title 2">
            <a:extLst>
              <a:ext uri="{FF2B5EF4-FFF2-40B4-BE49-F238E27FC236}">
                <a16:creationId xmlns:a16="http://schemas.microsoft.com/office/drawing/2014/main" id="{4884682A-F249-DDF5-4EB5-E619FBCD9821}"/>
              </a:ext>
            </a:extLst>
          </p:cNvPr>
          <p:cNvSpPr>
            <a:spLocks noGrp="1"/>
          </p:cNvSpPr>
          <p:nvPr>
            <p:ph type="title"/>
          </p:nvPr>
        </p:nvSpPr>
        <p:spPr/>
        <p:txBody>
          <a:bodyPr/>
          <a:lstStyle/>
          <a:p>
            <a:r>
              <a:rPr lang="en-US" dirty="0"/>
              <a:t>Dubious about recent strong job growth in Canada</a:t>
            </a:r>
          </a:p>
        </p:txBody>
      </p:sp>
      <p:graphicFrame>
        <p:nvGraphicFramePr>
          <p:cNvPr id="4" name="Object 3">
            <a:extLst>
              <a:ext uri="{FF2B5EF4-FFF2-40B4-BE49-F238E27FC236}">
                <a16:creationId xmlns:a16="http://schemas.microsoft.com/office/drawing/2014/main" id="{1858D7DD-6C6A-EBD9-5170-ACE3EDE207EF}"/>
              </a:ext>
            </a:extLst>
          </p:cNvPr>
          <p:cNvGraphicFramePr>
            <a:graphicFrameLocks noChangeAspect="1"/>
          </p:cNvGraphicFramePr>
          <p:nvPr>
            <p:extLst>
              <p:ext uri="{D42A27DB-BD31-4B8C-83A1-F6EECF244321}">
                <p14:modId xmlns:p14="http://schemas.microsoft.com/office/powerpoint/2010/main" val="3745388605"/>
              </p:ext>
            </p:extLst>
          </p:nvPr>
        </p:nvGraphicFramePr>
        <p:xfrm>
          <a:off x="1748946" y="1577680"/>
          <a:ext cx="8716962" cy="4486275"/>
        </p:xfrm>
        <a:graphic>
          <a:graphicData uri="http://schemas.openxmlformats.org/presentationml/2006/ole">
            <mc:AlternateContent xmlns:mc="http://schemas.openxmlformats.org/markup-compatibility/2006">
              <mc:Choice xmlns:v="urn:schemas-microsoft-com:vml" Requires="v">
                <p:oleObj name="Macrobond document" r:id="rId3" imgW="8717322" imgH="4486263" progId="Mbnd.mbnd">
                  <p:embed/>
                </p:oleObj>
              </mc:Choice>
              <mc:Fallback>
                <p:oleObj name="Macrobond document" r:id="rId3" imgW="8717322" imgH="4486263" progId="Mbnd.mbnd">
                  <p:embed/>
                  <p:pic>
                    <p:nvPicPr>
                      <p:cNvPr id="0" name=""/>
                      <p:cNvPicPr/>
                      <p:nvPr/>
                    </p:nvPicPr>
                    <p:blipFill>
                      <a:blip r:embed="rId4"/>
                      <a:stretch>
                        <a:fillRect/>
                      </a:stretch>
                    </p:blipFill>
                    <p:spPr>
                      <a:xfrm>
                        <a:off x="1748946" y="1577680"/>
                        <a:ext cx="8716962" cy="4486275"/>
                      </a:xfrm>
                      <a:prstGeom prst="rect">
                        <a:avLst/>
                      </a:prstGeom>
                    </p:spPr>
                  </p:pic>
                </p:oleObj>
              </mc:Fallback>
            </mc:AlternateContent>
          </a:graphicData>
        </a:graphic>
      </p:graphicFrame>
    </p:spTree>
    <p:extLst>
      <p:ext uri="{BB962C8B-B14F-4D97-AF65-F5344CB8AC3E}">
        <p14:creationId xmlns:p14="http://schemas.microsoft.com/office/powerpoint/2010/main" val="109985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789B4-AF41-6527-C007-6EC61051C325}"/>
              </a:ext>
            </a:extLst>
          </p:cNvPr>
          <p:cNvSpPr>
            <a:spLocks noGrp="1"/>
          </p:cNvSpPr>
          <p:nvPr>
            <p:ph type="sldNum" sz="quarter" idx="12"/>
          </p:nvPr>
        </p:nvSpPr>
        <p:spPr/>
        <p:txBody>
          <a:bodyPr/>
          <a:lstStyle/>
          <a:p>
            <a:fld id="{00D53123-EF31-4C08-A865-932FC064F9C8}" type="slidenum">
              <a:rPr lang="en-CA" smtClean="0"/>
              <a:pPr/>
              <a:t>15</a:t>
            </a:fld>
            <a:endParaRPr lang="en-CA" dirty="0"/>
          </a:p>
        </p:txBody>
      </p:sp>
      <p:sp>
        <p:nvSpPr>
          <p:cNvPr id="3" name="Title 2">
            <a:extLst>
              <a:ext uri="{FF2B5EF4-FFF2-40B4-BE49-F238E27FC236}">
                <a16:creationId xmlns:a16="http://schemas.microsoft.com/office/drawing/2014/main" id="{A9AA63BA-1F62-245F-D08C-502D07FA3BB6}"/>
              </a:ext>
            </a:extLst>
          </p:cNvPr>
          <p:cNvSpPr>
            <a:spLocks noGrp="1"/>
          </p:cNvSpPr>
          <p:nvPr>
            <p:ph type="title"/>
          </p:nvPr>
        </p:nvSpPr>
        <p:spPr/>
        <p:txBody>
          <a:bodyPr/>
          <a:lstStyle/>
          <a:p>
            <a:r>
              <a:rPr lang="en-US" dirty="0"/>
              <a:t>Canadian real GDP outlook looking brighter in 2026 </a:t>
            </a:r>
          </a:p>
        </p:txBody>
      </p:sp>
      <p:pic>
        <p:nvPicPr>
          <p:cNvPr id="6" name="Picture 5">
            <a:extLst>
              <a:ext uri="{FF2B5EF4-FFF2-40B4-BE49-F238E27FC236}">
                <a16:creationId xmlns:a16="http://schemas.microsoft.com/office/drawing/2014/main" id="{1EB69D0C-5F73-2FBD-7D29-EC8E90FD9332}"/>
              </a:ext>
            </a:extLst>
          </p:cNvPr>
          <p:cNvPicPr>
            <a:picLocks noChangeAspect="1"/>
          </p:cNvPicPr>
          <p:nvPr/>
        </p:nvPicPr>
        <p:blipFill>
          <a:blip r:embed="rId3"/>
          <a:stretch>
            <a:fillRect/>
          </a:stretch>
        </p:blipFill>
        <p:spPr>
          <a:xfrm>
            <a:off x="1739900" y="1498600"/>
            <a:ext cx="8703948" cy="4476750"/>
          </a:xfrm>
          <a:prstGeom prst="rect">
            <a:avLst/>
          </a:prstGeom>
        </p:spPr>
      </p:pic>
    </p:spTree>
    <p:extLst>
      <p:ext uri="{BB962C8B-B14F-4D97-AF65-F5344CB8AC3E}">
        <p14:creationId xmlns:p14="http://schemas.microsoft.com/office/powerpoint/2010/main" val="190178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B79A4A-87EC-6D0C-B5DE-C2FA327EA48D}"/>
              </a:ext>
            </a:extLst>
          </p:cNvPr>
          <p:cNvSpPr>
            <a:spLocks noGrp="1"/>
          </p:cNvSpPr>
          <p:nvPr>
            <p:ph type="sldNum" sz="quarter" idx="12"/>
          </p:nvPr>
        </p:nvSpPr>
        <p:spPr/>
        <p:txBody>
          <a:bodyPr/>
          <a:lstStyle/>
          <a:p>
            <a:fld id="{00D53123-EF31-4C08-A865-932FC064F9C8}" type="slidenum">
              <a:rPr lang="en-CA" smtClean="0"/>
              <a:pPr/>
              <a:t>16</a:t>
            </a:fld>
            <a:endParaRPr lang="en-CA" dirty="0"/>
          </a:p>
        </p:txBody>
      </p:sp>
      <p:sp>
        <p:nvSpPr>
          <p:cNvPr id="3" name="Title 2">
            <a:extLst>
              <a:ext uri="{FF2B5EF4-FFF2-40B4-BE49-F238E27FC236}">
                <a16:creationId xmlns:a16="http://schemas.microsoft.com/office/drawing/2014/main" id="{7105E461-7EE6-271D-E292-E46EDD742C6C}"/>
              </a:ext>
            </a:extLst>
          </p:cNvPr>
          <p:cNvSpPr>
            <a:spLocks noGrp="1"/>
          </p:cNvSpPr>
          <p:nvPr>
            <p:ph type="title"/>
          </p:nvPr>
        </p:nvSpPr>
        <p:spPr/>
        <p:txBody>
          <a:bodyPr/>
          <a:lstStyle/>
          <a:p>
            <a:r>
              <a:rPr lang="en-US" dirty="0"/>
              <a:t>European outlook: fiscal support is positive, but need further productivity push</a:t>
            </a:r>
          </a:p>
        </p:txBody>
      </p:sp>
      <p:pic>
        <p:nvPicPr>
          <p:cNvPr id="6" name="Picture 5">
            <a:extLst>
              <a:ext uri="{FF2B5EF4-FFF2-40B4-BE49-F238E27FC236}">
                <a16:creationId xmlns:a16="http://schemas.microsoft.com/office/drawing/2014/main" id="{CF7DD94C-66C0-AB47-3C5A-6EB5AE9DC83F}"/>
              </a:ext>
            </a:extLst>
          </p:cNvPr>
          <p:cNvPicPr>
            <a:picLocks noChangeAspect="1"/>
          </p:cNvPicPr>
          <p:nvPr/>
        </p:nvPicPr>
        <p:blipFill>
          <a:blip r:embed="rId3"/>
          <a:stretch>
            <a:fillRect/>
          </a:stretch>
        </p:blipFill>
        <p:spPr>
          <a:xfrm>
            <a:off x="1739900" y="1498600"/>
            <a:ext cx="8703948" cy="4476750"/>
          </a:xfrm>
          <a:prstGeom prst="rect">
            <a:avLst/>
          </a:prstGeom>
        </p:spPr>
      </p:pic>
    </p:spTree>
    <p:extLst>
      <p:ext uri="{BB962C8B-B14F-4D97-AF65-F5344CB8AC3E}">
        <p14:creationId xmlns:p14="http://schemas.microsoft.com/office/powerpoint/2010/main" val="395907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8F045-A300-FCF9-8895-AA148169E9A7}"/>
              </a:ext>
            </a:extLst>
          </p:cNvPr>
          <p:cNvSpPr>
            <a:spLocks noGrp="1"/>
          </p:cNvSpPr>
          <p:nvPr>
            <p:ph type="sldNum" sz="quarter" idx="12"/>
          </p:nvPr>
        </p:nvSpPr>
        <p:spPr/>
        <p:txBody>
          <a:bodyPr/>
          <a:lstStyle/>
          <a:p>
            <a:fld id="{00D53123-EF31-4C08-A865-932FC064F9C8}" type="slidenum">
              <a:rPr lang="en-CA" smtClean="0"/>
              <a:pPr/>
              <a:t>17</a:t>
            </a:fld>
            <a:endParaRPr lang="en-CA" dirty="0"/>
          </a:p>
        </p:txBody>
      </p:sp>
      <p:sp>
        <p:nvSpPr>
          <p:cNvPr id="3" name="Title 2">
            <a:extLst>
              <a:ext uri="{FF2B5EF4-FFF2-40B4-BE49-F238E27FC236}">
                <a16:creationId xmlns:a16="http://schemas.microsoft.com/office/drawing/2014/main" id="{FB097D80-09AB-BCF9-13AC-2EBD4C6C8A47}"/>
              </a:ext>
            </a:extLst>
          </p:cNvPr>
          <p:cNvSpPr>
            <a:spLocks noGrp="1"/>
          </p:cNvSpPr>
          <p:nvPr>
            <p:ph type="title"/>
          </p:nvPr>
        </p:nvSpPr>
        <p:spPr/>
        <p:txBody>
          <a:bodyPr/>
          <a:lstStyle/>
          <a:p>
            <a:r>
              <a:rPr lang="en-US" dirty="0"/>
              <a:t>Chinese economy has slowed, but still pretty impressive gains</a:t>
            </a:r>
          </a:p>
        </p:txBody>
      </p:sp>
      <p:graphicFrame>
        <p:nvGraphicFramePr>
          <p:cNvPr id="5" name="Object 4">
            <a:extLst>
              <a:ext uri="{FF2B5EF4-FFF2-40B4-BE49-F238E27FC236}">
                <a16:creationId xmlns:a16="http://schemas.microsoft.com/office/drawing/2014/main" id="{B4E24D9F-824D-8933-4841-5AEF31141D90}"/>
              </a:ext>
            </a:extLst>
          </p:cNvPr>
          <p:cNvGraphicFramePr>
            <a:graphicFrameLocks noChangeAspect="1"/>
          </p:cNvGraphicFramePr>
          <p:nvPr>
            <p:extLst>
              <p:ext uri="{D42A27DB-BD31-4B8C-83A1-F6EECF244321}">
                <p14:modId xmlns:p14="http://schemas.microsoft.com/office/powerpoint/2010/main" val="3733524847"/>
              </p:ext>
            </p:extLst>
          </p:nvPr>
        </p:nvGraphicFramePr>
        <p:xfrm>
          <a:off x="1738313" y="1574511"/>
          <a:ext cx="8715375" cy="4492625"/>
        </p:xfrm>
        <a:graphic>
          <a:graphicData uri="http://schemas.openxmlformats.org/presentationml/2006/ole">
            <mc:AlternateContent xmlns:mc="http://schemas.openxmlformats.org/markup-compatibility/2006">
              <mc:Choice xmlns:v="urn:schemas-microsoft-com:vml" Requires="v">
                <p:oleObj name="Macrobond document" r:id="rId3" imgW="8715163" imgH="4492031" progId="Mbnd.mbnd">
                  <p:embed/>
                </p:oleObj>
              </mc:Choice>
              <mc:Fallback>
                <p:oleObj name="Macrobond document" r:id="rId3" imgW="8715163" imgH="4492031" progId="Mbnd.mbnd">
                  <p:embed/>
                  <p:pic>
                    <p:nvPicPr>
                      <p:cNvPr id="0" name=""/>
                      <p:cNvPicPr/>
                      <p:nvPr/>
                    </p:nvPicPr>
                    <p:blipFill>
                      <a:blip r:embed="rId4"/>
                      <a:stretch>
                        <a:fillRect/>
                      </a:stretch>
                    </p:blipFill>
                    <p:spPr>
                      <a:xfrm>
                        <a:off x="1738313" y="1574511"/>
                        <a:ext cx="8715375" cy="4492625"/>
                      </a:xfrm>
                      <a:prstGeom prst="rect">
                        <a:avLst/>
                      </a:prstGeom>
                    </p:spPr>
                  </p:pic>
                </p:oleObj>
              </mc:Fallback>
            </mc:AlternateContent>
          </a:graphicData>
        </a:graphic>
      </p:graphicFrame>
    </p:spTree>
    <p:extLst>
      <p:ext uri="{BB962C8B-B14F-4D97-AF65-F5344CB8AC3E}">
        <p14:creationId xmlns:p14="http://schemas.microsoft.com/office/powerpoint/2010/main" val="207137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195A8C-EB80-3649-EAA6-C82727C7295D}"/>
              </a:ext>
            </a:extLst>
          </p:cNvPr>
          <p:cNvSpPr>
            <a:spLocks noGrp="1"/>
          </p:cNvSpPr>
          <p:nvPr>
            <p:ph type="sldNum" sz="quarter" idx="12"/>
          </p:nvPr>
        </p:nvSpPr>
        <p:spPr/>
        <p:txBody>
          <a:bodyPr/>
          <a:lstStyle/>
          <a:p>
            <a:fld id="{00D53123-EF31-4C08-A865-932FC064F9C8}" type="slidenum">
              <a:rPr lang="en-CA" smtClean="0"/>
              <a:pPr/>
              <a:t>18</a:t>
            </a:fld>
            <a:endParaRPr lang="en-CA" dirty="0"/>
          </a:p>
        </p:txBody>
      </p:sp>
      <p:sp>
        <p:nvSpPr>
          <p:cNvPr id="3" name="Title 2">
            <a:extLst>
              <a:ext uri="{FF2B5EF4-FFF2-40B4-BE49-F238E27FC236}">
                <a16:creationId xmlns:a16="http://schemas.microsoft.com/office/drawing/2014/main" id="{EF5F5986-D585-9FBB-9285-5C221694AAA1}"/>
              </a:ext>
            </a:extLst>
          </p:cNvPr>
          <p:cNvSpPr>
            <a:spLocks noGrp="1"/>
          </p:cNvSpPr>
          <p:nvPr>
            <p:ph type="title"/>
          </p:nvPr>
        </p:nvSpPr>
        <p:spPr/>
        <p:txBody>
          <a:bodyPr/>
          <a:lstStyle/>
          <a:p>
            <a:r>
              <a:rPr lang="en-US" dirty="0"/>
              <a:t>Gold shines</a:t>
            </a:r>
          </a:p>
        </p:txBody>
      </p:sp>
      <p:pic>
        <p:nvPicPr>
          <p:cNvPr id="4" name="Picture 3">
            <a:extLst>
              <a:ext uri="{FF2B5EF4-FFF2-40B4-BE49-F238E27FC236}">
                <a16:creationId xmlns:a16="http://schemas.microsoft.com/office/drawing/2014/main" id="{F03B9E4C-14C6-0DDF-FF05-5E739A40D6F2}"/>
              </a:ext>
            </a:extLst>
          </p:cNvPr>
          <p:cNvPicPr>
            <a:picLocks noChangeAspect="1"/>
          </p:cNvPicPr>
          <p:nvPr/>
        </p:nvPicPr>
        <p:blipFill>
          <a:blip r:embed="rId3"/>
          <a:stretch>
            <a:fillRect/>
          </a:stretch>
        </p:blipFill>
        <p:spPr>
          <a:xfrm>
            <a:off x="1739900" y="1498600"/>
            <a:ext cx="8711250" cy="4476750"/>
          </a:xfrm>
          <a:prstGeom prst="rect">
            <a:avLst/>
          </a:prstGeom>
        </p:spPr>
      </p:pic>
    </p:spTree>
    <p:extLst>
      <p:ext uri="{BB962C8B-B14F-4D97-AF65-F5344CB8AC3E}">
        <p14:creationId xmlns:p14="http://schemas.microsoft.com/office/powerpoint/2010/main" val="104386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707117-03C3-064B-5086-3B3F174262A5}"/>
              </a:ext>
            </a:extLst>
          </p:cNvPr>
          <p:cNvSpPr>
            <a:spLocks noGrp="1"/>
          </p:cNvSpPr>
          <p:nvPr>
            <p:ph type="sldNum" sz="quarter" idx="12"/>
          </p:nvPr>
        </p:nvSpPr>
        <p:spPr/>
        <p:txBody>
          <a:bodyPr/>
          <a:lstStyle/>
          <a:p>
            <a:fld id="{00D53123-EF31-4C08-A865-932FC064F9C8}" type="slidenum">
              <a:rPr lang="en-CA" smtClean="0"/>
              <a:pPr/>
              <a:t>19</a:t>
            </a:fld>
            <a:endParaRPr lang="en-CA" dirty="0"/>
          </a:p>
        </p:txBody>
      </p:sp>
      <p:sp>
        <p:nvSpPr>
          <p:cNvPr id="3" name="Title 2">
            <a:extLst>
              <a:ext uri="{FF2B5EF4-FFF2-40B4-BE49-F238E27FC236}">
                <a16:creationId xmlns:a16="http://schemas.microsoft.com/office/drawing/2014/main" id="{2957C334-022D-F901-37BB-1636E81B765E}"/>
              </a:ext>
            </a:extLst>
          </p:cNvPr>
          <p:cNvSpPr>
            <a:spLocks noGrp="1"/>
          </p:cNvSpPr>
          <p:nvPr>
            <p:ph type="title"/>
          </p:nvPr>
        </p:nvSpPr>
        <p:spPr/>
        <p:txBody>
          <a:bodyPr/>
          <a:lstStyle/>
          <a:p>
            <a:r>
              <a:rPr lang="en-US" dirty="0"/>
              <a:t>Dangerous world: rising defense spending</a:t>
            </a:r>
          </a:p>
        </p:txBody>
      </p:sp>
      <p:pic>
        <p:nvPicPr>
          <p:cNvPr id="6" name="Picture 5">
            <a:extLst>
              <a:ext uri="{FF2B5EF4-FFF2-40B4-BE49-F238E27FC236}">
                <a16:creationId xmlns:a16="http://schemas.microsoft.com/office/drawing/2014/main" id="{C42D33C8-03E3-8321-F2A5-3BDAB7393FC9}"/>
              </a:ext>
            </a:extLst>
          </p:cNvPr>
          <p:cNvPicPr>
            <a:picLocks noChangeAspect="1"/>
          </p:cNvPicPr>
          <p:nvPr/>
        </p:nvPicPr>
        <p:blipFill>
          <a:blip r:embed="rId3"/>
          <a:stretch>
            <a:fillRect/>
          </a:stretch>
        </p:blipFill>
        <p:spPr>
          <a:xfrm>
            <a:off x="1739900" y="1498600"/>
            <a:ext cx="8703948" cy="4476750"/>
          </a:xfrm>
          <a:prstGeom prst="rect">
            <a:avLst/>
          </a:prstGeom>
        </p:spPr>
      </p:pic>
    </p:spTree>
    <p:extLst>
      <p:ext uri="{BB962C8B-B14F-4D97-AF65-F5344CB8AC3E}">
        <p14:creationId xmlns:p14="http://schemas.microsoft.com/office/powerpoint/2010/main" val="385284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A04FAF-7730-CA4B-A0CA-04A5C39E0E2E}"/>
              </a:ext>
            </a:extLst>
          </p:cNvPr>
          <p:cNvSpPr>
            <a:spLocks noGrp="1"/>
          </p:cNvSpPr>
          <p:nvPr>
            <p:ph type="sldNum" sz="quarter" idx="12"/>
          </p:nvPr>
        </p:nvSpPr>
        <p:spPr/>
        <p:txBody>
          <a:bodyPr/>
          <a:lstStyle/>
          <a:p>
            <a:fld id="{00D53123-EF31-4C08-A865-932FC064F9C8}" type="slidenum">
              <a:rPr lang="en-CA" smtClean="0"/>
              <a:pPr/>
              <a:t>2</a:t>
            </a:fld>
            <a:endParaRPr lang="en-CA" dirty="0"/>
          </a:p>
        </p:txBody>
      </p:sp>
      <p:sp>
        <p:nvSpPr>
          <p:cNvPr id="8" name="Title 7"/>
          <p:cNvSpPr>
            <a:spLocks noGrp="1"/>
          </p:cNvSpPr>
          <p:nvPr>
            <p:ph type="title"/>
          </p:nvPr>
        </p:nvSpPr>
        <p:spPr/>
        <p:txBody>
          <a:bodyPr/>
          <a:lstStyle/>
          <a:p>
            <a:r>
              <a:rPr lang="en-US" dirty="0"/>
              <a:t>Report card</a:t>
            </a:r>
          </a:p>
        </p:txBody>
      </p:sp>
      <p:sp>
        <p:nvSpPr>
          <p:cNvPr id="6" name="Rectangle 5"/>
          <p:cNvSpPr/>
          <p:nvPr/>
        </p:nvSpPr>
        <p:spPr>
          <a:xfrm>
            <a:off x="4319969" y="1493273"/>
            <a:ext cx="3453064" cy="4500000"/>
          </a:xfrm>
          <a:prstGeom prst="rect">
            <a:avLst/>
          </a:prstGeom>
          <a:solidFill>
            <a:srgbClr val="EEF8FC"/>
          </a:solidFill>
          <a:ln w="9525" cap="flat">
            <a:solidFill>
              <a:schemeClr val="accent1">
                <a:lumMod val="20000"/>
                <a:lumOff val="80000"/>
              </a:schemeClr>
            </a:solidFill>
          </a:ln>
          <a:effectLst>
            <a:outerShdw blurRad="50800" dist="38100" dir="5400000" algn="t" rotWithShape="0">
              <a:srgbClr val="6F6E6F">
                <a:alpha val="40000"/>
              </a:srgbClr>
            </a:outerShdw>
          </a:effectLst>
        </p:spPr>
        <p:txBody>
          <a:bodyPr lIns="72000" tIns="252000" rIns="72000"/>
          <a:lstStyle/>
          <a:p>
            <a:pPr defTabSz="741363" eaLnBrk="0" hangingPunct="0">
              <a:spcBef>
                <a:spcPct val="30000"/>
              </a:spcBef>
              <a:buClr>
                <a:srgbClr val="002567"/>
              </a:buClr>
              <a:defRPr/>
            </a:pPr>
            <a:r>
              <a:rPr lang="en-US" altLang="en-US" sz="1600" b="1" spc="130" dirty="0">
                <a:solidFill>
                  <a:schemeClr val="accent1"/>
                </a:solidFill>
                <a:ea typeface="MS PGothic" pitchFamily="34" charset="-128"/>
                <a:cs typeface="Arial" pitchFamily="34" charset="0"/>
              </a:rPr>
              <a:t>NEGATIVE THEMES</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Jittery markets express anxiety</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Worries about AI bubble continue</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U.S. economy decelerates mildly</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Dangerous world: military spending rising</a:t>
            </a:r>
          </a:p>
        </p:txBody>
      </p:sp>
      <p:sp>
        <p:nvSpPr>
          <p:cNvPr id="7" name="Rectangle 6"/>
          <p:cNvSpPr/>
          <p:nvPr/>
        </p:nvSpPr>
        <p:spPr>
          <a:xfrm>
            <a:off x="701584" y="1493273"/>
            <a:ext cx="3337617" cy="4500000"/>
          </a:xfrm>
          <a:prstGeom prst="rect">
            <a:avLst/>
          </a:prstGeom>
          <a:solidFill>
            <a:srgbClr val="EEF8FC"/>
          </a:solidFill>
          <a:ln w="9525">
            <a:solidFill>
              <a:schemeClr val="accent1">
                <a:lumMod val="20000"/>
                <a:lumOff val="80000"/>
              </a:schemeClr>
            </a:solidFill>
          </a:ln>
          <a:effectLst>
            <a:outerShdw blurRad="50800" dist="38100" dir="5400000" algn="t" rotWithShape="0">
              <a:srgbClr val="6F6E6F">
                <a:alpha val="40000"/>
              </a:srgbClr>
            </a:outerShdw>
          </a:effectLst>
        </p:spPr>
        <p:txBody>
          <a:bodyPr lIns="72000" tIns="252000" rIns="79200"/>
          <a:lstStyle/>
          <a:p>
            <a:pPr defTabSz="741363" eaLnBrk="0" hangingPunct="0">
              <a:spcBef>
                <a:spcPts val="1200"/>
              </a:spcBef>
              <a:buClr>
                <a:srgbClr val="002567"/>
              </a:buClr>
              <a:defRPr/>
            </a:pPr>
            <a:r>
              <a:rPr lang="en-US" altLang="en-US" sz="1600" b="1" spc="130" dirty="0">
                <a:solidFill>
                  <a:schemeClr val="accent1"/>
                </a:solidFill>
                <a:ea typeface="MS PGothic" pitchFamily="34" charset="-128"/>
                <a:cs typeface="Arial" pitchFamily="34" charset="0"/>
              </a:rPr>
              <a:t>POSITIVE THEMES</a:t>
            </a:r>
            <a:endParaRPr lang="en-US" sz="1600" dirty="0">
              <a:solidFill>
                <a:schemeClr val="tx1">
                  <a:lumMod val="75000"/>
                  <a:lumOff val="25000"/>
                </a:schemeClr>
              </a:solidFill>
            </a:endParaRP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U.S. gov’t shutdown resolved</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Slight reduction in U.S. tariffs</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Possible U.S. stimulus cheques?</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Another Fed rate cut likely ahead</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Upgrading 2026 growth outlook due to substantial tailwinds</a:t>
            </a:r>
          </a:p>
          <a:p>
            <a:pPr marL="174625" indent="-174625" defTabSz="741363" eaLnBrk="0" hangingPunct="0">
              <a:spcBef>
                <a:spcPts val="1200"/>
              </a:spcBef>
              <a:buClr>
                <a:schemeClr val="accent3"/>
              </a:buClr>
              <a:buFont typeface="Arial" panose="020B0604020202020204" pitchFamily="34" charset="0"/>
              <a:buChar char="•"/>
              <a:defRPr/>
            </a:pPr>
            <a:endParaRPr lang="en-US" sz="1600" dirty="0">
              <a:solidFill>
                <a:schemeClr val="tx1">
                  <a:lumMod val="75000"/>
                  <a:lumOff val="25000"/>
                </a:schemeClr>
              </a:solidFill>
            </a:endParaRPr>
          </a:p>
          <a:p>
            <a:pPr marL="174625" indent="-174625" defTabSz="741363" eaLnBrk="0" hangingPunct="0">
              <a:spcBef>
                <a:spcPts val="1200"/>
              </a:spcBef>
              <a:buClr>
                <a:schemeClr val="accent3"/>
              </a:buClr>
              <a:buFont typeface="Arial" panose="020B0604020202020204" pitchFamily="34" charset="0"/>
              <a:buChar char="•"/>
              <a:defRPr/>
            </a:pPr>
            <a:endParaRPr lang="en-US" sz="1600" dirty="0">
              <a:solidFill>
                <a:schemeClr val="tx1">
                  <a:lumMod val="75000"/>
                  <a:lumOff val="25000"/>
                </a:schemeClr>
              </a:solidFill>
            </a:endParaRPr>
          </a:p>
          <a:p>
            <a:pPr marL="174625" indent="-174625" defTabSz="741363" eaLnBrk="0" hangingPunct="0">
              <a:spcBef>
                <a:spcPts val="1200"/>
              </a:spcBef>
              <a:buClr>
                <a:schemeClr val="accent3"/>
              </a:buClr>
              <a:buFont typeface="Arial" panose="020B0604020202020204" pitchFamily="34" charset="0"/>
              <a:buChar char="•"/>
              <a:defRPr/>
            </a:pPr>
            <a:endParaRPr lang="en-US" sz="1600" dirty="0">
              <a:solidFill>
                <a:schemeClr val="tx1">
                  <a:lumMod val="75000"/>
                  <a:lumOff val="25000"/>
                </a:schemeClr>
              </a:solidFill>
            </a:endParaRPr>
          </a:p>
        </p:txBody>
      </p:sp>
      <p:sp>
        <p:nvSpPr>
          <p:cNvPr id="10" name="Rectangle 9"/>
          <p:cNvSpPr/>
          <p:nvPr/>
        </p:nvSpPr>
        <p:spPr>
          <a:xfrm>
            <a:off x="8084228" y="1493273"/>
            <a:ext cx="3096000" cy="4500000"/>
          </a:xfrm>
          <a:prstGeom prst="rect">
            <a:avLst/>
          </a:prstGeom>
          <a:solidFill>
            <a:srgbClr val="EEF8FC"/>
          </a:solidFill>
          <a:ln w="9525">
            <a:solidFill>
              <a:schemeClr val="accent1">
                <a:lumMod val="20000"/>
                <a:lumOff val="80000"/>
              </a:schemeClr>
            </a:solidFill>
          </a:ln>
          <a:effectLst>
            <a:outerShdw blurRad="50800" dist="38100" dir="5400000" algn="t" rotWithShape="0">
              <a:srgbClr val="6F6E6F">
                <a:alpha val="40000"/>
              </a:srgbClr>
            </a:outerShdw>
          </a:effectLst>
        </p:spPr>
        <p:txBody>
          <a:bodyPr lIns="72000" tIns="252000" rIns="72000" bIns="0"/>
          <a:lstStyle/>
          <a:p>
            <a:pPr defTabSz="741363" eaLnBrk="0" hangingPunct="0">
              <a:spcBef>
                <a:spcPct val="30000"/>
              </a:spcBef>
              <a:buClr>
                <a:srgbClr val="002567"/>
              </a:buClr>
              <a:defRPr/>
            </a:pPr>
            <a:r>
              <a:rPr lang="en-US" altLang="en-US" sz="1600" b="1" spc="130" dirty="0">
                <a:solidFill>
                  <a:schemeClr val="accent1"/>
                </a:solidFill>
                <a:ea typeface="MS PGothic" pitchFamily="34" charset="-128"/>
                <a:cs typeface="Arial" pitchFamily="34" charset="0"/>
              </a:rPr>
              <a:t>INTERESTING</a:t>
            </a:r>
            <a:endParaRPr lang="en-US" sz="1400" dirty="0">
              <a:solidFill>
                <a:schemeClr val="tx1">
                  <a:lumMod val="75000"/>
                  <a:lumOff val="25000"/>
                </a:schemeClr>
              </a:solidFill>
            </a:endParaRP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New Japan Prime Minister</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UK and France downgrade austerity plans</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Internet outage highlights cyber vulnerability</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Canadian budget less revolutionary than expected</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Gold prices are high</a:t>
            </a:r>
          </a:p>
          <a:p>
            <a:pPr marL="174625" indent="-174625" defTabSz="741363" eaLnBrk="0" hangingPunct="0">
              <a:spcBef>
                <a:spcPts val="1200"/>
              </a:spcBef>
              <a:buClr>
                <a:schemeClr val="accent3"/>
              </a:buClr>
              <a:buFont typeface="Arial" panose="020B0604020202020204" pitchFamily="34" charset="0"/>
              <a:buChar char="•"/>
              <a:defRPr/>
            </a:pPr>
            <a:endParaRPr lang="en-US" sz="1600" dirty="0">
              <a:solidFill>
                <a:schemeClr val="tx1">
                  <a:lumMod val="75000"/>
                  <a:lumOff val="25000"/>
                </a:schemeClr>
              </a:solidFill>
            </a:endParaRPr>
          </a:p>
        </p:txBody>
      </p:sp>
      <p:sp>
        <p:nvSpPr>
          <p:cNvPr id="11" name="TextBox 36"/>
          <p:cNvSpPr txBox="1">
            <a:spLocks noChangeArrowheads="1"/>
          </p:cNvSpPr>
          <p:nvPr/>
        </p:nvSpPr>
        <p:spPr bwMode="auto">
          <a:xfrm>
            <a:off x="7193801" y="1446134"/>
            <a:ext cx="46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en-US" altLang="en-US" sz="4800" dirty="0">
                <a:solidFill>
                  <a:srgbClr val="FF0000"/>
                </a:solidFill>
                <a:latin typeface="Wingdings 3" pitchFamily="18" charset="2"/>
                <a:sym typeface="Wingdings 2" pitchFamily="18" charset="2"/>
              </a:rPr>
              <a:t></a:t>
            </a:r>
            <a:endParaRPr lang="en-US" altLang="en-US" sz="4800" dirty="0">
              <a:solidFill>
                <a:srgbClr val="FF0000"/>
              </a:solidFill>
              <a:latin typeface="Wingdings 3" pitchFamily="18" charset="2"/>
            </a:endParaRPr>
          </a:p>
        </p:txBody>
      </p:sp>
      <p:sp>
        <p:nvSpPr>
          <p:cNvPr id="12" name="TextBox 37"/>
          <p:cNvSpPr txBox="1">
            <a:spLocks noChangeArrowheads="1"/>
          </p:cNvSpPr>
          <p:nvPr/>
        </p:nvSpPr>
        <p:spPr bwMode="auto">
          <a:xfrm>
            <a:off x="3407265" y="1518563"/>
            <a:ext cx="466173"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en-US" altLang="en-US" sz="4800" b="1" dirty="0">
                <a:solidFill>
                  <a:srgbClr val="00B050"/>
                </a:solidFill>
                <a:latin typeface="Arial Black" panose="020B0A04020102020204" pitchFamily="34" charset="0"/>
                <a:cs typeface="Aharoni" pitchFamily="2" charset="-79"/>
                <a:sym typeface="Wingdings" pitchFamily="2" charset="2"/>
              </a:rPr>
              <a:t></a:t>
            </a:r>
            <a:endParaRPr lang="en-US" altLang="en-US" sz="4800" b="1" dirty="0">
              <a:solidFill>
                <a:srgbClr val="00B050"/>
              </a:solidFill>
              <a:latin typeface="Arial Black" pitchFamily="34" charset="0"/>
              <a:cs typeface="Aharoni" pitchFamily="2" charset="-79"/>
            </a:endParaRPr>
          </a:p>
        </p:txBody>
      </p:sp>
      <p:sp>
        <p:nvSpPr>
          <p:cNvPr id="13" name="TextBox 39"/>
          <p:cNvSpPr txBox="1">
            <a:spLocks noChangeArrowheads="1"/>
          </p:cNvSpPr>
          <p:nvPr/>
        </p:nvSpPr>
        <p:spPr bwMode="auto">
          <a:xfrm>
            <a:off x="10603626" y="1418838"/>
            <a:ext cx="60172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en-US" altLang="en-US" sz="5300" dirty="0">
                <a:solidFill>
                  <a:schemeClr val="accent1">
                    <a:lumMod val="60000"/>
                    <a:lumOff val="40000"/>
                  </a:schemeClr>
                </a:solidFill>
                <a:latin typeface="Arial Black" pitchFamily="34" charset="0"/>
                <a:sym typeface="Wingdings 2" pitchFamily="18" charset="2"/>
              </a:rPr>
              <a:t>!</a:t>
            </a:r>
            <a:endParaRPr lang="en-US" altLang="en-US" sz="5300" dirty="0">
              <a:solidFill>
                <a:schemeClr val="accent1">
                  <a:lumMod val="60000"/>
                  <a:lumOff val="40000"/>
                </a:schemeClr>
              </a:solidFill>
              <a:latin typeface="Arial Black" pitchFamily="34" charset="0"/>
            </a:endParaRPr>
          </a:p>
        </p:txBody>
      </p:sp>
      <p:sp>
        <p:nvSpPr>
          <p:cNvPr id="14" name="TextBox 13"/>
          <p:cNvSpPr txBox="1"/>
          <p:nvPr/>
        </p:nvSpPr>
        <p:spPr>
          <a:xfrm>
            <a:off x="7807432" y="6127881"/>
            <a:ext cx="3415665" cy="230832"/>
          </a:xfrm>
          <a:prstGeom prst="rect">
            <a:avLst/>
          </a:prstGeom>
          <a:noFill/>
        </p:spPr>
        <p:txBody>
          <a:bodyPr wrap="square" rtlCol="0">
            <a:spAutoFit/>
          </a:bodyPr>
          <a:lstStyle/>
          <a:p>
            <a:pPr algn="r"/>
            <a:r>
              <a:rPr lang="en-US" sz="900" dirty="0"/>
              <a:t>Note: As at 11/27/2025. Source: RBC GAM</a:t>
            </a:r>
          </a:p>
        </p:txBody>
      </p:sp>
    </p:spTree>
    <p:extLst>
      <p:ext uri="{BB962C8B-B14F-4D97-AF65-F5344CB8AC3E}">
        <p14:creationId xmlns:p14="http://schemas.microsoft.com/office/powerpoint/2010/main" val="9863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776" y="3671049"/>
            <a:ext cx="459000" cy="487887"/>
          </a:xfrm>
          <a:prstGeom prst="rect">
            <a:avLst/>
          </a:prstGeom>
        </p:spPr>
      </p:pic>
      <p:sp>
        <p:nvSpPr>
          <p:cNvPr id="5" name="TextBox 4"/>
          <p:cNvSpPr txBox="1"/>
          <p:nvPr/>
        </p:nvSpPr>
        <p:spPr>
          <a:xfrm>
            <a:off x="1062836" y="1946420"/>
            <a:ext cx="3268242" cy="400110"/>
          </a:xfrm>
          <a:prstGeom prst="rect">
            <a:avLst/>
          </a:prstGeom>
          <a:noFill/>
        </p:spPr>
        <p:txBody>
          <a:bodyPr wrap="square" rtlCol="0">
            <a:spAutoFit/>
          </a:bodyPr>
          <a:lstStyle/>
          <a:p>
            <a:pPr>
              <a:spcAft>
                <a:spcPts val="1200"/>
              </a:spcAft>
            </a:pPr>
            <a:r>
              <a:rPr lang="en-US" sz="2000" dirty="0"/>
              <a:t>Follow us online</a:t>
            </a:r>
          </a:p>
        </p:txBody>
      </p:sp>
      <p:sp>
        <p:nvSpPr>
          <p:cNvPr id="8" name="TextBox 7"/>
          <p:cNvSpPr txBox="1"/>
          <p:nvPr/>
        </p:nvSpPr>
        <p:spPr>
          <a:xfrm>
            <a:off x="1650787" y="3738233"/>
            <a:ext cx="3579911" cy="369332"/>
          </a:xfrm>
          <a:prstGeom prst="rect">
            <a:avLst/>
          </a:prstGeom>
          <a:noFill/>
        </p:spPr>
        <p:txBody>
          <a:bodyPr wrap="square" rtlCol="0">
            <a:spAutoFit/>
          </a:bodyPr>
          <a:lstStyle/>
          <a:p>
            <a:pPr>
              <a:spcAft>
                <a:spcPts val="1200"/>
              </a:spcAft>
            </a:pPr>
            <a:r>
              <a:rPr lang="en-US" dirty="0">
                <a:latin typeface="+mj-lt"/>
              </a:rPr>
              <a:t>www.linkedin.com/in/ericlascelles</a:t>
            </a:r>
          </a:p>
        </p:txBody>
      </p:sp>
      <p:cxnSp>
        <p:nvCxnSpPr>
          <p:cNvPr id="9" name="Straight Connector 8"/>
          <p:cNvCxnSpPr/>
          <p:nvPr/>
        </p:nvCxnSpPr>
        <p:spPr>
          <a:xfrm>
            <a:off x="1122211" y="2410795"/>
            <a:ext cx="10080000" cy="0"/>
          </a:xfrm>
          <a:prstGeom prst="line">
            <a:avLst/>
          </a:prstGeom>
          <a:ln w="28575">
            <a:solidFill>
              <a:srgbClr val="87AFBF"/>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20</a:t>
            </a:fld>
            <a:endParaRPr lang="en-CA" dirty="0"/>
          </a:p>
        </p:txBody>
      </p:sp>
      <p:sp>
        <p:nvSpPr>
          <p:cNvPr id="3" name="TextBox 2">
            <a:extLst>
              <a:ext uri="{FF2B5EF4-FFF2-40B4-BE49-F238E27FC236}">
                <a16:creationId xmlns:a16="http://schemas.microsoft.com/office/drawing/2014/main" id="{9C23F196-5303-73BB-395C-CAD2A839F35E}"/>
              </a:ext>
            </a:extLst>
          </p:cNvPr>
          <p:cNvSpPr txBox="1"/>
          <p:nvPr/>
        </p:nvSpPr>
        <p:spPr>
          <a:xfrm>
            <a:off x="1651128" y="2781586"/>
            <a:ext cx="3992930" cy="369332"/>
          </a:xfrm>
          <a:prstGeom prst="rect">
            <a:avLst/>
          </a:prstGeom>
          <a:noFill/>
        </p:spPr>
        <p:txBody>
          <a:bodyPr wrap="square" rtlCol="0">
            <a:spAutoFit/>
          </a:bodyPr>
          <a:lstStyle/>
          <a:p>
            <a:pPr>
              <a:spcAft>
                <a:spcPts val="1200"/>
              </a:spcAft>
            </a:pPr>
            <a:r>
              <a:rPr lang="en-US" dirty="0">
                <a:latin typeface="+mj-lt"/>
                <a:hlinkClick r:id="rId4"/>
              </a:rPr>
              <a:t>www.rbcgam.com/insights</a:t>
            </a:r>
            <a:endParaRPr lang="en-US" dirty="0">
              <a:latin typeface="+mj-lt"/>
            </a:endParaRPr>
          </a:p>
        </p:txBody>
      </p:sp>
      <p:pic>
        <p:nvPicPr>
          <p:cNvPr id="13" name="Picture 12">
            <a:extLst>
              <a:ext uri="{FF2B5EF4-FFF2-40B4-BE49-F238E27FC236}">
                <a16:creationId xmlns:a16="http://schemas.microsoft.com/office/drawing/2014/main" id="{EBEBABA7-88FE-55AC-34F8-72C3FE3D22D0}"/>
              </a:ext>
            </a:extLst>
          </p:cNvPr>
          <p:cNvPicPr>
            <a:picLocks noChangeAspect="1"/>
          </p:cNvPicPr>
          <p:nvPr/>
        </p:nvPicPr>
        <p:blipFill>
          <a:blip r:embed="rId5"/>
          <a:stretch>
            <a:fillRect/>
          </a:stretch>
        </p:blipFill>
        <p:spPr>
          <a:xfrm>
            <a:off x="1236776" y="2761037"/>
            <a:ext cx="425604" cy="487887"/>
          </a:xfrm>
          <a:prstGeom prst="rect">
            <a:avLst/>
          </a:prstGeom>
        </p:spPr>
      </p:pic>
      <p:sp>
        <p:nvSpPr>
          <p:cNvPr id="12" name="Text Box 2">
            <a:extLst>
              <a:ext uri="{FF2B5EF4-FFF2-40B4-BE49-F238E27FC236}">
                <a16:creationId xmlns:a16="http://schemas.microsoft.com/office/drawing/2014/main" id="{8E580415-9915-13BB-004C-A166F3005F03}"/>
              </a:ext>
            </a:extLst>
          </p:cNvPr>
          <p:cNvSpPr txBox="1">
            <a:spLocks noChangeArrowheads="1"/>
          </p:cNvSpPr>
          <p:nvPr/>
        </p:nvSpPr>
        <p:spPr bwMode="auto">
          <a:xfrm>
            <a:off x="6814687" y="2709744"/>
            <a:ext cx="2704699" cy="2567550"/>
          </a:xfrm>
          <a:prstGeom prst="rect">
            <a:avLst/>
          </a:prstGeom>
          <a:solidFill>
            <a:srgbClr val="D4EDF7"/>
          </a:solidFill>
          <a:ln w="3175">
            <a:solidFill>
              <a:srgbClr val="588886"/>
            </a:solidFill>
            <a:miter lim="800000"/>
            <a:headEnd/>
            <a:tailEnd/>
          </a:ln>
        </p:spPr>
        <p:txBody>
          <a:bodyPr rot="0" vert="horz" wrap="square" lIns="91440" tIns="45720" rIns="91440" bIns="45720" anchor="b" anchorCtr="0">
            <a:noAutofit/>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Stay informed with more insights</a:t>
            </a:r>
          </a:p>
        </p:txBody>
      </p:sp>
      <p:pic>
        <p:nvPicPr>
          <p:cNvPr id="15" name="Picture 14" descr="A blue and black qr code&#10;&#10;AI-generated content may be incorrect.">
            <a:extLst>
              <a:ext uri="{FF2B5EF4-FFF2-40B4-BE49-F238E27FC236}">
                <a16:creationId xmlns:a16="http://schemas.microsoft.com/office/drawing/2014/main" id="{D769C89A-513C-1F12-D9A4-CABACCCE7288}"/>
              </a:ext>
            </a:extLst>
          </p:cNvPr>
          <p:cNvPicPr>
            <a:picLocks noChangeAspect="1"/>
          </p:cNvPicPr>
          <p:nvPr/>
        </p:nvPicPr>
        <p:blipFill>
          <a:blip r:embed="rId6"/>
          <a:srcRect l="12348" t="8677" r="16187" b="10636"/>
          <a:stretch/>
        </p:blipFill>
        <p:spPr>
          <a:xfrm>
            <a:off x="7016818" y="2926079"/>
            <a:ext cx="2306189" cy="2011680"/>
          </a:xfrm>
          <a:prstGeom prst="rect">
            <a:avLst/>
          </a:prstGeom>
        </p:spPr>
      </p:pic>
    </p:spTree>
    <p:extLst>
      <p:ext uri="{BB962C8B-B14F-4D97-AF65-F5344CB8AC3E}">
        <p14:creationId xmlns:p14="http://schemas.microsoft.com/office/powerpoint/2010/main" val="395402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4" name="Content Placeholder 2"/>
          <p:cNvSpPr txBox="1">
            <a:spLocks/>
          </p:cNvSpPr>
          <p:nvPr/>
        </p:nvSpPr>
        <p:spPr>
          <a:xfrm>
            <a:off x="685800" y="1378704"/>
            <a:ext cx="10584000" cy="507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1200"/>
              </a:spcAft>
              <a:buFont typeface="Arial" panose="020B0604020202020204" pitchFamily="34" charset="0"/>
              <a:buNone/>
              <a:defRPr sz="1600" kern="1200">
                <a:solidFill>
                  <a:srgbClr val="4B4F54"/>
                </a:solidFill>
                <a:latin typeface="+mn-lt"/>
                <a:ea typeface="+mn-ea"/>
                <a:cs typeface="+mn-cs"/>
              </a:defRPr>
            </a:lvl1pPr>
            <a:lvl2pPr marL="144000" indent="-144000" algn="l" defTabSz="914400" rtl="0" eaLnBrk="1" latinLnBrk="0" hangingPunct="1">
              <a:lnSpc>
                <a:spcPct val="100000"/>
              </a:lnSpc>
              <a:spcBef>
                <a:spcPts val="0"/>
              </a:spcBef>
              <a:spcAft>
                <a:spcPts val="1200"/>
              </a:spcAft>
              <a:buClr>
                <a:srgbClr val="002567"/>
              </a:buClr>
              <a:buFont typeface="Arial" panose="020B0604020202020204" pitchFamily="34" charset="0"/>
              <a:buChar char="•"/>
              <a:defRPr sz="1600" kern="1200">
                <a:solidFill>
                  <a:srgbClr val="4B4F54"/>
                </a:solidFill>
                <a:latin typeface="+mn-lt"/>
                <a:ea typeface="+mn-ea"/>
                <a:cs typeface="+mn-cs"/>
              </a:defRPr>
            </a:lvl2pPr>
            <a:lvl3pPr marL="401638" indent="-142875" algn="l" defTabSz="914400" rtl="0" eaLnBrk="1" latinLnBrk="0" hangingPunct="1">
              <a:lnSpc>
                <a:spcPct val="100000"/>
              </a:lnSpc>
              <a:spcBef>
                <a:spcPts val="0"/>
              </a:spcBef>
              <a:spcAft>
                <a:spcPts val="1200"/>
              </a:spcAft>
              <a:buClr>
                <a:srgbClr val="4B4F54"/>
              </a:buClr>
              <a:buFont typeface="Arial" panose="020B0604020202020204" pitchFamily="34" charset="0"/>
              <a:buChar char="̶"/>
              <a:defRPr sz="1600" kern="1200">
                <a:solidFill>
                  <a:srgbClr val="4B4F54"/>
                </a:solidFill>
                <a:latin typeface="+mn-lt"/>
                <a:ea typeface="+mn-ea"/>
                <a:cs typeface="+mn-cs"/>
              </a:defRPr>
            </a:lvl3pPr>
            <a:lvl4pPr marL="630238" indent="-112713" algn="l" defTabSz="914400" rtl="0" eaLnBrk="1" latinLnBrk="0" hangingPunct="1">
              <a:lnSpc>
                <a:spcPct val="100000"/>
              </a:lnSpc>
              <a:spcBef>
                <a:spcPts val="0"/>
              </a:spcBef>
              <a:spcAft>
                <a:spcPts val="1200"/>
              </a:spcAft>
              <a:buClr>
                <a:srgbClr val="4B4F54"/>
              </a:buClr>
              <a:buFont typeface="Arial" panose="020B0604020202020204" pitchFamily="34" charset="0"/>
              <a:buChar char="̶"/>
              <a:defRPr sz="1600" kern="1200">
                <a:solidFill>
                  <a:srgbClr val="4B4F54"/>
                </a:solidFill>
                <a:latin typeface="+mn-lt"/>
                <a:ea typeface="+mn-ea"/>
                <a:cs typeface="+mn-cs"/>
              </a:defRPr>
            </a:lvl4pPr>
            <a:lvl5pPr marL="858838" indent="-117475" algn="l" defTabSz="914400" rtl="0" eaLnBrk="1" latinLnBrk="0" hangingPunct="1">
              <a:lnSpc>
                <a:spcPct val="100000"/>
              </a:lnSpc>
              <a:spcBef>
                <a:spcPts val="0"/>
              </a:spcBef>
              <a:spcAft>
                <a:spcPts val="1200"/>
              </a:spcAft>
              <a:buClr>
                <a:srgbClr val="4B4F54"/>
              </a:buClr>
              <a:buFont typeface="Arial" panose="020B0604020202020204" pitchFamily="34" charset="0"/>
              <a:buChar char="̶"/>
              <a:defRPr sz="1600" kern="1200">
                <a:solidFill>
                  <a:srgbClr val="4B4F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0"/>
              </a:spcAft>
            </a:pPr>
            <a:r>
              <a:rPr lang="en-US" sz="950" dirty="0"/>
              <a:t>This material is provided by RBC Global Asset Management (RBC GAM) for informational purposes only and may not be reproduced, distributed or published without the written consent of RBC GAM or the relevant affiliated entity listed herein. RBC GAM is the asset management division of Royal Bank of Canada (RBC) which includes RBC Global Asset Management Inc. (RBC GAM Inc.), RBC Global Asset Management (U.S.) Inc. (RBC GAM-US), RBC Global Asset Management (UK) Limited (RBC GAM-UK), and RBC Global Asset Management (Asia) Limited (RBC GAM-Asia), which are separate, but affiliated subsidiaries of RBC. </a:t>
            </a:r>
          </a:p>
          <a:p>
            <a:pPr>
              <a:spcBef>
                <a:spcPts val="300"/>
              </a:spcBef>
              <a:spcAft>
                <a:spcPts val="0"/>
              </a:spcAft>
            </a:pPr>
            <a:r>
              <a:rPr lang="en-US" sz="950" dirty="0"/>
              <a:t>In </a:t>
            </a:r>
            <a:r>
              <a:rPr lang="en-US" sz="950" b="1" dirty="0"/>
              <a:t>Canada</a:t>
            </a:r>
            <a:r>
              <a:rPr lang="en-US" sz="950" dirty="0"/>
              <a:t>, the material may be distributed by RBC GAM Inc., (including PH&amp;N Institutional), which is regulated by each provincial and territorial securities commission. In the </a:t>
            </a:r>
            <a:r>
              <a:rPr lang="en-US" sz="950" b="1" dirty="0"/>
              <a:t>United States</a:t>
            </a:r>
            <a:r>
              <a:rPr lang="en-US" sz="950" dirty="0"/>
              <a:t> (US), this material may be distributed by RBC GAM-US, an SEC registered investment adviser. In the </a:t>
            </a:r>
            <a:r>
              <a:rPr lang="en-US" sz="950" b="1" dirty="0"/>
              <a:t>United Kingdom</a:t>
            </a:r>
            <a:r>
              <a:rPr lang="en-US" sz="950" dirty="0"/>
              <a:t> (UK) the material may be distributed by RBC GAM-UK, which is </a:t>
            </a:r>
            <a:r>
              <a:rPr lang="en-US" sz="950" dirty="0" err="1"/>
              <a:t>authorised</a:t>
            </a:r>
            <a:r>
              <a:rPr lang="en-US" sz="950" dirty="0"/>
              <a:t> and regulated by the UK Financial Conduct Authority (FCA), registered with the US Securities and Exchange Commission (SEC), and a member of the National Futures Association (NFA) as </a:t>
            </a:r>
            <a:r>
              <a:rPr lang="en-US" sz="950" dirty="0" err="1"/>
              <a:t>authorised</a:t>
            </a:r>
            <a:r>
              <a:rPr lang="en-US" sz="950" dirty="0"/>
              <a:t> by the US Commodity Futures Trading Commission (CFTC). In the </a:t>
            </a:r>
            <a:r>
              <a:rPr lang="en-US" sz="950" b="1" dirty="0"/>
              <a:t>European Economic Area</a:t>
            </a:r>
            <a:r>
              <a:rPr lang="en-US" sz="950" dirty="0"/>
              <a:t> (EEA), this material may be distributed by BlueBay Funds Management Company S.A. (BBFM S.A.), which is regulated by the Commission de Surveillance du </a:t>
            </a:r>
            <a:r>
              <a:rPr lang="en-US" sz="950" dirty="0" err="1"/>
              <a:t>Secteur</a:t>
            </a:r>
            <a:r>
              <a:rPr lang="en-US" sz="950" dirty="0"/>
              <a:t> Financier (CSSF). In </a:t>
            </a:r>
            <a:r>
              <a:rPr lang="en-US" sz="950" b="1" dirty="0"/>
              <a:t>Germany, Italy, Spain</a:t>
            </a:r>
            <a:r>
              <a:rPr lang="en-US" sz="950" dirty="0"/>
              <a:t> and </a:t>
            </a:r>
            <a:r>
              <a:rPr lang="en-US" sz="950" b="1" dirty="0"/>
              <a:t>Netherlands</a:t>
            </a:r>
            <a:r>
              <a:rPr lang="en-US" sz="950" dirty="0"/>
              <a:t> the BBFM S.A. is operating under a branch passport pursuant to the Undertakings for Collective Investment in Transferable Securities Directive (2009/65/EC) and the Alternative Investment Fund Managers Directive (2011/61/EU). In </a:t>
            </a:r>
            <a:r>
              <a:rPr lang="en-US" sz="950" b="1" dirty="0"/>
              <a:t>Switzerland</a:t>
            </a:r>
            <a:r>
              <a:rPr lang="en-US" sz="950" dirty="0"/>
              <a:t>, the material may be distributed by BlueBay Asset Management AG where the Representative and Paying Agent is BNP Paribas Securities Services, Paris, </a:t>
            </a:r>
            <a:r>
              <a:rPr lang="en-US" sz="950" dirty="0" err="1"/>
              <a:t>succursale</a:t>
            </a:r>
            <a:r>
              <a:rPr lang="en-US" sz="950" dirty="0"/>
              <a:t> de Zurich, </a:t>
            </a:r>
            <a:r>
              <a:rPr lang="en-US" sz="950" dirty="0" err="1"/>
              <a:t>Selnaustrasse</a:t>
            </a:r>
            <a:r>
              <a:rPr lang="en-US" sz="950" dirty="0"/>
              <a:t> 16, 8002 Zurich, Switzerland. In </a:t>
            </a:r>
            <a:r>
              <a:rPr lang="en-US" sz="950" b="1" dirty="0"/>
              <a:t>Japan</a:t>
            </a:r>
            <a:r>
              <a:rPr lang="en-US" sz="950" dirty="0"/>
              <a:t>, the material may be distributed by BlueBay Asset Management International Limited, which is registered with the Kanto Local Finance Bureau of Ministry of Finance, Japan. Elsewhere in </a:t>
            </a:r>
            <a:r>
              <a:rPr lang="en-US" sz="950" b="1" dirty="0"/>
              <a:t>Asia</a:t>
            </a:r>
            <a:r>
              <a:rPr lang="en-US" sz="950" dirty="0"/>
              <a:t>, the material may be distributed by RBC GAM-Asia, which is registered with the Securities and Futures Commission (SFC) in Hong Kong. In </a:t>
            </a:r>
            <a:r>
              <a:rPr lang="en-US" sz="950" b="1" dirty="0"/>
              <a:t>Australia</a:t>
            </a:r>
            <a:r>
              <a:rPr lang="en-US" sz="950" dirty="0"/>
              <a:t>, RBC GAM-UK is exempt from the requirement to hold an Australian financial services license under the Corporations Act in respect of financial services as it is regulated by the FCA under the laws of the UK which differ from Australian laws. All distribution-related entities noted above are collectively included in references to “RBC GAM” within this material.</a:t>
            </a:r>
          </a:p>
          <a:p>
            <a:pPr>
              <a:spcBef>
                <a:spcPts val="300"/>
              </a:spcBef>
              <a:spcAft>
                <a:spcPts val="0"/>
              </a:spcAft>
            </a:pPr>
            <a:r>
              <a:rPr lang="en-US" sz="950" dirty="0"/>
              <a:t>This material is not available for distribution to investors in jurisdictions where such distribution would be prohibited. </a:t>
            </a:r>
          </a:p>
          <a:p>
            <a:pPr>
              <a:spcBef>
                <a:spcPts val="300"/>
              </a:spcBef>
              <a:spcAft>
                <a:spcPts val="0"/>
              </a:spcAft>
            </a:pPr>
            <a:r>
              <a:rPr lang="en-US" sz="950" dirty="0"/>
              <a:t>The registrations and memberships noted should not be interpreted as an endorsement or approval of RBC GAM by the respective licensing or registering authorities. </a:t>
            </a:r>
          </a:p>
          <a:p>
            <a:pPr>
              <a:spcBef>
                <a:spcPts val="300"/>
              </a:spcBef>
              <a:spcAft>
                <a:spcPts val="0"/>
              </a:spcAft>
            </a:pPr>
            <a:r>
              <a:rPr lang="en-US" sz="950" dirty="0"/>
              <a:t>This material does not constitute an offer or a solicitation to buy or to sell any security, product or service in any jurisdiction; nor is it intended to provide investment, financial, legal, accounting, tax, or other advice and such information should not be relied or acted upon for providing such advice. Not all products, services or investments described herein are available in all jurisdictions and some are available on a limited basis only, due to local regulatory and legal requirements. Additional information about RBC GAM may be found at </a:t>
            </a:r>
            <a:r>
              <a:rPr lang="en-US" sz="950" dirty="0">
                <a:hlinkClick r:id="rId3"/>
              </a:rPr>
              <a:t>www.rbcgam.com</a:t>
            </a:r>
            <a:r>
              <a:rPr lang="en-US" sz="950" dirty="0"/>
              <a:t>. Recipients are strongly advised to make an independent review with their own advisors and reach their own conclusions regarding the investment merits and risks, legal, credit, tax and accounting aspects of all transactions.</a:t>
            </a:r>
          </a:p>
          <a:p>
            <a:pPr>
              <a:spcBef>
                <a:spcPts val="300"/>
              </a:spcBef>
              <a:spcAft>
                <a:spcPts val="0"/>
              </a:spcAft>
            </a:pPr>
            <a:r>
              <a:rPr lang="en-US" sz="950" dirty="0"/>
              <a:t>Any investment and economic outlook information contained in this material has been compiled by RBC GAM from various sources. Information obtained from third parties is believed to be reliable, but no representation or warranty, express or implied, is made by RBC GAM, its affiliates or any other person as to its accuracy, completeness or correctness. RBC GAM and its affiliates assume no responsibility for any errors or omissions in such information. Opinions contained herein reflect the judgment and thought leadership of RBC GAM and are subject to change at any time without notice.</a:t>
            </a:r>
          </a:p>
          <a:p>
            <a:pPr>
              <a:spcBef>
                <a:spcPts val="300"/>
              </a:spcBef>
              <a:spcAft>
                <a:spcPts val="0"/>
              </a:spcAft>
            </a:pPr>
            <a:r>
              <a:rPr lang="en-US" sz="950" dirty="0"/>
              <a:t>Some of the statements contained in this material may be considered forward-looking statements which provide current expectations or forecasts of future results or events. Forward-looking statements are not guarantees of future performance or events and involve risks and uncertainties. Do not place undue reliance on these statements because actual results or events may differ materially.</a:t>
            </a:r>
          </a:p>
          <a:p>
            <a:pPr>
              <a:spcBef>
                <a:spcPts val="300"/>
              </a:spcBef>
              <a:spcAft>
                <a:spcPts val="0"/>
              </a:spcAft>
            </a:pPr>
            <a:endParaRPr lang="en-US" sz="950" dirty="0"/>
          </a:p>
          <a:p>
            <a:pPr>
              <a:spcBef>
                <a:spcPts val="0"/>
              </a:spcBef>
              <a:spcAft>
                <a:spcPts val="0"/>
              </a:spcAft>
            </a:pPr>
            <a:r>
              <a:rPr lang="en-US" sz="950" dirty="0"/>
              <a:t>® / TM Trademark(s) of Royal Bank of Canada. Used under </a:t>
            </a:r>
            <a:r>
              <a:rPr lang="en-US" sz="950" dirty="0" err="1"/>
              <a:t>licence</a:t>
            </a:r>
            <a:r>
              <a:rPr lang="en-US" sz="950" dirty="0"/>
              <a:t>.</a:t>
            </a:r>
          </a:p>
          <a:p>
            <a:pPr>
              <a:spcBef>
                <a:spcPts val="0"/>
              </a:spcBef>
              <a:spcAft>
                <a:spcPts val="0"/>
              </a:spcAft>
            </a:pPr>
            <a:r>
              <a:rPr lang="en-US" sz="950" dirty="0"/>
              <a:t>© RBC Global Asset Management Inc., 2025</a:t>
            </a:r>
          </a:p>
          <a:p>
            <a:pPr>
              <a:spcBef>
                <a:spcPts val="0"/>
              </a:spcBef>
              <a:spcAft>
                <a:spcPts val="0"/>
              </a:spcAft>
            </a:pPr>
            <a:r>
              <a:rPr lang="en-US" sz="950" dirty="0"/>
              <a:t>Publication date: November 27, 2025</a:t>
            </a:r>
          </a:p>
        </p:txBody>
      </p:sp>
      <p:sp>
        <p:nvSpPr>
          <p:cNvPr id="3" name="Slide Number Placeholder 2"/>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21</a:t>
            </a:fld>
            <a:endParaRPr lang="en-CA" dirty="0"/>
          </a:p>
        </p:txBody>
      </p:sp>
    </p:spTree>
    <p:extLst>
      <p:ext uri="{BB962C8B-B14F-4D97-AF65-F5344CB8AC3E}">
        <p14:creationId xmlns:p14="http://schemas.microsoft.com/office/powerpoint/2010/main" val="160475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C18336-4943-4CAC-B2A8-6C4BF1567702}"/>
              </a:ext>
            </a:extLst>
          </p:cNvPr>
          <p:cNvSpPr>
            <a:spLocks noGrp="1"/>
          </p:cNvSpPr>
          <p:nvPr>
            <p:ph type="sldNum" sz="quarter" idx="12"/>
          </p:nvPr>
        </p:nvSpPr>
        <p:spPr/>
        <p:txBody>
          <a:bodyPr/>
          <a:lstStyle/>
          <a:p>
            <a:fld id="{00D53123-EF31-4C08-A865-932FC064F9C8}" type="slidenum">
              <a:rPr lang="en-CA" smtClean="0"/>
              <a:pPr/>
              <a:t>3</a:t>
            </a:fld>
            <a:endParaRPr lang="en-CA" dirty="0"/>
          </a:p>
        </p:txBody>
      </p:sp>
      <p:sp>
        <p:nvSpPr>
          <p:cNvPr id="3" name="Title 2">
            <a:extLst>
              <a:ext uri="{FF2B5EF4-FFF2-40B4-BE49-F238E27FC236}">
                <a16:creationId xmlns:a16="http://schemas.microsoft.com/office/drawing/2014/main" id="{0691B7E7-C6CA-4F70-F4D2-D8B789DDCEC0}"/>
              </a:ext>
            </a:extLst>
          </p:cNvPr>
          <p:cNvSpPr>
            <a:spLocks noGrp="1"/>
          </p:cNvSpPr>
          <p:nvPr>
            <p:ph type="title"/>
          </p:nvPr>
        </p:nvSpPr>
        <p:spPr/>
        <p:txBody>
          <a:bodyPr/>
          <a:lstStyle/>
          <a:p>
            <a:r>
              <a:rPr lang="en-US" dirty="0"/>
              <a:t>On alert for fault lines in markets</a:t>
            </a:r>
          </a:p>
        </p:txBody>
      </p:sp>
      <p:sp>
        <p:nvSpPr>
          <p:cNvPr id="4" name="TextBox 3">
            <a:extLst>
              <a:ext uri="{FF2B5EF4-FFF2-40B4-BE49-F238E27FC236}">
                <a16:creationId xmlns:a16="http://schemas.microsoft.com/office/drawing/2014/main" id="{95918721-DA0C-D137-3A6E-038F25F1A630}"/>
              </a:ext>
            </a:extLst>
          </p:cNvPr>
          <p:cNvSpPr txBox="1"/>
          <p:nvPr/>
        </p:nvSpPr>
        <p:spPr>
          <a:xfrm>
            <a:off x="7581900" y="1545893"/>
            <a:ext cx="4295775" cy="3824124"/>
          </a:xfrm>
          <a:prstGeom prst="rect">
            <a:avLst/>
          </a:prstGeom>
          <a:solidFill>
            <a:srgbClr val="DCF0F8"/>
          </a:solidFill>
        </p:spPr>
        <p:txBody>
          <a:bodyPr wrap="square" rtlCol="0">
            <a:spAutoFit/>
          </a:bodyPr>
          <a:lstStyle/>
          <a:p>
            <a:r>
              <a:rPr lang="en-US" b="1" dirty="0"/>
              <a:t>Jittery stock market</a:t>
            </a:r>
            <a:endParaRPr lang="en-US" sz="1400" dirty="0"/>
          </a:p>
          <a:p>
            <a:pPr marL="180975" indent="-180975">
              <a:buFont typeface="Arial" panose="020B0604020202020204" pitchFamily="34" charset="0"/>
              <a:buChar char="•"/>
              <a:tabLst>
                <a:tab pos="180975" algn="l"/>
              </a:tabLst>
            </a:pPr>
            <a:r>
              <a:rPr lang="en-US" sz="1400" dirty="0"/>
              <a:t>Concerns over AI valuations, extent of run-up</a:t>
            </a:r>
          </a:p>
          <a:p>
            <a:pPr marL="180975" indent="-180975">
              <a:buFont typeface="Arial" panose="020B0604020202020204" pitchFamily="34" charset="0"/>
              <a:buChar char="•"/>
              <a:tabLst>
                <a:tab pos="180975" algn="l"/>
              </a:tabLst>
            </a:pPr>
            <a:r>
              <a:rPr lang="en-US" sz="1400" dirty="0"/>
              <a:t>But economy still growing, gov’t stimulus</a:t>
            </a:r>
          </a:p>
          <a:p>
            <a:endParaRPr lang="en-US" dirty="0"/>
          </a:p>
          <a:p>
            <a:r>
              <a:rPr lang="en-US" b="1" dirty="0"/>
              <a:t>AI concerns</a:t>
            </a:r>
          </a:p>
          <a:p>
            <a:pPr marL="180975" indent="-180975">
              <a:buFont typeface="Arial" panose="020B0604020202020204" pitchFamily="34" charset="0"/>
              <a:buChar char="•"/>
            </a:pPr>
            <a:r>
              <a:rPr lang="en-US" sz="1400" dirty="0"/>
              <a:t>Bubble?</a:t>
            </a:r>
          </a:p>
          <a:p>
            <a:pPr marL="180975" indent="-180975">
              <a:buFont typeface="Arial" panose="020B0604020202020204" pitchFamily="34" charset="0"/>
              <a:buChar char="•"/>
            </a:pPr>
            <a:r>
              <a:rPr lang="en-US" sz="1400" dirty="0"/>
              <a:t>Excessive capital expenditures?</a:t>
            </a:r>
          </a:p>
          <a:p>
            <a:pPr marL="180975" indent="-180975">
              <a:buFont typeface="Arial" panose="020B0604020202020204" pitchFamily="34" charset="0"/>
              <a:buChar char="•"/>
            </a:pPr>
            <a:r>
              <a:rPr lang="en-US" sz="1400" dirty="0"/>
              <a:t>But AI likely an important long-term trend</a:t>
            </a:r>
          </a:p>
          <a:p>
            <a:endParaRPr lang="en-US" dirty="0"/>
          </a:p>
          <a:p>
            <a:r>
              <a:rPr lang="en-US" b="1" dirty="0"/>
              <a:t>Credit concerns</a:t>
            </a:r>
          </a:p>
          <a:p>
            <a:pPr marL="180975" indent="-180975">
              <a:spcBef>
                <a:spcPts val="300"/>
              </a:spcBef>
              <a:buFont typeface="Arial" panose="020B0604020202020204" pitchFamily="34" charset="0"/>
              <a:buChar char="•"/>
            </a:pPr>
            <a:r>
              <a:rPr lang="en-US" sz="1400" dirty="0"/>
              <a:t>Worries about private credit, some subprime debt</a:t>
            </a:r>
          </a:p>
          <a:p>
            <a:pPr marL="180975" indent="-180975">
              <a:spcBef>
                <a:spcPts val="300"/>
              </a:spcBef>
              <a:buFont typeface="Arial" panose="020B0604020202020204" pitchFamily="34" charset="0"/>
              <a:buChar char="•"/>
            </a:pPr>
            <a:r>
              <a:rPr lang="en-US" sz="1400" dirty="0"/>
              <a:t>But credit spreads still quite narrow</a:t>
            </a:r>
          </a:p>
          <a:p>
            <a:pPr marL="180975" indent="-180975">
              <a:spcBef>
                <a:spcPts val="300"/>
              </a:spcBef>
              <a:buFont typeface="Arial" panose="020B0604020202020204" pitchFamily="34" charset="0"/>
              <a:buChar char="•"/>
            </a:pPr>
            <a:r>
              <a:rPr lang="en-US" sz="1400" dirty="0"/>
              <a:t>Private credit market still fairly small</a:t>
            </a:r>
          </a:p>
          <a:p>
            <a:pPr marL="180975" indent="-180975">
              <a:spcBef>
                <a:spcPts val="300"/>
              </a:spcBef>
              <a:buFont typeface="Arial" panose="020B0604020202020204" pitchFamily="34" charset="0"/>
              <a:buChar char="•"/>
            </a:pPr>
            <a:r>
              <a:rPr lang="en-US" sz="1400" dirty="0"/>
              <a:t>Private credit illiquidity is a source of stability</a:t>
            </a:r>
          </a:p>
          <a:p>
            <a:pPr marL="180975" indent="-180975">
              <a:spcBef>
                <a:spcPts val="300"/>
              </a:spcBef>
              <a:buFont typeface="Arial" panose="020B0604020202020204" pitchFamily="34" charset="0"/>
              <a:buChar char="•"/>
            </a:pPr>
            <a:r>
              <a:rPr lang="en-US" sz="1400" dirty="0"/>
              <a:t>Recent defaults have idiosyncratic component</a:t>
            </a:r>
          </a:p>
        </p:txBody>
      </p:sp>
      <p:sp>
        <p:nvSpPr>
          <p:cNvPr id="5" name="Text Placeholder 8">
            <a:extLst>
              <a:ext uri="{FF2B5EF4-FFF2-40B4-BE49-F238E27FC236}">
                <a16:creationId xmlns:a16="http://schemas.microsoft.com/office/drawing/2014/main" id="{CA8A1B6E-3E5E-53FC-CE05-8612759EFE84}"/>
              </a:ext>
            </a:extLst>
          </p:cNvPr>
          <p:cNvSpPr txBox="1">
            <a:spLocks/>
          </p:cNvSpPr>
          <p:nvPr/>
        </p:nvSpPr>
        <p:spPr>
          <a:xfrm>
            <a:off x="5620158" y="6370512"/>
            <a:ext cx="5400000" cy="18586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1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dirty="0">
                <a:latin typeface="Arial" pitchFamily="34" charset="0"/>
                <a:cs typeface="Arial" pitchFamily="34" charset="0"/>
              </a:rPr>
              <a:t>Note: As of 11/27/2025. Source: RBC GAM</a:t>
            </a:r>
            <a:endParaRPr lang="en-US" sz="900" b="0" i="0" baseline="0" dirty="0">
              <a:effectLst/>
              <a:latin typeface="Arial" pitchFamily="34" charset="0"/>
              <a:ea typeface="+mn-ea"/>
              <a:cs typeface="Arial" pitchFamily="34" charset="0"/>
            </a:endParaRPr>
          </a:p>
        </p:txBody>
      </p:sp>
      <p:graphicFrame>
        <p:nvGraphicFramePr>
          <p:cNvPr id="7" name="Object 6">
            <a:extLst>
              <a:ext uri="{FF2B5EF4-FFF2-40B4-BE49-F238E27FC236}">
                <a16:creationId xmlns:a16="http://schemas.microsoft.com/office/drawing/2014/main" id="{5015EC70-4BC7-81E6-B841-B79FA8C9BAB1}"/>
              </a:ext>
            </a:extLst>
          </p:cNvPr>
          <p:cNvGraphicFramePr>
            <a:graphicFrameLocks noChangeAspect="1"/>
          </p:cNvGraphicFramePr>
          <p:nvPr>
            <p:extLst>
              <p:ext uri="{D42A27DB-BD31-4B8C-83A1-F6EECF244321}">
                <p14:modId xmlns:p14="http://schemas.microsoft.com/office/powerpoint/2010/main" val="2034332164"/>
              </p:ext>
            </p:extLst>
          </p:nvPr>
        </p:nvGraphicFramePr>
        <p:xfrm>
          <a:off x="90524" y="1535097"/>
          <a:ext cx="7500901" cy="3860417"/>
        </p:xfrm>
        <a:graphic>
          <a:graphicData uri="http://schemas.openxmlformats.org/presentationml/2006/ole">
            <mc:AlternateContent xmlns:mc="http://schemas.openxmlformats.org/markup-compatibility/2006">
              <mc:Choice xmlns:v="urn:schemas-microsoft-com:vml" Requires="v">
                <p:oleObj name="Macrobond document" r:id="rId3" imgW="8717322" imgH="4486263" progId="Mbnd.mbnd">
                  <p:embed/>
                </p:oleObj>
              </mc:Choice>
              <mc:Fallback>
                <p:oleObj name="Macrobond document" r:id="rId3" imgW="8717322" imgH="4486263" progId="Mbnd.mbnd">
                  <p:embed/>
                  <p:pic>
                    <p:nvPicPr>
                      <p:cNvPr id="7" name="Object 6">
                        <a:extLst>
                          <a:ext uri="{FF2B5EF4-FFF2-40B4-BE49-F238E27FC236}">
                            <a16:creationId xmlns:a16="http://schemas.microsoft.com/office/drawing/2014/main" id="{5015EC70-4BC7-81E6-B841-B79FA8C9BAB1}"/>
                          </a:ext>
                        </a:extLst>
                      </p:cNvPr>
                      <p:cNvPicPr/>
                      <p:nvPr/>
                    </p:nvPicPr>
                    <p:blipFill>
                      <a:blip r:embed="rId4"/>
                      <a:stretch>
                        <a:fillRect/>
                      </a:stretch>
                    </p:blipFill>
                    <p:spPr>
                      <a:xfrm>
                        <a:off x="90524" y="1535097"/>
                        <a:ext cx="7500901" cy="3860417"/>
                      </a:xfrm>
                      <a:prstGeom prst="rect">
                        <a:avLst/>
                      </a:prstGeom>
                    </p:spPr>
                  </p:pic>
                </p:oleObj>
              </mc:Fallback>
            </mc:AlternateContent>
          </a:graphicData>
        </a:graphic>
      </p:graphicFrame>
    </p:spTree>
    <p:extLst>
      <p:ext uri="{BB962C8B-B14F-4D97-AF65-F5344CB8AC3E}">
        <p14:creationId xmlns:p14="http://schemas.microsoft.com/office/powerpoint/2010/main" val="295099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7E598A-AA8D-B324-1001-BF8D4699CDCB}"/>
              </a:ext>
            </a:extLst>
          </p:cNvPr>
          <p:cNvSpPr>
            <a:spLocks noGrp="1"/>
          </p:cNvSpPr>
          <p:nvPr>
            <p:ph type="sldNum" sz="quarter" idx="12"/>
          </p:nvPr>
        </p:nvSpPr>
        <p:spPr/>
        <p:txBody>
          <a:bodyPr/>
          <a:lstStyle/>
          <a:p>
            <a:fld id="{00D53123-EF31-4C08-A865-932FC064F9C8}" type="slidenum">
              <a:rPr lang="en-CA" smtClean="0"/>
              <a:pPr/>
              <a:t>4</a:t>
            </a:fld>
            <a:endParaRPr lang="en-CA" dirty="0"/>
          </a:p>
        </p:txBody>
      </p:sp>
      <p:sp>
        <p:nvSpPr>
          <p:cNvPr id="3" name="Title 2">
            <a:extLst>
              <a:ext uri="{FF2B5EF4-FFF2-40B4-BE49-F238E27FC236}">
                <a16:creationId xmlns:a16="http://schemas.microsoft.com/office/drawing/2014/main" id="{39F90434-56C3-4E41-8855-4E2B18688BCF}"/>
              </a:ext>
            </a:extLst>
          </p:cNvPr>
          <p:cNvSpPr>
            <a:spLocks noGrp="1"/>
          </p:cNvSpPr>
          <p:nvPr>
            <p:ph type="title"/>
          </p:nvPr>
        </p:nvSpPr>
        <p:spPr/>
        <p:txBody>
          <a:bodyPr/>
          <a:lstStyle/>
          <a:p>
            <a:r>
              <a:rPr lang="en-US" dirty="0"/>
              <a:t>Growth tailwinds for 2026</a:t>
            </a:r>
          </a:p>
        </p:txBody>
      </p:sp>
      <p:graphicFrame>
        <p:nvGraphicFramePr>
          <p:cNvPr id="6" name="Table 5">
            <a:extLst>
              <a:ext uri="{FF2B5EF4-FFF2-40B4-BE49-F238E27FC236}">
                <a16:creationId xmlns:a16="http://schemas.microsoft.com/office/drawing/2014/main" id="{4ABCFC7F-A44B-6702-99AC-9B9B44A90C87}"/>
              </a:ext>
            </a:extLst>
          </p:cNvPr>
          <p:cNvGraphicFramePr>
            <a:graphicFrameLocks noGrp="1"/>
          </p:cNvGraphicFramePr>
          <p:nvPr>
            <p:extLst>
              <p:ext uri="{D42A27DB-BD31-4B8C-83A1-F6EECF244321}">
                <p14:modId xmlns:p14="http://schemas.microsoft.com/office/powerpoint/2010/main" val="3866015418"/>
              </p:ext>
            </p:extLst>
          </p:nvPr>
        </p:nvGraphicFramePr>
        <p:xfrm>
          <a:off x="1450909" y="1409701"/>
          <a:ext cx="8721394" cy="4124828"/>
        </p:xfrm>
        <a:graphic>
          <a:graphicData uri="http://schemas.openxmlformats.org/drawingml/2006/table">
            <a:tbl>
              <a:tblPr firstRow="1" bandRow="1">
                <a:tableStyleId>{BF9529FB-F7F1-4122-B7C4-D901D1AFE0D1}</a:tableStyleId>
              </a:tblPr>
              <a:tblGrid>
                <a:gridCol w="4743450">
                  <a:extLst>
                    <a:ext uri="{9D8B030D-6E8A-4147-A177-3AD203B41FA5}">
                      <a16:colId xmlns:a16="http://schemas.microsoft.com/office/drawing/2014/main" val="3261216833"/>
                    </a:ext>
                  </a:extLst>
                </a:gridCol>
                <a:gridCol w="1988972">
                  <a:extLst>
                    <a:ext uri="{9D8B030D-6E8A-4147-A177-3AD203B41FA5}">
                      <a16:colId xmlns:a16="http://schemas.microsoft.com/office/drawing/2014/main" val="3682479766"/>
                    </a:ext>
                  </a:extLst>
                </a:gridCol>
                <a:gridCol w="1988972">
                  <a:extLst>
                    <a:ext uri="{9D8B030D-6E8A-4147-A177-3AD203B41FA5}">
                      <a16:colId xmlns:a16="http://schemas.microsoft.com/office/drawing/2014/main" val="2074473813"/>
                    </a:ext>
                  </a:extLst>
                </a:gridCol>
              </a:tblGrid>
              <a:tr h="680797">
                <a:tc>
                  <a:txBody>
                    <a:bodyPr/>
                    <a:lstStyle/>
                    <a:p>
                      <a:endParaRPr lang="en-US" sz="2000" dirty="0">
                        <a:solidFill>
                          <a:schemeClr val="tx2"/>
                        </a:solidFill>
                      </a:endParaRPr>
                    </a:p>
                  </a:txBody>
                  <a:tcPr anchor="ctr">
                    <a:lnR w="6350" cap="flat" cmpd="sng" algn="ctr">
                      <a:solidFill>
                        <a:schemeClr val="bg1"/>
                      </a:solidFill>
                      <a:prstDash val="solid"/>
                      <a:round/>
                      <a:headEnd type="none" w="med" len="med"/>
                      <a:tailEnd type="none" w="med" len="med"/>
                    </a:lnR>
                    <a:solidFill>
                      <a:srgbClr val="DCF0F8"/>
                    </a:solidFill>
                  </a:tcPr>
                </a:tc>
                <a:tc>
                  <a:txBody>
                    <a:bodyPr/>
                    <a:lstStyle/>
                    <a:p>
                      <a:pPr algn="ctr"/>
                      <a:r>
                        <a:rPr lang="en-US" sz="2000" dirty="0">
                          <a:solidFill>
                            <a:schemeClr val="tx1"/>
                          </a:solidFill>
                        </a:rPr>
                        <a:t>U.S.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DCF0F8"/>
                    </a:solidFill>
                  </a:tcPr>
                </a:tc>
                <a:tc>
                  <a:txBody>
                    <a:bodyPr/>
                    <a:lstStyle/>
                    <a:p>
                      <a:pPr algn="ctr"/>
                      <a:r>
                        <a:rPr lang="en-US" sz="2000" dirty="0">
                          <a:solidFill>
                            <a:schemeClr val="tx1"/>
                          </a:solidFill>
                        </a:rPr>
                        <a:t>Canada</a:t>
                      </a:r>
                    </a:p>
                  </a:txBody>
                  <a:tcPr anchor="ctr">
                    <a:lnL w="6350" cap="flat" cmpd="sng" algn="ctr">
                      <a:solidFill>
                        <a:schemeClr val="bg1"/>
                      </a:solidFill>
                      <a:prstDash val="solid"/>
                      <a:round/>
                      <a:headEnd type="none" w="med" len="med"/>
                      <a:tailEnd type="none" w="med" len="med"/>
                    </a:lnL>
                    <a:solidFill>
                      <a:srgbClr val="DCF0F8"/>
                    </a:solidFill>
                  </a:tcPr>
                </a:tc>
                <a:extLst>
                  <a:ext uri="{0D108BD9-81ED-4DB2-BD59-A6C34878D82A}">
                    <a16:rowId xmlns:a16="http://schemas.microsoft.com/office/drawing/2014/main" val="3279707790"/>
                  </a:ext>
                </a:extLst>
              </a:tr>
              <a:tr h="680797">
                <a:tc>
                  <a:txBody>
                    <a:bodyPr/>
                    <a:lstStyle/>
                    <a:p>
                      <a:pPr marL="1076325" indent="0" algn="l"/>
                      <a:r>
                        <a:rPr lang="en-US" sz="2000" b="1" dirty="0"/>
                        <a:t>Monetary policy</a:t>
                      </a:r>
                    </a:p>
                  </a:txBody>
                  <a:tcPr anchor="ctr">
                    <a:lnR w="6350" cap="flat" cmpd="sng" algn="ctr">
                      <a:solidFill>
                        <a:srgbClr val="DBDBDB"/>
                      </a:solidFill>
                      <a:prstDash val="solid"/>
                      <a:round/>
                      <a:headEnd type="none" w="med" len="med"/>
                      <a:tailEnd type="none" w="med" len="med"/>
                    </a:lnR>
                    <a:lnB w="3175" cap="flat" cmpd="sng" algn="ctr">
                      <a:solidFill>
                        <a:srgbClr val="C5C5C5"/>
                      </a:solidFill>
                      <a:prstDash val="solid"/>
                      <a:round/>
                      <a:headEnd type="none" w="med" len="med"/>
                      <a:tailEnd type="none" w="med" len="med"/>
                    </a:lnB>
                    <a:solidFill>
                      <a:schemeClr val="bg1"/>
                    </a:solidFill>
                  </a:tcPr>
                </a:tc>
                <a:tc>
                  <a:txBody>
                    <a:bodyPr/>
                    <a:lstStyle/>
                    <a:p>
                      <a:pPr algn="ctr"/>
                      <a:r>
                        <a:rPr lang="en-US" sz="3000" b="1" dirty="0"/>
                        <a:t>+</a:t>
                      </a:r>
                    </a:p>
                  </a:txBody>
                  <a:tcPr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B w="3175" cap="flat" cmpd="sng" algn="ctr">
                      <a:solidFill>
                        <a:srgbClr val="C5C5C5"/>
                      </a:solidFill>
                      <a:prstDash val="solid"/>
                      <a:round/>
                      <a:headEnd type="none" w="med" len="med"/>
                      <a:tailEnd type="none" w="med" len="med"/>
                    </a:lnB>
                    <a:solidFill>
                      <a:schemeClr val="bg1"/>
                    </a:solidFill>
                  </a:tcPr>
                </a:tc>
                <a:tc>
                  <a:txBody>
                    <a:bodyPr/>
                    <a:lstStyle/>
                    <a:p>
                      <a:pPr algn="ctr"/>
                      <a:r>
                        <a:rPr lang="en-US" sz="3000" b="1" dirty="0"/>
                        <a:t>++</a:t>
                      </a:r>
                    </a:p>
                  </a:txBody>
                  <a:tcPr anchor="ctr">
                    <a:lnL w="6350" cap="flat" cmpd="sng" algn="ctr">
                      <a:solidFill>
                        <a:srgbClr val="DBDBDB"/>
                      </a:solidFill>
                      <a:prstDash val="solid"/>
                      <a:round/>
                      <a:headEnd type="none" w="med" len="med"/>
                      <a:tailEnd type="none" w="med" len="med"/>
                    </a:lnL>
                    <a:lnB w="3175" cap="flat" cmpd="sng" algn="ctr">
                      <a:solidFill>
                        <a:srgbClr val="C5C5C5"/>
                      </a:solidFill>
                      <a:prstDash val="solid"/>
                      <a:round/>
                      <a:headEnd type="none" w="med" len="med"/>
                      <a:tailEnd type="none" w="med" len="med"/>
                    </a:lnB>
                    <a:solidFill>
                      <a:schemeClr val="bg1"/>
                    </a:solidFill>
                  </a:tcPr>
                </a:tc>
                <a:extLst>
                  <a:ext uri="{0D108BD9-81ED-4DB2-BD59-A6C34878D82A}">
                    <a16:rowId xmlns:a16="http://schemas.microsoft.com/office/drawing/2014/main" val="2432433126"/>
                  </a:ext>
                </a:extLst>
              </a:tr>
              <a:tr h="680797">
                <a:tc>
                  <a:txBody>
                    <a:bodyPr/>
                    <a:lstStyle/>
                    <a:p>
                      <a:pPr marL="1076325" indent="0" algn="l"/>
                      <a:r>
                        <a:rPr lang="en-US" sz="2000" b="1" dirty="0"/>
                        <a:t>Fiscal policy</a:t>
                      </a:r>
                    </a:p>
                  </a:txBody>
                  <a:tcPr anchor="ctr">
                    <a:lnL w="3175" cap="flat" cmpd="sng" algn="ctr">
                      <a:solidFill>
                        <a:srgbClr val="C5C5C5"/>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solidFill>
                      <a:srgbClr val="DCF0F8"/>
                    </a:solidFill>
                  </a:tcPr>
                </a:tc>
                <a:tc>
                  <a:txBody>
                    <a:bodyPr/>
                    <a:lstStyle/>
                    <a:p>
                      <a:pPr algn="ctr"/>
                      <a:r>
                        <a:rPr lang="en-US" sz="3000" b="1" dirty="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solidFill>
                      <a:srgbClr val="DCF0F8"/>
                    </a:solidFill>
                  </a:tcPr>
                </a:tc>
                <a:tc>
                  <a:txBody>
                    <a:bodyPr/>
                    <a:lstStyle/>
                    <a:p>
                      <a:pPr algn="ctr"/>
                      <a:r>
                        <a:rPr lang="en-US" sz="3000" b="1" dirty="0"/>
                        <a:t>+</a:t>
                      </a:r>
                    </a:p>
                  </a:txBody>
                  <a:tcPr anchor="ctr">
                    <a:lnL w="6350" cap="flat" cmpd="sng" algn="ctr">
                      <a:solidFill>
                        <a:schemeClr val="bg1"/>
                      </a:solidFill>
                      <a:prstDash val="solid"/>
                      <a:round/>
                      <a:headEnd type="none" w="med" len="med"/>
                      <a:tailEnd type="none" w="med" len="med"/>
                    </a:lnL>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solidFill>
                      <a:srgbClr val="DCF0F8"/>
                    </a:solidFill>
                  </a:tcPr>
                </a:tc>
                <a:extLst>
                  <a:ext uri="{0D108BD9-81ED-4DB2-BD59-A6C34878D82A}">
                    <a16:rowId xmlns:a16="http://schemas.microsoft.com/office/drawing/2014/main" val="2714762704"/>
                  </a:ext>
                </a:extLst>
              </a:tr>
              <a:tr h="680797">
                <a:tc>
                  <a:txBody>
                    <a:bodyPr/>
                    <a:lstStyle/>
                    <a:p>
                      <a:pPr marL="1076325" indent="0" algn="l"/>
                      <a:r>
                        <a:rPr lang="en-US" sz="2000" b="1" dirty="0"/>
                        <a:t>Stock market wealth effect</a:t>
                      </a:r>
                    </a:p>
                  </a:txBody>
                  <a:tcPr anchor="ctr">
                    <a:lnR w="6350" cap="flat" cmpd="sng" algn="ctr">
                      <a:solidFill>
                        <a:srgbClr val="DBDBDB"/>
                      </a:solidFill>
                      <a:prstDash val="solid"/>
                      <a:round/>
                      <a:headEnd type="none" w="med" len="med"/>
                      <a:tailEnd type="none" w="med" len="med"/>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solidFill>
                      <a:schemeClr val="bg1"/>
                    </a:solidFill>
                  </a:tcPr>
                </a:tc>
                <a:tc>
                  <a:txBody>
                    <a:bodyPr/>
                    <a:lstStyle/>
                    <a:p>
                      <a:pPr algn="ctr"/>
                      <a:r>
                        <a:rPr lang="en-US" sz="3000" b="1" dirty="0"/>
                        <a:t>++</a:t>
                      </a:r>
                    </a:p>
                  </a:txBody>
                  <a:tcPr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solidFill>
                      <a:schemeClr val="bg1"/>
                    </a:solidFill>
                  </a:tcPr>
                </a:tc>
                <a:tc>
                  <a:txBody>
                    <a:bodyPr/>
                    <a:lstStyle/>
                    <a:p>
                      <a:pPr algn="ctr"/>
                      <a:r>
                        <a:rPr lang="en-US" sz="3000" b="1" dirty="0"/>
                        <a:t>++</a:t>
                      </a:r>
                    </a:p>
                  </a:txBody>
                  <a:tcPr anchor="ctr">
                    <a:lnL w="6350" cap="flat" cmpd="sng" algn="ctr">
                      <a:solidFill>
                        <a:srgbClr val="DBDBDB"/>
                      </a:solidFill>
                      <a:prstDash val="solid"/>
                      <a:round/>
                      <a:headEnd type="none" w="med" len="med"/>
                      <a:tailEnd type="none" w="med" len="med"/>
                    </a:lnL>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solidFill>
                      <a:schemeClr val="bg1"/>
                    </a:solidFill>
                  </a:tcPr>
                </a:tc>
                <a:extLst>
                  <a:ext uri="{0D108BD9-81ED-4DB2-BD59-A6C34878D82A}">
                    <a16:rowId xmlns:a16="http://schemas.microsoft.com/office/drawing/2014/main" val="548081412"/>
                  </a:ext>
                </a:extLst>
              </a:tr>
              <a:tr h="680797">
                <a:tc>
                  <a:txBody>
                    <a:bodyPr/>
                    <a:lstStyle/>
                    <a:p>
                      <a:pPr marL="1076325" indent="0" algn="l"/>
                      <a:r>
                        <a:rPr lang="en-US" sz="2000" b="1" dirty="0"/>
                        <a:t>Oil prices</a:t>
                      </a:r>
                    </a:p>
                  </a:txBody>
                  <a:tcPr anchor="ctr">
                    <a:lnR w="6350" cap="flat" cmpd="sng" algn="ctr">
                      <a:solidFill>
                        <a:schemeClr val="bg1"/>
                      </a:solidFill>
                      <a:prstDash val="solid"/>
                      <a:round/>
                      <a:headEnd type="none" w="med" len="med"/>
                      <a:tailEnd type="none" w="med" len="med"/>
                    </a:lnR>
                    <a:lnT w="3175" cap="flat" cmpd="sng" algn="ctr">
                      <a:solidFill>
                        <a:srgbClr val="C5C5C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CF0F8"/>
                    </a:solidFill>
                  </a:tcPr>
                </a:tc>
                <a:tc>
                  <a:txBody>
                    <a:bodyPr/>
                    <a:lstStyle/>
                    <a:p>
                      <a:pPr algn="ctr"/>
                      <a:r>
                        <a:rPr lang="en-US" sz="3000" b="1" dirty="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rgbClr val="C5C5C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CF0F8"/>
                    </a:solidFill>
                  </a:tcPr>
                </a:tc>
                <a:tc>
                  <a:txBody>
                    <a:bodyPr/>
                    <a:lstStyle/>
                    <a:p>
                      <a:pPr algn="ctr"/>
                      <a:r>
                        <a:rPr lang="en-US" sz="3000" b="1" dirty="0"/>
                        <a:t>+</a:t>
                      </a:r>
                    </a:p>
                  </a:txBody>
                  <a:tcPr anchor="ctr">
                    <a:lnL w="6350" cap="flat" cmpd="sng" algn="ctr">
                      <a:solidFill>
                        <a:schemeClr val="bg1"/>
                      </a:solidFill>
                      <a:prstDash val="solid"/>
                      <a:round/>
                      <a:headEnd type="none" w="med" len="med"/>
                      <a:tailEnd type="none" w="med" len="med"/>
                    </a:lnL>
                    <a:lnT w="3175" cap="flat" cmpd="sng" algn="ctr">
                      <a:solidFill>
                        <a:srgbClr val="C5C5C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CF0F8"/>
                    </a:solidFill>
                  </a:tcPr>
                </a:tc>
                <a:extLst>
                  <a:ext uri="{0D108BD9-81ED-4DB2-BD59-A6C34878D82A}">
                    <a16:rowId xmlns:a16="http://schemas.microsoft.com/office/drawing/2014/main" val="2016223059"/>
                  </a:ext>
                </a:extLst>
              </a:tr>
              <a:tr h="720843">
                <a:tc>
                  <a:txBody>
                    <a:bodyPr/>
                    <a:lstStyle/>
                    <a:p>
                      <a:pPr marL="2868613" indent="0" algn="l"/>
                      <a:r>
                        <a:rPr lang="en-US" sz="2000" b="1" dirty="0">
                          <a:solidFill>
                            <a:schemeClr val="bg1"/>
                          </a:solidFill>
                        </a:rPr>
                        <a:t>Overall</a:t>
                      </a:r>
                    </a:p>
                  </a:txBody>
                  <a:tcPr anchor="ctr">
                    <a:lnL w="38100" cap="flat" cmpd="sng" algn="ctr">
                      <a:noFill/>
                      <a:prstDash val="solid"/>
                      <a:round/>
                      <a:headEnd type="none" w="med" len="med"/>
                      <a:tailEnd type="none" w="med" len="med"/>
                    </a:lnL>
                    <a:lnR w="6350" cap="flat" cmpd="sng" algn="ctr">
                      <a:solidFill>
                        <a:srgbClr val="DBDBDB"/>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88886"/>
                    </a:solidFill>
                  </a:tcPr>
                </a:tc>
                <a:tc>
                  <a:txBody>
                    <a:bodyPr/>
                    <a:lstStyle/>
                    <a:p>
                      <a:pPr algn="ctr"/>
                      <a:r>
                        <a:rPr lang="en-US" sz="3000" b="1" dirty="0">
                          <a:solidFill>
                            <a:schemeClr val="bg1"/>
                          </a:solidFill>
                        </a:rPr>
                        <a:t>++</a:t>
                      </a:r>
                    </a:p>
                  </a:txBody>
                  <a:tcPr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88886"/>
                    </a:solidFill>
                  </a:tcPr>
                </a:tc>
                <a:tc>
                  <a:txBody>
                    <a:bodyPr/>
                    <a:lstStyle/>
                    <a:p>
                      <a:pPr algn="ctr"/>
                      <a:r>
                        <a:rPr lang="en-US" sz="3000" b="1" dirty="0">
                          <a:solidFill>
                            <a:schemeClr val="bg1"/>
                          </a:solidFill>
                        </a:rPr>
                        <a:t>++</a:t>
                      </a:r>
                    </a:p>
                  </a:txBody>
                  <a:tcPr anchor="ctr">
                    <a:lnL w="6350" cap="flat" cmpd="sng" algn="ctr">
                      <a:solidFill>
                        <a:srgbClr val="DBDBDB"/>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88886"/>
                    </a:solidFill>
                  </a:tcPr>
                </a:tc>
                <a:extLst>
                  <a:ext uri="{0D108BD9-81ED-4DB2-BD59-A6C34878D82A}">
                    <a16:rowId xmlns:a16="http://schemas.microsoft.com/office/drawing/2014/main" val="2920396910"/>
                  </a:ext>
                </a:extLst>
              </a:tr>
            </a:tbl>
          </a:graphicData>
        </a:graphic>
      </p:graphicFrame>
      <p:sp>
        <p:nvSpPr>
          <p:cNvPr id="4" name="Text Placeholder 8">
            <a:extLst>
              <a:ext uri="{FF2B5EF4-FFF2-40B4-BE49-F238E27FC236}">
                <a16:creationId xmlns:a16="http://schemas.microsoft.com/office/drawing/2014/main" id="{1ACEFB30-3249-46B7-C735-8349FE51442F}"/>
              </a:ext>
            </a:extLst>
          </p:cNvPr>
          <p:cNvSpPr txBox="1">
            <a:spLocks/>
          </p:cNvSpPr>
          <p:nvPr/>
        </p:nvSpPr>
        <p:spPr>
          <a:xfrm>
            <a:off x="1450909" y="5680218"/>
            <a:ext cx="3707138" cy="22593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1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Note: As of 11/21/2025. Source: RBC GAM</a:t>
            </a:r>
          </a:p>
        </p:txBody>
      </p:sp>
      <p:grpSp>
        <p:nvGrpSpPr>
          <p:cNvPr id="14" name="Group 13">
            <a:extLst>
              <a:ext uri="{FF2B5EF4-FFF2-40B4-BE49-F238E27FC236}">
                <a16:creationId xmlns:a16="http://schemas.microsoft.com/office/drawing/2014/main" id="{A9C5146A-F2DD-ADE6-87FE-2370F1286E04}"/>
              </a:ext>
            </a:extLst>
          </p:cNvPr>
          <p:cNvGrpSpPr/>
          <p:nvPr/>
        </p:nvGrpSpPr>
        <p:grpSpPr>
          <a:xfrm>
            <a:off x="1796155" y="2174528"/>
            <a:ext cx="550694" cy="2540951"/>
            <a:chOff x="1796155" y="2174528"/>
            <a:chExt cx="550694" cy="2540951"/>
          </a:xfrm>
        </p:grpSpPr>
        <p:pic>
          <p:nvPicPr>
            <p:cNvPr id="7" name="Picture 6" descr="A dollar sign with arrows around it&#10;&#10;AI-generated content may be incorrect.">
              <a:extLst>
                <a:ext uri="{FF2B5EF4-FFF2-40B4-BE49-F238E27FC236}">
                  <a16:creationId xmlns:a16="http://schemas.microsoft.com/office/drawing/2014/main" id="{8B5211EB-A214-C35D-6B93-4E14BE0B467B}"/>
                </a:ext>
              </a:extLst>
            </p:cNvPr>
            <p:cNvPicPr>
              <a:picLocks noChangeAspect="1"/>
            </p:cNvPicPr>
            <p:nvPr/>
          </p:nvPicPr>
          <p:blipFill>
            <a:blip r:embed="rId3"/>
            <a:stretch>
              <a:fillRect/>
            </a:stretch>
          </p:blipFill>
          <p:spPr>
            <a:xfrm>
              <a:off x="1826006" y="2174528"/>
              <a:ext cx="520843" cy="481829"/>
            </a:xfrm>
            <a:prstGeom prst="rect">
              <a:avLst/>
            </a:prstGeom>
          </p:spPr>
        </p:pic>
        <p:pic>
          <p:nvPicPr>
            <p:cNvPr id="9" name="Picture 8" descr="A black and white image of a paper with a percent sign&#10;&#10;AI-generated content may be incorrect.">
              <a:extLst>
                <a:ext uri="{FF2B5EF4-FFF2-40B4-BE49-F238E27FC236}">
                  <a16:creationId xmlns:a16="http://schemas.microsoft.com/office/drawing/2014/main" id="{D18FDBD5-6579-A825-3EF6-5CE7D3947A6B}"/>
                </a:ext>
              </a:extLst>
            </p:cNvPr>
            <p:cNvPicPr>
              <a:picLocks noChangeAspect="1"/>
            </p:cNvPicPr>
            <p:nvPr/>
          </p:nvPicPr>
          <p:blipFill>
            <a:blip r:embed="rId4"/>
            <a:stretch>
              <a:fillRect/>
            </a:stretch>
          </p:blipFill>
          <p:spPr>
            <a:xfrm>
              <a:off x="1796643" y="2853829"/>
              <a:ext cx="521819" cy="519868"/>
            </a:xfrm>
            <a:prstGeom prst="rect">
              <a:avLst/>
            </a:prstGeom>
          </p:spPr>
        </p:pic>
        <p:pic>
          <p:nvPicPr>
            <p:cNvPr id="11" name="Picture 10" descr="A grey and white graphic with a gear and graph&#10;&#10;AI-generated content may be incorrect.">
              <a:extLst>
                <a:ext uri="{FF2B5EF4-FFF2-40B4-BE49-F238E27FC236}">
                  <a16:creationId xmlns:a16="http://schemas.microsoft.com/office/drawing/2014/main" id="{7B787E78-C7E4-4376-CF3B-14B429524E05}"/>
                </a:ext>
              </a:extLst>
            </p:cNvPr>
            <p:cNvPicPr>
              <a:picLocks noChangeAspect="1"/>
            </p:cNvPicPr>
            <p:nvPr/>
          </p:nvPicPr>
          <p:blipFill>
            <a:blip r:embed="rId5"/>
            <a:stretch>
              <a:fillRect/>
            </a:stretch>
          </p:blipFill>
          <p:spPr>
            <a:xfrm>
              <a:off x="1796155" y="3528103"/>
              <a:ext cx="522794" cy="521819"/>
            </a:xfrm>
            <a:prstGeom prst="rect">
              <a:avLst/>
            </a:prstGeom>
          </p:spPr>
        </p:pic>
        <p:pic>
          <p:nvPicPr>
            <p:cNvPr id="13" name="Picture 12" descr="A black and grey icon with a drop of oil&#10;&#10;AI-generated content may be incorrect.">
              <a:extLst>
                <a:ext uri="{FF2B5EF4-FFF2-40B4-BE49-F238E27FC236}">
                  <a16:creationId xmlns:a16="http://schemas.microsoft.com/office/drawing/2014/main" id="{3977BEE0-EF11-AAE9-5454-15B41A8A5961}"/>
                </a:ext>
              </a:extLst>
            </p:cNvPr>
            <p:cNvPicPr>
              <a:picLocks noChangeAspect="1"/>
            </p:cNvPicPr>
            <p:nvPr/>
          </p:nvPicPr>
          <p:blipFill>
            <a:blip r:embed="rId6"/>
            <a:stretch>
              <a:fillRect/>
            </a:stretch>
          </p:blipFill>
          <p:spPr>
            <a:xfrm>
              <a:off x="1858091" y="4195611"/>
              <a:ext cx="398923" cy="519868"/>
            </a:xfrm>
            <a:prstGeom prst="rect">
              <a:avLst/>
            </a:prstGeom>
          </p:spPr>
        </p:pic>
      </p:grpSp>
    </p:spTree>
    <p:extLst>
      <p:ext uri="{BB962C8B-B14F-4D97-AF65-F5344CB8AC3E}">
        <p14:creationId xmlns:p14="http://schemas.microsoft.com/office/powerpoint/2010/main" val="40976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A2D925-B4D6-F9FE-96C2-BDEE8B68C9EB}"/>
              </a:ext>
            </a:extLst>
          </p:cNvPr>
          <p:cNvSpPr/>
          <p:nvPr/>
        </p:nvSpPr>
        <p:spPr>
          <a:xfrm>
            <a:off x="706200" y="4475114"/>
            <a:ext cx="10464100" cy="485711"/>
          </a:xfrm>
          <a:prstGeom prst="rect">
            <a:avLst/>
          </a:prstGeom>
          <a:solidFill>
            <a:srgbClr val="DCF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A93A77-4AB0-DEF5-DB2E-AB9E5E2AE5A8}"/>
              </a:ext>
            </a:extLst>
          </p:cNvPr>
          <p:cNvSpPr/>
          <p:nvPr/>
        </p:nvSpPr>
        <p:spPr>
          <a:xfrm>
            <a:off x="685798" y="3308276"/>
            <a:ext cx="10484501" cy="984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BA8566-140A-3412-1DDB-04944D0BE78F}"/>
              </a:ext>
            </a:extLst>
          </p:cNvPr>
          <p:cNvSpPr/>
          <p:nvPr/>
        </p:nvSpPr>
        <p:spPr>
          <a:xfrm>
            <a:off x="685800" y="1409229"/>
            <a:ext cx="10484500" cy="1715238"/>
          </a:xfrm>
          <a:prstGeom prst="rect">
            <a:avLst/>
          </a:prstGeom>
          <a:solidFill>
            <a:srgbClr val="DCF0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200000"/>
              </a:lnSpc>
            </a:pPr>
            <a:endParaRPr lang="en-US" dirty="0"/>
          </a:p>
        </p:txBody>
      </p:sp>
      <p:sp>
        <p:nvSpPr>
          <p:cNvPr id="2" name="Slide Number Placeholder 1">
            <a:extLst>
              <a:ext uri="{FF2B5EF4-FFF2-40B4-BE49-F238E27FC236}">
                <a16:creationId xmlns:a16="http://schemas.microsoft.com/office/drawing/2014/main" id="{8B0FD94E-AE39-C295-039F-6A5BE054409C}"/>
              </a:ext>
            </a:extLst>
          </p:cNvPr>
          <p:cNvSpPr>
            <a:spLocks noGrp="1"/>
          </p:cNvSpPr>
          <p:nvPr>
            <p:ph type="sldNum" sz="quarter" idx="12"/>
          </p:nvPr>
        </p:nvSpPr>
        <p:spPr/>
        <p:txBody>
          <a:bodyPr/>
          <a:lstStyle/>
          <a:p>
            <a:fld id="{00D53123-EF31-4C08-A865-932FC064F9C8}" type="slidenum">
              <a:rPr lang="en-CA" smtClean="0"/>
              <a:pPr/>
              <a:t>5</a:t>
            </a:fld>
            <a:endParaRPr lang="en-CA" dirty="0"/>
          </a:p>
        </p:txBody>
      </p:sp>
      <p:sp>
        <p:nvSpPr>
          <p:cNvPr id="3" name="Title 2">
            <a:extLst>
              <a:ext uri="{FF2B5EF4-FFF2-40B4-BE49-F238E27FC236}">
                <a16:creationId xmlns:a16="http://schemas.microsoft.com/office/drawing/2014/main" id="{451167EF-550D-DEC0-C929-78A82A960C0E}"/>
              </a:ext>
            </a:extLst>
          </p:cNvPr>
          <p:cNvSpPr>
            <a:spLocks noGrp="1"/>
          </p:cNvSpPr>
          <p:nvPr>
            <p:ph type="title"/>
          </p:nvPr>
        </p:nvSpPr>
        <p:spPr/>
        <p:txBody>
          <a:bodyPr/>
          <a:lstStyle/>
          <a:p>
            <a:r>
              <a:rPr lang="en-US" dirty="0"/>
              <a:t>U.S. government shutdown</a:t>
            </a:r>
          </a:p>
        </p:txBody>
      </p:sp>
      <p:sp>
        <p:nvSpPr>
          <p:cNvPr id="5" name="Text Placeholder 8">
            <a:extLst>
              <a:ext uri="{FF2B5EF4-FFF2-40B4-BE49-F238E27FC236}">
                <a16:creationId xmlns:a16="http://schemas.microsoft.com/office/drawing/2014/main" id="{C2E7D9D1-C247-36B6-51A7-C0E498EBAE80}"/>
              </a:ext>
            </a:extLst>
          </p:cNvPr>
          <p:cNvSpPr txBox="1">
            <a:spLocks/>
          </p:cNvSpPr>
          <p:nvPr/>
        </p:nvSpPr>
        <p:spPr>
          <a:xfrm>
            <a:off x="5620158" y="6370512"/>
            <a:ext cx="5400000" cy="18586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1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dirty="0">
                <a:latin typeface="Arial" pitchFamily="34" charset="0"/>
                <a:cs typeface="Arial" pitchFamily="34" charset="0"/>
              </a:rPr>
              <a:t>Note: As of 11/27/2025. Source: RBC GAM</a:t>
            </a:r>
            <a:endParaRPr lang="en-US" sz="900" b="0" i="0" baseline="0" dirty="0">
              <a:effectLst/>
              <a:latin typeface="Arial" pitchFamily="34" charset="0"/>
              <a:ea typeface="+mn-ea"/>
              <a:cs typeface="Arial" pitchFamily="34" charset="0"/>
            </a:endParaRPr>
          </a:p>
        </p:txBody>
      </p:sp>
      <p:sp>
        <p:nvSpPr>
          <p:cNvPr id="6" name="TextBox 5">
            <a:extLst>
              <a:ext uri="{FF2B5EF4-FFF2-40B4-BE49-F238E27FC236}">
                <a16:creationId xmlns:a16="http://schemas.microsoft.com/office/drawing/2014/main" id="{2AAD7165-C4BE-94E0-4BCF-3A6ED096A104}"/>
              </a:ext>
            </a:extLst>
          </p:cNvPr>
          <p:cNvSpPr txBox="1"/>
          <p:nvPr/>
        </p:nvSpPr>
        <p:spPr>
          <a:xfrm>
            <a:off x="706200" y="1404486"/>
            <a:ext cx="10190400" cy="3524042"/>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b="1" dirty="0"/>
              <a:t>U.S. government shutdown lasted record 43 days</a:t>
            </a:r>
          </a:p>
          <a:p>
            <a:pPr marL="285750" indent="-285750">
              <a:spcAft>
                <a:spcPts val="300"/>
              </a:spcAft>
              <a:buFont typeface="Arial" panose="020B0604020202020204" pitchFamily="34" charset="0"/>
              <a:buChar char="•"/>
            </a:pPr>
            <a:r>
              <a:rPr lang="en-US" b="1" dirty="0"/>
              <a:t>Was more intense than 2019 shutdown</a:t>
            </a:r>
          </a:p>
          <a:p>
            <a:pPr marL="285750" indent="-285750">
              <a:spcAft>
                <a:spcPts val="300"/>
              </a:spcAft>
              <a:buFont typeface="Arial" panose="020B0604020202020204" pitchFamily="34" charset="0"/>
              <a:buChar char="•"/>
            </a:pPr>
            <a:r>
              <a:rPr lang="en-US" dirty="0"/>
              <a:t>Additional economic damage via essential worker slowdown: flight disruptions, etc.</a:t>
            </a:r>
          </a:p>
          <a:p>
            <a:pPr marL="285750" indent="-285750">
              <a:spcAft>
                <a:spcPts val="300"/>
              </a:spcAft>
              <a:buFont typeface="Arial" panose="020B0604020202020204" pitchFamily="34" charset="0"/>
              <a:buChar char="•"/>
            </a:pPr>
            <a:r>
              <a:rPr lang="en-US" b="1" dirty="0"/>
              <a:t>We budget for ~1 to 1.25ppt chopped off Q4 U.S. annualized GDP growth</a:t>
            </a:r>
          </a:p>
          <a:p>
            <a:pPr marL="285750" indent="-285750">
              <a:spcAft>
                <a:spcPts val="300"/>
              </a:spcAft>
              <a:buFont typeface="Arial" panose="020B0604020202020204" pitchFamily="34" charset="0"/>
              <a:buChar char="•"/>
            </a:pPr>
            <a:r>
              <a:rPr lang="en-US" b="1" dirty="0"/>
              <a:t>Economy bounces back once shutdown is over, plus some catch-up output/spending</a:t>
            </a:r>
          </a:p>
          <a:p>
            <a:pPr marL="285750" indent="-285750">
              <a:spcAft>
                <a:spcPts val="300"/>
              </a:spcAft>
              <a:buFont typeface="Arial" panose="020B0604020202020204" pitchFamily="34" charset="0"/>
              <a:buChar char="•"/>
            </a:pPr>
            <a:endParaRPr lang="en-US" b="1" dirty="0"/>
          </a:p>
          <a:p>
            <a:pPr marL="285750" indent="-285750">
              <a:spcAft>
                <a:spcPts val="300"/>
              </a:spcAft>
              <a:buFont typeface="Arial" panose="020B0604020202020204" pitchFamily="34" charset="0"/>
              <a:buChar char="•"/>
            </a:pPr>
            <a:r>
              <a:rPr lang="en-US" b="1" dirty="0"/>
              <a:t>New funding only lasts until January 31</a:t>
            </a:r>
          </a:p>
          <a:p>
            <a:pPr marL="285750" indent="-285750">
              <a:spcAft>
                <a:spcPts val="300"/>
              </a:spcAft>
              <a:buFont typeface="Arial" panose="020B0604020202020204" pitchFamily="34" charset="0"/>
              <a:buChar char="•"/>
            </a:pPr>
            <a:r>
              <a:rPr lang="en-US" dirty="0"/>
              <a:t>Distinct risk of another shutdown in February – </a:t>
            </a:r>
            <a:r>
              <a:rPr lang="en-US" dirty="0" err="1"/>
              <a:t>Polymarket</a:t>
            </a:r>
            <a:r>
              <a:rPr lang="en-US" dirty="0"/>
              <a:t> says 33% chance</a:t>
            </a:r>
          </a:p>
          <a:p>
            <a:pPr marL="285750" indent="-285750">
              <a:spcAft>
                <a:spcPts val="300"/>
              </a:spcAft>
              <a:buFont typeface="Arial" panose="020B0604020202020204" pitchFamily="34" charset="0"/>
              <a:buChar char="•"/>
            </a:pPr>
            <a:r>
              <a:rPr lang="en-US" dirty="0"/>
              <a:t>Second shutdown would likely be shorter – essential workers less tolerant</a:t>
            </a:r>
          </a:p>
          <a:p>
            <a:pPr marL="285750" indent="-285750">
              <a:spcAft>
                <a:spcPts val="300"/>
              </a:spcAft>
              <a:buFont typeface="Arial" panose="020B0604020202020204" pitchFamily="34" charset="0"/>
              <a:buChar char="•"/>
            </a:pPr>
            <a:endParaRPr lang="en-US" dirty="0"/>
          </a:p>
          <a:p>
            <a:pPr marL="285750" indent="-285750">
              <a:spcAft>
                <a:spcPts val="300"/>
              </a:spcAft>
              <a:buFont typeface="Arial" panose="020B0604020202020204" pitchFamily="34" charset="0"/>
              <a:buChar char="•"/>
            </a:pPr>
            <a:r>
              <a:rPr lang="en-US" dirty="0"/>
              <a:t>Missing economic data starting to trickle out, but some gone forever</a:t>
            </a:r>
          </a:p>
        </p:txBody>
      </p:sp>
    </p:spTree>
    <p:extLst>
      <p:ext uri="{BB962C8B-B14F-4D97-AF65-F5344CB8AC3E}">
        <p14:creationId xmlns:p14="http://schemas.microsoft.com/office/powerpoint/2010/main" val="241175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92DFCB-AAB7-81EF-5656-8B6DA0F5CA18}"/>
              </a:ext>
            </a:extLst>
          </p:cNvPr>
          <p:cNvSpPr>
            <a:spLocks noGrp="1"/>
          </p:cNvSpPr>
          <p:nvPr>
            <p:ph type="sldNum" sz="quarter" idx="12"/>
          </p:nvPr>
        </p:nvSpPr>
        <p:spPr/>
        <p:txBody>
          <a:bodyPr/>
          <a:lstStyle/>
          <a:p>
            <a:fld id="{00D53123-EF31-4C08-A865-932FC064F9C8}" type="slidenum">
              <a:rPr lang="en-CA" smtClean="0"/>
              <a:pPr/>
              <a:t>6</a:t>
            </a:fld>
            <a:endParaRPr lang="en-CA" dirty="0"/>
          </a:p>
        </p:txBody>
      </p:sp>
      <p:sp>
        <p:nvSpPr>
          <p:cNvPr id="3" name="Title 2">
            <a:extLst>
              <a:ext uri="{FF2B5EF4-FFF2-40B4-BE49-F238E27FC236}">
                <a16:creationId xmlns:a16="http://schemas.microsoft.com/office/drawing/2014/main" id="{F3632D11-C1DC-61EA-08DA-C5A1159FF3E9}"/>
              </a:ext>
            </a:extLst>
          </p:cNvPr>
          <p:cNvSpPr>
            <a:spLocks noGrp="1"/>
          </p:cNvSpPr>
          <p:nvPr>
            <p:ph type="title"/>
          </p:nvPr>
        </p:nvSpPr>
        <p:spPr/>
        <p:txBody>
          <a:bodyPr>
            <a:normAutofit/>
          </a:bodyPr>
          <a:lstStyle/>
          <a:p>
            <a:r>
              <a:rPr lang="en-US" dirty="0"/>
              <a:t>U.S. average tariff rate now down to 15.9%</a:t>
            </a:r>
          </a:p>
        </p:txBody>
      </p:sp>
      <p:pic>
        <p:nvPicPr>
          <p:cNvPr id="9" name="Picture 8">
            <a:extLst>
              <a:ext uri="{FF2B5EF4-FFF2-40B4-BE49-F238E27FC236}">
                <a16:creationId xmlns:a16="http://schemas.microsoft.com/office/drawing/2014/main" id="{58803127-47F1-935B-C326-C474ED5E608F}"/>
              </a:ext>
            </a:extLst>
          </p:cNvPr>
          <p:cNvPicPr>
            <a:picLocks noChangeAspect="1"/>
          </p:cNvPicPr>
          <p:nvPr/>
        </p:nvPicPr>
        <p:blipFill>
          <a:blip r:embed="rId3"/>
          <a:stretch>
            <a:fillRect/>
          </a:stretch>
        </p:blipFill>
        <p:spPr>
          <a:xfrm>
            <a:off x="1739900" y="1498600"/>
            <a:ext cx="8703948" cy="4476750"/>
          </a:xfrm>
          <a:prstGeom prst="rect">
            <a:avLst/>
          </a:prstGeom>
        </p:spPr>
      </p:pic>
    </p:spTree>
    <p:extLst>
      <p:ext uri="{BB962C8B-B14F-4D97-AF65-F5344CB8AC3E}">
        <p14:creationId xmlns:p14="http://schemas.microsoft.com/office/powerpoint/2010/main" val="130090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2BF52C-D309-5A04-319A-A2DE4855BDBC}"/>
              </a:ext>
            </a:extLst>
          </p:cNvPr>
          <p:cNvSpPr>
            <a:spLocks noGrp="1"/>
          </p:cNvSpPr>
          <p:nvPr>
            <p:ph type="sldNum" sz="quarter" idx="12"/>
          </p:nvPr>
        </p:nvSpPr>
        <p:spPr/>
        <p:txBody>
          <a:bodyPr/>
          <a:lstStyle/>
          <a:p>
            <a:fld id="{00D53123-EF31-4C08-A865-932FC064F9C8}" type="slidenum">
              <a:rPr lang="en-CA" smtClean="0"/>
              <a:pPr/>
              <a:t>7</a:t>
            </a:fld>
            <a:endParaRPr lang="en-CA" dirty="0"/>
          </a:p>
        </p:txBody>
      </p:sp>
      <p:sp>
        <p:nvSpPr>
          <p:cNvPr id="3" name="Title 2">
            <a:extLst>
              <a:ext uri="{FF2B5EF4-FFF2-40B4-BE49-F238E27FC236}">
                <a16:creationId xmlns:a16="http://schemas.microsoft.com/office/drawing/2014/main" id="{7E773811-D5D6-7C5B-E9E9-A8023F255193}"/>
              </a:ext>
            </a:extLst>
          </p:cNvPr>
          <p:cNvSpPr>
            <a:spLocks noGrp="1"/>
          </p:cNvSpPr>
          <p:nvPr>
            <p:ph type="title"/>
          </p:nvPr>
        </p:nvSpPr>
        <p:spPr/>
        <p:txBody>
          <a:bodyPr/>
          <a:lstStyle/>
          <a:p>
            <a:r>
              <a:rPr lang="en-US" dirty="0"/>
              <a:t>Tariff developments</a:t>
            </a:r>
          </a:p>
        </p:txBody>
      </p:sp>
      <p:sp>
        <p:nvSpPr>
          <p:cNvPr id="4" name="TextBox 3">
            <a:extLst>
              <a:ext uri="{FF2B5EF4-FFF2-40B4-BE49-F238E27FC236}">
                <a16:creationId xmlns:a16="http://schemas.microsoft.com/office/drawing/2014/main" id="{68BC8DAD-2156-9A21-654F-DDF42EAD81F8}"/>
              </a:ext>
            </a:extLst>
          </p:cNvPr>
          <p:cNvSpPr txBox="1"/>
          <p:nvPr/>
        </p:nvSpPr>
        <p:spPr>
          <a:xfrm>
            <a:off x="607820" y="1246545"/>
            <a:ext cx="11149624" cy="5170646"/>
          </a:xfrm>
          <a:prstGeom prst="rect">
            <a:avLst/>
          </a:prstGeom>
          <a:noFill/>
        </p:spPr>
        <p:txBody>
          <a:bodyPr wrap="square" rtlCol="0">
            <a:spAutoFit/>
          </a:bodyPr>
          <a:lstStyle/>
          <a:p>
            <a:r>
              <a:rPr lang="en-US" sz="1200" b="1" dirty="0"/>
              <a:t>U.S.-China truce</a:t>
            </a:r>
          </a:p>
          <a:p>
            <a:pPr marL="266700" lvl="1" indent="-180975">
              <a:buFont typeface="Arial" panose="020B0604020202020204" pitchFamily="34" charset="0"/>
              <a:buChar char="•"/>
            </a:pPr>
            <a:r>
              <a:rPr lang="en-US" sz="1200" dirty="0"/>
              <a:t>U.S. reduces China tariff by 10%</a:t>
            </a:r>
          </a:p>
          <a:p>
            <a:pPr marL="266700" lvl="1" indent="-180975">
              <a:buFont typeface="Arial" panose="020B0604020202020204" pitchFamily="34" charset="0"/>
              <a:buChar char="•"/>
            </a:pPr>
            <a:r>
              <a:rPr lang="en-US" sz="1200" dirty="0"/>
              <a:t>Agreements on rare earths, soybeans, chips</a:t>
            </a:r>
          </a:p>
          <a:p>
            <a:pPr marL="285750" indent="-285750">
              <a:buFont typeface="Arial" panose="020B0604020202020204" pitchFamily="34" charset="0"/>
              <a:buChar char="•"/>
            </a:pPr>
            <a:endParaRPr lang="en-US" sz="500" b="1" dirty="0"/>
          </a:p>
          <a:p>
            <a:r>
              <a:rPr lang="en-US" sz="1200" b="1" dirty="0"/>
              <a:t>New country deals lower tariffs</a:t>
            </a:r>
          </a:p>
          <a:p>
            <a:pPr marL="266700" lvl="1" indent="-180975">
              <a:buFont typeface="Arial" panose="020B0604020202020204" pitchFamily="34" charset="0"/>
              <a:buChar char="•"/>
            </a:pPr>
            <a:r>
              <a:rPr lang="en-US" sz="1200" dirty="0"/>
              <a:t>Switzerland 39% </a:t>
            </a:r>
            <a:r>
              <a:rPr lang="en-US" sz="1200" dirty="0">
                <a:sym typeface="Wingdings" panose="05000000000000000000" pitchFamily="2" charset="2"/>
              </a:rPr>
              <a:t> 15%</a:t>
            </a:r>
          </a:p>
          <a:p>
            <a:pPr marL="266700" lvl="1" indent="-180975">
              <a:buFont typeface="Arial" panose="020B0604020202020204" pitchFamily="34" charset="0"/>
              <a:buChar char="•"/>
            </a:pPr>
            <a:r>
              <a:rPr lang="en-US" sz="1200" dirty="0">
                <a:sym typeface="Wingdings" panose="05000000000000000000" pitchFamily="2" charset="2"/>
              </a:rPr>
              <a:t>Argentina, Ecuador, etc.</a:t>
            </a:r>
            <a:endParaRPr lang="en-US" sz="1200" dirty="0"/>
          </a:p>
          <a:p>
            <a:endParaRPr lang="en-US" sz="500" b="1" dirty="0"/>
          </a:p>
          <a:p>
            <a:r>
              <a:rPr lang="en-US" sz="1200" b="1" dirty="0"/>
              <a:t>New exemptions lower tariffs</a:t>
            </a:r>
          </a:p>
          <a:p>
            <a:pPr marL="266700" lvl="1" indent="-180975">
              <a:buFont typeface="Arial" panose="020B0604020202020204" pitchFamily="34" charset="0"/>
              <a:buChar char="•"/>
            </a:pPr>
            <a:r>
              <a:rPr lang="en-US" sz="1200" dirty="0">
                <a:sym typeface="Wingdings" panose="05000000000000000000" pitchFamily="2" charset="2"/>
              </a:rPr>
              <a:t>Beef, tomatoes, coffee, tea, tropical fruits (incl. oranges and bananas), fruit juice, cocoa and spices</a:t>
            </a:r>
          </a:p>
          <a:p>
            <a:pPr marL="266700" lvl="1" indent="-180975">
              <a:buFont typeface="Arial" panose="020B0604020202020204" pitchFamily="34" charset="0"/>
              <a:buChar char="•"/>
            </a:pPr>
            <a:r>
              <a:rPr lang="en-US" sz="1200" dirty="0">
                <a:sym typeface="Wingdings" panose="05000000000000000000" pitchFamily="2" charset="2"/>
              </a:rPr>
              <a:t>Focus on cost of living; Initially targeted products that U.S. doesn’t make, but now getting blurry</a:t>
            </a:r>
            <a:endParaRPr lang="en-US" sz="1200" dirty="0"/>
          </a:p>
          <a:p>
            <a:pPr marL="285750" indent="-285750">
              <a:buFont typeface="Arial" panose="020B0604020202020204" pitchFamily="34" charset="0"/>
              <a:buChar char="•"/>
            </a:pPr>
            <a:endParaRPr lang="en-US" sz="500" b="1" dirty="0"/>
          </a:p>
          <a:p>
            <a:r>
              <a:rPr lang="en-US" sz="1200" b="1" dirty="0"/>
              <a:t>Supreme Court</a:t>
            </a:r>
          </a:p>
          <a:p>
            <a:pPr marL="266700" lvl="1" indent="-180975">
              <a:buFont typeface="Arial" panose="020B0604020202020204" pitchFamily="34" charset="0"/>
              <a:buChar char="•"/>
            </a:pPr>
            <a:r>
              <a:rPr lang="en-US" sz="1200" dirty="0"/>
              <a:t>75% chance IEEPA tariffs go away</a:t>
            </a:r>
          </a:p>
          <a:p>
            <a:pPr marL="266700" lvl="1" indent="-180975">
              <a:buFont typeface="Arial" panose="020B0604020202020204" pitchFamily="34" charset="0"/>
              <a:buChar char="•"/>
            </a:pPr>
            <a:r>
              <a:rPr lang="en-US" sz="1200" dirty="0">
                <a:sym typeface="Wingdings" panose="05000000000000000000" pitchFamily="2" charset="2"/>
              </a:rPr>
              <a:t>But bilateral deals significantly replace</a:t>
            </a:r>
          </a:p>
          <a:p>
            <a:pPr marL="266700" lvl="1" indent="-180975">
              <a:buFont typeface="Arial" panose="020B0604020202020204" pitchFamily="34" charset="0"/>
              <a:buChar char="•"/>
            </a:pPr>
            <a:r>
              <a:rPr lang="en-US" sz="1200" dirty="0">
                <a:sym typeface="Wingdings" panose="05000000000000000000" pitchFamily="2" charset="2"/>
              </a:rPr>
              <a:t>And enough other tariff tools in toolkit that White House can still achieve objectives</a:t>
            </a:r>
            <a:endParaRPr lang="en-US" sz="1200" dirty="0"/>
          </a:p>
          <a:p>
            <a:pPr marL="285750" indent="-285750">
              <a:buFont typeface="Arial" panose="020B0604020202020204" pitchFamily="34" charset="0"/>
              <a:buChar char="•"/>
            </a:pPr>
            <a:endParaRPr lang="en-US" sz="500" b="1" dirty="0"/>
          </a:p>
          <a:p>
            <a:r>
              <a:rPr lang="en-US" sz="1200" b="1" dirty="0"/>
              <a:t>$2000 cheques?</a:t>
            </a:r>
          </a:p>
          <a:p>
            <a:pPr marL="266700" lvl="1" indent="-180975">
              <a:buFont typeface="Arial" panose="020B0604020202020204" pitchFamily="34" charset="0"/>
              <a:buChar char="•"/>
            </a:pPr>
            <a:r>
              <a:rPr lang="en-US" sz="1200" dirty="0"/>
              <a:t>But tariff revenue already paying for OBBBA and </a:t>
            </a:r>
            <a:r>
              <a:rPr lang="en-US" sz="1200" dirty="0" err="1"/>
              <a:t>Bessent</a:t>
            </a:r>
            <a:r>
              <a:rPr lang="en-US" sz="1200" dirty="0"/>
              <a:t> says “no”</a:t>
            </a:r>
          </a:p>
          <a:p>
            <a:pPr marL="266700" lvl="1" indent="-180975">
              <a:buFont typeface="Arial" panose="020B0604020202020204" pitchFamily="34" charset="0"/>
              <a:buChar char="•"/>
            </a:pPr>
            <a:r>
              <a:rPr lang="en-US" sz="1200" dirty="0"/>
              <a:t>But still possible, would add ~1ppt of GDP to deficit + boost growth</a:t>
            </a:r>
            <a:endParaRPr lang="en-US" sz="1200" b="1" dirty="0"/>
          </a:p>
          <a:p>
            <a:pPr marL="285750" indent="-285750">
              <a:buFont typeface="Arial" panose="020B0604020202020204" pitchFamily="34" charset="0"/>
              <a:buChar char="•"/>
            </a:pPr>
            <a:endParaRPr lang="en-US" sz="500" b="1" dirty="0"/>
          </a:p>
          <a:p>
            <a:r>
              <a:rPr lang="en-US" sz="1200" b="1" dirty="0"/>
              <a:t>U.S.-Canada negotiations hit speed bump</a:t>
            </a:r>
          </a:p>
          <a:p>
            <a:pPr marL="266700" lvl="1" indent="-180975">
              <a:buFont typeface="Arial" panose="020B0604020202020204" pitchFamily="34" charset="0"/>
              <a:buChar char="•"/>
            </a:pPr>
            <a:r>
              <a:rPr lang="en-US" sz="1200" dirty="0"/>
              <a:t>Pause in talks</a:t>
            </a:r>
          </a:p>
          <a:p>
            <a:pPr marL="266700" lvl="1" indent="-180975">
              <a:buFont typeface="Arial" panose="020B0604020202020204" pitchFamily="34" charset="0"/>
              <a:buChar char="•"/>
            </a:pPr>
            <a:r>
              <a:rPr lang="en-US" sz="1200" dirty="0"/>
              <a:t>Extra 10% tariff threatened</a:t>
            </a:r>
          </a:p>
          <a:p>
            <a:pPr marL="266700" lvl="1" indent="-180975">
              <a:buFont typeface="Arial" panose="020B0604020202020204" pitchFamily="34" charset="0"/>
              <a:buChar char="•"/>
            </a:pPr>
            <a:r>
              <a:rPr lang="en-US" sz="1200" dirty="0"/>
              <a:t>Still expect steel &amp; aluminum deal</a:t>
            </a:r>
          </a:p>
          <a:p>
            <a:pPr marL="266700" lvl="1" indent="-180975">
              <a:buFont typeface="Arial" panose="020B0604020202020204" pitchFamily="34" charset="0"/>
              <a:buChar char="•"/>
            </a:pPr>
            <a:r>
              <a:rPr lang="en-US" sz="1200" dirty="0"/>
              <a:t>USMCA is the big question mark – but probably survives and average tariff rate not much different than now</a:t>
            </a:r>
          </a:p>
          <a:p>
            <a:endParaRPr lang="en-US" sz="500" dirty="0">
              <a:solidFill>
                <a:srgbClr val="FF0000"/>
              </a:solidFill>
            </a:endParaRPr>
          </a:p>
          <a:p>
            <a:r>
              <a:rPr lang="en-US" sz="1200" b="1" dirty="0"/>
              <a:t>Milder than feared economic damage</a:t>
            </a:r>
          </a:p>
          <a:p>
            <a:pPr marL="266700" lvl="1" indent="-180975">
              <a:buFont typeface="Arial" panose="020B0604020202020204" pitchFamily="34" charset="0"/>
              <a:buChar char="•"/>
            </a:pPr>
            <a:r>
              <a:rPr lang="en-US" sz="1200" dirty="0"/>
              <a:t>Effective tariff rate &lt; Theoretical tariff rate</a:t>
            </a:r>
          </a:p>
          <a:p>
            <a:pPr marL="266700" lvl="1" indent="-180975">
              <a:buFont typeface="Arial" panose="020B0604020202020204" pitchFamily="34" charset="0"/>
              <a:buChar char="•"/>
            </a:pPr>
            <a:r>
              <a:rPr lang="en-US" sz="1200" dirty="0"/>
              <a:t>More sharing of burden across supply chain</a:t>
            </a:r>
          </a:p>
          <a:p>
            <a:pPr marL="266700" lvl="1" indent="-180975">
              <a:buFont typeface="Arial" panose="020B0604020202020204" pitchFamily="34" charset="0"/>
              <a:buChar char="•"/>
            </a:pPr>
            <a:r>
              <a:rPr lang="en-US" sz="1200" dirty="0"/>
              <a:t>Other economic tailwinds</a:t>
            </a:r>
          </a:p>
        </p:txBody>
      </p:sp>
      <p:sp>
        <p:nvSpPr>
          <p:cNvPr id="5" name="Text Placeholder 8">
            <a:extLst>
              <a:ext uri="{FF2B5EF4-FFF2-40B4-BE49-F238E27FC236}">
                <a16:creationId xmlns:a16="http://schemas.microsoft.com/office/drawing/2014/main" id="{9D5A77E8-700C-48E4-E1C6-E8E79F468E2D}"/>
              </a:ext>
            </a:extLst>
          </p:cNvPr>
          <p:cNvSpPr txBox="1">
            <a:spLocks/>
          </p:cNvSpPr>
          <p:nvPr/>
        </p:nvSpPr>
        <p:spPr>
          <a:xfrm>
            <a:off x="8050306" y="6411729"/>
            <a:ext cx="3707138" cy="22593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1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t>Note: As of 11/17/2025. Source: RBC GAM</a:t>
            </a:r>
          </a:p>
        </p:txBody>
      </p:sp>
    </p:spTree>
    <p:extLst>
      <p:ext uri="{BB962C8B-B14F-4D97-AF65-F5344CB8AC3E}">
        <p14:creationId xmlns:p14="http://schemas.microsoft.com/office/powerpoint/2010/main" val="271179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600E5F-5915-2D06-87D3-1D2A817273E6}"/>
              </a:ext>
            </a:extLst>
          </p:cNvPr>
          <p:cNvSpPr>
            <a:spLocks noGrp="1"/>
          </p:cNvSpPr>
          <p:nvPr>
            <p:ph type="sldNum" sz="quarter" idx="12"/>
          </p:nvPr>
        </p:nvSpPr>
        <p:spPr/>
        <p:txBody>
          <a:bodyPr/>
          <a:lstStyle/>
          <a:p>
            <a:fld id="{00D53123-EF31-4C08-A865-932FC064F9C8}" type="slidenum">
              <a:rPr lang="en-CA" smtClean="0"/>
              <a:pPr/>
              <a:t>8</a:t>
            </a:fld>
            <a:endParaRPr lang="en-CA" dirty="0"/>
          </a:p>
        </p:txBody>
      </p:sp>
      <p:sp>
        <p:nvSpPr>
          <p:cNvPr id="3" name="Title 2">
            <a:extLst>
              <a:ext uri="{FF2B5EF4-FFF2-40B4-BE49-F238E27FC236}">
                <a16:creationId xmlns:a16="http://schemas.microsoft.com/office/drawing/2014/main" id="{2EC17AB7-5905-7322-31D0-90E847FD58CA}"/>
              </a:ext>
            </a:extLst>
          </p:cNvPr>
          <p:cNvSpPr>
            <a:spLocks noGrp="1"/>
          </p:cNvSpPr>
          <p:nvPr>
            <p:ph type="title"/>
          </p:nvPr>
        </p:nvSpPr>
        <p:spPr/>
        <p:txBody>
          <a:bodyPr/>
          <a:lstStyle/>
          <a:p>
            <a:r>
              <a:rPr lang="en-US" dirty="0"/>
              <a:t>U.S. job market not doing too badly</a:t>
            </a:r>
          </a:p>
        </p:txBody>
      </p:sp>
      <p:graphicFrame>
        <p:nvGraphicFramePr>
          <p:cNvPr id="4" name="Object 3">
            <a:extLst>
              <a:ext uri="{FF2B5EF4-FFF2-40B4-BE49-F238E27FC236}">
                <a16:creationId xmlns:a16="http://schemas.microsoft.com/office/drawing/2014/main" id="{F278A5CC-51B7-E186-566F-CAF67AC5F0E1}"/>
              </a:ext>
            </a:extLst>
          </p:cNvPr>
          <p:cNvGraphicFramePr>
            <a:graphicFrameLocks noChangeAspect="1"/>
          </p:cNvGraphicFramePr>
          <p:nvPr>
            <p:extLst>
              <p:ext uri="{D42A27DB-BD31-4B8C-83A1-F6EECF244321}">
                <p14:modId xmlns:p14="http://schemas.microsoft.com/office/powerpoint/2010/main" val="1748403647"/>
              </p:ext>
            </p:extLst>
          </p:nvPr>
        </p:nvGraphicFramePr>
        <p:xfrm>
          <a:off x="1521788" y="1515667"/>
          <a:ext cx="8716962" cy="4486275"/>
        </p:xfrm>
        <a:graphic>
          <a:graphicData uri="http://schemas.openxmlformats.org/presentationml/2006/ole">
            <mc:AlternateContent xmlns:mc="http://schemas.openxmlformats.org/markup-compatibility/2006">
              <mc:Choice xmlns:v="urn:schemas-microsoft-com:vml" Requires="v">
                <p:oleObj name="Macrobond document" r:id="rId3" imgW="8717322" imgH="4486263" progId="Mbnd.mbnd">
                  <p:embed/>
                </p:oleObj>
              </mc:Choice>
              <mc:Fallback>
                <p:oleObj name="Macrobond document" r:id="rId3" imgW="8717322" imgH="4486263" progId="Mbnd.mbnd">
                  <p:embed/>
                  <p:pic>
                    <p:nvPicPr>
                      <p:cNvPr id="0" name=""/>
                      <p:cNvPicPr/>
                      <p:nvPr/>
                    </p:nvPicPr>
                    <p:blipFill>
                      <a:blip r:embed="rId4"/>
                      <a:stretch>
                        <a:fillRect/>
                      </a:stretch>
                    </p:blipFill>
                    <p:spPr>
                      <a:xfrm>
                        <a:off x="1521788" y="1515667"/>
                        <a:ext cx="8716962" cy="4486275"/>
                      </a:xfrm>
                      <a:prstGeom prst="rect">
                        <a:avLst/>
                      </a:prstGeom>
                    </p:spPr>
                  </p:pic>
                </p:oleObj>
              </mc:Fallback>
            </mc:AlternateContent>
          </a:graphicData>
        </a:graphic>
      </p:graphicFrame>
    </p:spTree>
    <p:extLst>
      <p:ext uri="{BB962C8B-B14F-4D97-AF65-F5344CB8AC3E}">
        <p14:creationId xmlns:p14="http://schemas.microsoft.com/office/powerpoint/2010/main" val="289252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2E99B5-67A8-1EE8-6BB9-9C6DFE054E3E}"/>
              </a:ext>
            </a:extLst>
          </p:cNvPr>
          <p:cNvSpPr>
            <a:spLocks noGrp="1"/>
          </p:cNvSpPr>
          <p:nvPr>
            <p:ph type="sldNum" sz="quarter" idx="12"/>
          </p:nvPr>
        </p:nvSpPr>
        <p:spPr/>
        <p:txBody>
          <a:bodyPr/>
          <a:lstStyle/>
          <a:p>
            <a:fld id="{00D53123-EF31-4C08-A865-932FC064F9C8}" type="slidenum">
              <a:rPr lang="en-CA" smtClean="0"/>
              <a:pPr/>
              <a:t>9</a:t>
            </a:fld>
            <a:endParaRPr lang="en-CA" dirty="0"/>
          </a:p>
        </p:txBody>
      </p:sp>
      <p:sp>
        <p:nvSpPr>
          <p:cNvPr id="3" name="Title 2">
            <a:extLst>
              <a:ext uri="{FF2B5EF4-FFF2-40B4-BE49-F238E27FC236}">
                <a16:creationId xmlns:a16="http://schemas.microsoft.com/office/drawing/2014/main" id="{7BF328CB-0C82-73D3-BE12-CBD76D00DFF6}"/>
              </a:ext>
            </a:extLst>
          </p:cNvPr>
          <p:cNvSpPr>
            <a:spLocks noGrp="1"/>
          </p:cNvSpPr>
          <p:nvPr>
            <p:ph type="title"/>
          </p:nvPr>
        </p:nvSpPr>
        <p:spPr/>
        <p:txBody>
          <a:bodyPr/>
          <a:lstStyle/>
          <a:p>
            <a:r>
              <a:rPr lang="en-US" dirty="0"/>
              <a:t>U.S. consumer slowing slightly</a:t>
            </a:r>
          </a:p>
        </p:txBody>
      </p:sp>
      <p:graphicFrame>
        <p:nvGraphicFramePr>
          <p:cNvPr id="5" name="Object 4">
            <a:extLst>
              <a:ext uri="{FF2B5EF4-FFF2-40B4-BE49-F238E27FC236}">
                <a16:creationId xmlns:a16="http://schemas.microsoft.com/office/drawing/2014/main" id="{7C902071-2888-7530-0E9B-B68DF6888637}"/>
              </a:ext>
            </a:extLst>
          </p:cNvPr>
          <p:cNvGraphicFramePr>
            <a:graphicFrameLocks noChangeAspect="1"/>
          </p:cNvGraphicFramePr>
          <p:nvPr>
            <p:extLst>
              <p:ext uri="{D42A27DB-BD31-4B8C-83A1-F6EECF244321}">
                <p14:modId xmlns:p14="http://schemas.microsoft.com/office/powerpoint/2010/main" val="1505632258"/>
              </p:ext>
            </p:extLst>
          </p:nvPr>
        </p:nvGraphicFramePr>
        <p:xfrm>
          <a:off x="1738313" y="1577684"/>
          <a:ext cx="8716962" cy="4486275"/>
        </p:xfrm>
        <a:graphic>
          <a:graphicData uri="http://schemas.openxmlformats.org/presentationml/2006/ole">
            <mc:AlternateContent xmlns:mc="http://schemas.openxmlformats.org/markup-compatibility/2006">
              <mc:Choice xmlns:v="urn:schemas-microsoft-com:vml" Requires="v">
                <p:oleObj name="Macrobond document" r:id="rId3" imgW="8717322" imgH="4486263" progId="Mbnd.mbnd">
                  <p:embed/>
                </p:oleObj>
              </mc:Choice>
              <mc:Fallback>
                <p:oleObj name="Macrobond document" r:id="rId3" imgW="8717322" imgH="4486263" progId="Mbnd.mbnd">
                  <p:embed/>
                  <p:pic>
                    <p:nvPicPr>
                      <p:cNvPr id="0" name=""/>
                      <p:cNvPicPr/>
                      <p:nvPr/>
                    </p:nvPicPr>
                    <p:blipFill>
                      <a:blip r:embed="rId4"/>
                      <a:stretch>
                        <a:fillRect/>
                      </a:stretch>
                    </p:blipFill>
                    <p:spPr>
                      <a:xfrm>
                        <a:off x="1738313" y="1577684"/>
                        <a:ext cx="8716962" cy="4486275"/>
                      </a:xfrm>
                      <a:prstGeom prst="rect">
                        <a:avLst/>
                      </a:prstGeom>
                    </p:spPr>
                  </p:pic>
                </p:oleObj>
              </mc:Fallback>
            </mc:AlternateContent>
          </a:graphicData>
        </a:graphic>
      </p:graphicFrame>
    </p:spTree>
    <p:extLst>
      <p:ext uri="{BB962C8B-B14F-4D97-AF65-F5344CB8AC3E}">
        <p14:creationId xmlns:p14="http://schemas.microsoft.com/office/powerpoint/2010/main" val="896574781"/>
      </p:ext>
    </p:extLst>
  </p:cSld>
  <p:clrMapOvr>
    <a:masterClrMapping/>
  </p:clrMapOvr>
</p:sld>
</file>

<file path=ppt/theme/theme1.xml><?xml version="1.0" encoding="utf-8"?>
<a:theme xmlns:a="http://schemas.openxmlformats.org/drawingml/2006/main" name="RBC 2018 HNW for all new slides">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HNW Widescreen.potx" id="{0EB95546-8B67-4D63-ACB9-59193746BB05}" vid="{4D27C730-C4B2-4304-927B-A774CFE493AF}"/>
    </a:ext>
  </a:extLst>
</a:theme>
</file>

<file path=ppt/theme/theme2.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BBSettings xmlns="http://schemas.bloomberg.com/settings/1.0">
  <Item name="DocumentId_Charts">{8ED11FC1-8F24-4902-8D23-7E6F1E6528BE}</Item>
  <Item xmlns="" name="ShapesMap_Charts">{"{8ED11FC1-8F24-4902-8D23-7E6F1E6528BE}":{"1910":{},"2440":{},"2513":{},"2582":{},"4099":{},"4100":{},"4334":{},"4593":{},"4603":{},"4629":{},"4631":{},"4632":{},"4636":{},"4650":{},"4652":{},"4653":{},"4654":{},"4655":{},"4657":{},"4658":{}}}</Item>
</BBSettings>
</file>

<file path=customXml/item2.xml><?xml version="1.0" encoding="utf-8"?>
<VariableListDefinition name="AD_HOC" displayName="AD_HOC" id="67e39714-ce52-42be-8930-314f7c156b7e" isdomainofvalue="False" dataSourceId="9d518ae6-6548-4bbd-ace2-e3e85f4c8cc6"/>
</file>

<file path=customXml/item3.xml><?xml version="1.0" encoding="utf-8"?>
<VariableList UniqueId="67e39714-ce52-42be-8930-314f7c156b7e" Name="AD_HOC" ContentType="XML" MajorVersion="0" MinorVersion="1" isLocalCopy="False" IsBaseObject="False" DataSourceId="9d518ae6-6548-4bbd-ace2-e3e85f4c8cc6" DataSourceMajorVersion="0" DataSourceMinorVersion="1"/>
</file>

<file path=customXml/item4.xml><?xml version="1.0" encoding="utf-8"?>
<VariableListDefinition name="Computed" displayName="Computed" id="55a87d7e-4997-4c76-8a67-6c8a5b7c5a69" isdomainofvalue="False" dataSourceId="e2f822a1-95d2-43fa-ba38-c48c308b4108"/>
</file>

<file path=customXml/item5.xml><?xml version="1.0" encoding="utf-8"?>
<VariableList UniqueId="55a87d7e-4997-4c76-8a67-6c8a5b7c5a69" Name="Computed" ContentType="XML" MajorVersion="0" MinorVersion="1" isLocalCopy="False" IsBaseObject="False" DataSourceId="e2f822a1-95d2-43fa-ba38-c48c308b4108" DataSourceMajorVersion="0" DataSourceMinorVersion="1"/>
</file>

<file path=customXml/item6.xml><?xml version="1.0" encoding="utf-8"?>
<VariableListDefinition name="System" displayName="System" id="5f9c5e1c-295d-4e54-8523-7fbfdf8566c9" isdomainofvalue="False" dataSourceId="492bd85c-d27a-42d7-bba5-ebbad2203682"/>
</file>

<file path=customXml/item7.xml><?xml version="1.0" encoding="utf-8"?>
<VariableList UniqueId="5f9c5e1c-295d-4e54-8523-7fbfdf8566c9" Name="System" ContentType="XML" MajorVersion="0" MinorVersion="1" isLocalCopy="False" IsBaseObject="False" DataSourceId="492bd85c-d27a-42d7-bba5-ebbad2203682" DataSourceMajorVersion="0" DataSourceMinorVersion="1"/>
</file>

<file path=customXml/item8.xml><?xml version="1.0" encoding="utf-8"?>
<AllExternalAdhocVariableMappings/>
</file>

<file path=customXml/itemProps1.xml><?xml version="1.0" encoding="utf-8"?>
<ds:datastoreItem xmlns:ds="http://schemas.openxmlformats.org/officeDocument/2006/customXml" ds:itemID="{DD74A7AE-2989-4BC4-A5CB-B0A50F854CE9}">
  <ds:schemaRefs>
    <ds:schemaRef ds:uri="http://schemas.bloomberg.com/settings/1.0"/>
    <ds:schemaRef ds:uri=""/>
  </ds:schemaRefs>
</ds:datastoreItem>
</file>

<file path=customXml/itemProps2.xml><?xml version="1.0" encoding="utf-8"?>
<ds:datastoreItem xmlns:ds="http://schemas.openxmlformats.org/officeDocument/2006/customXml" ds:itemID="{913CE832-0930-4B03-B410-823EE1FAC308}">
  <ds:schemaRefs/>
</ds:datastoreItem>
</file>

<file path=customXml/itemProps3.xml><?xml version="1.0" encoding="utf-8"?>
<ds:datastoreItem xmlns:ds="http://schemas.openxmlformats.org/officeDocument/2006/customXml" ds:itemID="{A11D4BDB-A4DE-420E-916E-938A78DBE638}">
  <ds:schemaRefs/>
</ds:datastoreItem>
</file>

<file path=customXml/itemProps4.xml><?xml version="1.0" encoding="utf-8"?>
<ds:datastoreItem xmlns:ds="http://schemas.openxmlformats.org/officeDocument/2006/customXml" ds:itemID="{7D158BE9-6558-4630-B900-472A17755B62}">
  <ds:schemaRefs/>
</ds:datastoreItem>
</file>

<file path=customXml/itemProps5.xml><?xml version="1.0" encoding="utf-8"?>
<ds:datastoreItem xmlns:ds="http://schemas.openxmlformats.org/officeDocument/2006/customXml" ds:itemID="{E57516F9-107A-4664-8619-7520454B8AC3}">
  <ds:schemaRefs/>
</ds:datastoreItem>
</file>

<file path=customXml/itemProps6.xml><?xml version="1.0" encoding="utf-8"?>
<ds:datastoreItem xmlns:ds="http://schemas.openxmlformats.org/officeDocument/2006/customXml" ds:itemID="{CD9746FF-80DB-47E6-8498-FAC02EDED1EA}">
  <ds:schemaRefs/>
</ds:datastoreItem>
</file>

<file path=customXml/itemProps7.xml><?xml version="1.0" encoding="utf-8"?>
<ds:datastoreItem xmlns:ds="http://schemas.openxmlformats.org/officeDocument/2006/customXml" ds:itemID="{8004542A-3C71-4E61-BD29-D54A89107425}">
  <ds:schemaRefs/>
</ds:datastoreItem>
</file>

<file path=customXml/itemProps8.xml><?xml version="1.0" encoding="utf-8"?>
<ds:datastoreItem xmlns:ds="http://schemas.openxmlformats.org/officeDocument/2006/customXml" ds:itemID="{E647F53D-DB5A-40DE-B9BC-B39C8D1719AB}">
  <ds:schemaRefs/>
</ds:datastoreItem>
</file>

<file path=docProps/app.xml><?xml version="1.0" encoding="utf-8"?>
<Properties xmlns="http://schemas.openxmlformats.org/officeDocument/2006/extended-properties" xmlns:vt="http://schemas.openxmlformats.org/officeDocument/2006/docPropsVTypes">
  <TotalTime>28813</TotalTime>
  <Words>1625</Words>
  <Application>Microsoft Office PowerPoint</Application>
  <PresentationFormat>Widescreen</PresentationFormat>
  <Paragraphs>183</Paragraphs>
  <Slides>21</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MS PGothic</vt:lpstr>
      <vt:lpstr>Arial</vt:lpstr>
      <vt:lpstr>Arial Black</vt:lpstr>
      <vt:lpstr>Calibri</vt:lpstr>
      <vt:lpstr>Wingdings</vt:lpstr>
      <vt:lpstr>Wingdings 3</vt:lpstr>
      <vt:lpstr>RBC 2018 HNW for all new slides</vt:lpstr>
      <vt:lpstr>Macrobond document</vt:lpstr>
      <vt:lpstr>Monthly economic webcast: Improving growth outlook</vt:lpstr>
      <vt:lpstr>Report card</vt:lpstr>
      <vt:lpstr>On alert for fault lines in markets</vt:lpstr>
      <vt:lpstr>Growth tailwinds for 2026</vt:lpstr>
      <vt:lpstr>U.S. government shutdown</vt:lpstr>
      <vt:lpstr>U.S. average tariff rate now down to 15.9%</vt:lpstr>
      <vt:lpstr>Tariff developments</vt:lpstr>
      <vt:lpstr>U.S. job market not doing too badly</vt:lpstr>
      <vt:lpstr>U.S. consumer slowing slightly</vt:lpstr>
      <vt:lpstr>Beige Book points to mediocre U.S. economy</vt:lpstr>
      <vt:lpstr>High-income Americans feeling good</vt:lpstr>
      <vt:lpstr>Monetary easing – a boost for 2026 economic growth</vt:lpstr>
      <vt:lpstr>Canadian consumer cooling</vt:lpstr>
      <vt:lpstr>Dubious about recent strong job growth in Canada</vt:lpstr>
      <vt:lpstr>Canadian real GDP outlook looking brighter in 2026 </vt:lpstr>
      <vt:lpstr>European outlook: fiscal support is positive, but need further productivity push</vt:lpstr>
      <vt:lpstr>Chinese economy has slowed, but still pretty impressive gains</vt:lpstr>
      <vt:lpstr>Gold shines</vt:lpstr>
      <vt:lpstr>Dangerous world: rising defense spending</vt:lpstr>
      <vt:lpstr>PowerPoint Presentation</vt:lpstr>
      <vt:lpstr>Disclosure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economic webcast: The macro environment gets even more complicated</dc:title>
  <dc:creator>Lascelles, Eric</dc:creator>
  <cp:lastModifiedBy>Sirbovan, Julia J</cp:lastModifiedBy>
  <cp:revision>959</cp:revision>
  <cp:lastPrinted>2023-10-30T13:03:38Z</cp:lastPrinted>
  <dcterms:created xsi:type="dcterms:W3CDTF">2023-03-28T21:03:55Z</dcterms:created>
  <dcterms:modified xsi:type="dcterms:W3CDTF">2025-12-03T16:37:51Z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TT_Public</vt:lpwstr>
  </property>
</Properties>
</file>