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82" r:id="rId2"/>
    <p:sldId id="4039" r:id="rId3"/>
    <p:sldId id="4111" r:id="rId4"/>
    <p:sldId id="983" r:id="rId5"/>
    <p:sldId id="927" r:id="rId6"/>
    <p:sldId id="4116" r:id="rId7"/>
    <p:sldId id="989" r:id="rId8"/>
    <p:sldId id="1027" r:id="rId9"/>
    <p:sldId id="4123" r:id="rId10"/>
    <p:sldId id="4117" r:id="rId11"/>
    <p:sldId id="1619" r:id="rId12"/>
    <p:sldId id="1947" r:id="rId13"/>
    <p:sldId id="4119" r:id="rId14"/>
    <p:sldId id="4120" r:id="rId15"/>
    <p:sldId id="4124" r:id="rId16"/>
    <p:sldId id="4121" r:id="rId17"/>
    <p:sldId id="4122" r:id="rId18"/>
    <p:sldId id="4126" r:id="rId19"/>
    <p:sldId id="4127" r:id="rId20"/>
    <p:sldId id="2440" r:id="rId21"/>
    <p:sldId id="2055" r:id="rId22"/>
  </p:sldIdLst>
  <p:sldSz cx="12192000" cy="6858000"/>
  <p:notesSz cx="7315200" cy="9601200"/>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0C110D-2617-C235-08C2-7B97C02BC225}" name="Duffy, Lauren (She/Her/Hers)" initials="DL(" userId="S::lduffy@phn.com::05968d66-53e4-4e5c-a187-ea2bee546ccb" providerId="AD"/>
  <p188:author id="{BCB2BF7B-D328-B302-9D8B-29DF85D92C5D}" name="Shura, Darlene" initials="SD" userId="S::darlene.shura@rbc.com::6ee9ea1d-4d9d-4454-9e8e-b7777f0f3c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2929"/>
    <a:srgbClr val="FF0000"/>
    <a:srgbClr val="F6DAD6"/>
    <a:srgbClr val="4B4F54"/>
    <a:srgbClr val="ECB2B2"/>
    <a:srgbClr val="51B5E0"/>
    <a:srgbClr val="588886"/>
    <a:srgbClr val="FF66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9529FB-F7F1-4122-B7C4-D901D1AFE0D1}">
  <a:tblStyle styleId="{BF9529FB-F7F1-4122-B7C4-D901D1AFE0D1}" styleName="RBC Light Gray">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A949A42-8534-413A-A760-ABA5BDE51491}" styleName="RBC Tundra">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4947" autoAdjust="0"/>
  </p:normalViewPr>
  <p:slideViewPr>
    <p:cSldViewPr snapToGrid="0">
      <p:cViewPr varScale="1">
        <p:scale>
          <a:sx n="56" d="100"/>
          <a:sy n="56" d="100"/>
        </p:scale>
        <p:origin x="828" y="5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398"/>
    </p:cViewPr>
  </p:sorterViewPr>
  <p:notesViewPr>
    <p:cSldViewPr snapToGrid="0" showGuides="1">
      <p:cViewPr varScale="1">
        <p:scale>
          <a:sx n="50" d="100"/>
          <a:sy n="50" d="100"/>
        </p:scale>
        <p:origin x="3408" y="53"/>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718644-737D-43E6-AB63-4A0D72D612B9}"/>
              </a:ext>
            </a:extLst>
          </p:cNvPr>
          <p:cNvSpPr>
            <a:spLocks noGrp="1"/>
          </p:cNvSpPr>
          <p:nvPr>
            <p:ph type="hdr" sz="quarter"/>
          </p:nvPr>
        </p:nvSpPr>
        <p:spPr>
          <a:xfrm>
            <a:off x="0" y="3"/>
            <a:ext cx="3169920" cy="481727"/>
          </a:xfrm>
          <a:prstGeom prst="rect">
            <a:avLst/>
          </a:prstGeom>
        </p:spPr>
        <p:txBody>
          <a:bodyPr vert="horz" lIns="83117" tIns="41559" rIns="83117" bIns="41559" rtlCol="0"/>
          <a:lstStyle>
            <a:lvl1pPr algn="l">
              <a:defRPr sz="1000"/>
            </a:lvl1pPr>
          </a:lstStyle>
          <a:p>
            <a:endParaRPr lang="en-US" dirty="0"/>
          </a:p>
        </p:txBody>
      </p:sp>
      <p:sp>
        <p:nvSpPr>
          <p:cNvPr id="3" name="Date Placeholder 2">
            <a:extLst>
              <a:ext uri="{FF2B5EF4-FFF2-40B4-BE49-F238E27FC236}">
                <a16:creationId xmlns:a16="http://schemas.microsoft.com/office/drawing/2014/main" id="{655DD514-52B2-4A20-B455-6C93CA0B03C3}"/>
              </a:ext>
            </a:extLst>
          </p:cNvPr>
          <p:cNvSpPr>
            <a:spLocks noGrp="1"/>
          </p:cNvSpPr>
          <p:nvPr>
            <p:ph type="dt" sz="quarter" idx="1"/>
          </p:nvPr>
        </p:nvSpPr>
        <p:spPr>
          <a:xfrm>
            <a:off x="4143589" y="3"/>
            <a:ext cx="3169920" cy="481727"/>
          </a:xfrm>
          <a:prstGeom prst="rect">
            <a:avLst/>
          </a:prstGeom>
        </p:spPr>
        <p:txBody>
          <a:bodyPr vert="horz" lIns="83117" tIns="41559" rIns="83117" bIns="41559" rtlCol="0"/>
          <a:lstStyle>
            <a:lvl1pPr algn="r">
              <a:defRPr sz="1000"/>
            </a:lvl1pPr>
          </a:lstStyle>
          <a:p>
            <a:fld id="{A5B98BE9-1DF9-4F13-8080-3D34EC7F0DCC}" type="datetimeFigureOut">
              <a:rPr lang="en-US" smtClean="0"/>
              <a:t>3/27/2024</a:t>
            </a:fld>
            <a:endParaRPr lang="en-US" dirty="0"/>
          </a:p>
        </p:txBody>
      </p:sp>
      <p:sp>
        <p:nvSpPr>
          <p:cNvPr id="4" name="Footer Placeholder 3">
            <a:extLst>
              <a:ext uri="{FF2B5EF4-FFF2-40B4-BE49-F238E27FC236}">
                <a16:creationId xmlns:a16="http://schemas.microsoft.com/office/drawing/2014/main" id="{A0DCCAA0-9260-4B93-879D-E3DA39A7AFEA}"/>
              </a:ext>
            </a:extLst>
          </p:cNvPr>
          <p:cNvSpPr>
            <a:spLocks noGrp="1"/>
          </p:cNvSpPr>
          <p:nvPr>
            <p:ph type="ftr" sz="quarter" idx="2"/>
          </p:nvPr>
        </p:nvSpPr>
        <p:spPr>
          <a:xfrm>
            <a:off x="0" y="9119476"/>
            <a:ext cx="3169920" cy="481727"/>
          </a:xfrm>
          <a:prstGeom prst="rect">
            <a:avLst/>
          </a:prstGeom>
        </p:spPr>
        <p:txBody>
          <a:bodyPr vert="horz" lIns="83117" tIns="41559" rIns="83117" bIns="41559" rtlCol="0" anchor="b"/>
          <a:lstStyle>
            <a:lvl1pPr algn="l">
              <a:defRPr sz="1000"/>
            </a:lvl1pPr>
          </a:lstStyle>
          <a:p>
            <a:endParaRPr lang="en-US" dirty="0"/>
          </a:p>
        </p:txBody>
      </p:sp>
      <p:sp>
        <p:nvSpPr>
          <p:cNvPr id="5" name="Slide Number Placeholder 4">
            <a:extLst>
              <a:ext uri="{FF2B5EF4-FFF2-40B4-BE49-F238E27FC236}">
                <a16:creationId xmlns:a16="http://schemas.microsoft.com/office/drawing/2014/main" id="{F221F7F6-A6FF-4ADE-AF5F-BC6F8B9A4AC6}"/>
              </a:ext>
            </a:extLst>
          </p:cNvPr>
          <p:cNvSpPr>
            <a:spLocks noGrp="1"/>
          </p:cNvSpPr>
          <p:nvPr>
            <p:ph type="sldNum" sz="quarter" idx="3"/>
          </p:nvPr>
        </p:nvSpPr>
        <p:spPr>
          <a:xfrm>
            <a:off x="4143589" y="9119476"/>
            <a:ext cx="3169920" cy="481727"/>
          </a:xfrm>
          <a:prstGeom prst="rect">
            <a:avLst/>
          </a:prstGeom>
        </p:spPr>
        <p:txBody>
          <a:bodyPr vert="horz" lIns="83117" tIns="41559" rIns="83117" bIns="41559" rtlCol="0" anchor="b"/>
          <a:lstStyle>
            <a:lvl1pPr algn="r">
              <a:defRPr sz="1000"/>
            </a:lvl1pPr>
          </a:lstStyle>
          <a:p>
            <a:fld id="{4B2F9B1C-8D71-413B-8AE0-A66A1D16BA7B}" type="slidenum">
              <a:rPr lang="en-US" smtClean="0"/>
              <a:t>‹#›</a:t>
            </a:fld>
            <a:endParaRPr lang="en-US" dirty="0"/>
          </a:p>
        </p:txBody>
      </p:sp>
    </p:spTree>
    <p:extLst>
      <p:ext uri="{BB962C8B-B14F-4D97-AF65-F5344CB8AC3E}">
        <p14:creationId xmlns:p14="http://schemas.microsoft.com/office/powerpoint/2010/main" val="3328279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8592" cy="480060"/>
          </a:xfrm>
          <a:prstGeom prst="rect">
            <a:avLst/>
          </a:prstGeom>
        </p:spPr>
        <p:txBody>
          <a:bodyPr vert="horz" lIns="83117" tIns="41559" rIns="83117" bIns="41559" rtlCol="0"/>
          <a:lstStyle>
            <a:lvl1pPr algn="l">
              <a:defRPr sz="1000"/>
            </a:lvl1pPr>
          </a:lstStyle>
          <a:p>
            <a:endParaRPr lang="en-CA" dirty="0"/>
          </a:p>
        </p:txBody>
      </p:sp>
      <p:sp>
        <p:nvSpPr>
          <p:cNvPr id="3" name="Date Placeholder 2"/>
          <p:cNvSpPr>
            <a:spLocks noGrp="1"/>
          </p:cNvSpPr>
          <p:nvPr>
            <p:ph type="dt" idx="1"/>
          </p:nvPr>
        </p:nvSpPr>
        <p:spPr>
          <a:xfrm>
            <a:off x="4356612" y="1"/>
            <a:ext cx="2958592" cy="480060"/>
          </a:xfrm>
          <a:prstGeom prst="rect">
            <a:avLst/>
          </a:prstGeom>
        </p:spPr>
        <p:txBody>
          <a:bodyPr vert="horz" lIns="83117" tIns="41559" rIns="83117" bIns="41559" rtlCol="0"/>
          <a:lstStyle>
            <a:lvl1pPr algn="r">
              <a:defRPr sz="1000"/>
            </a:lvl1pPr>
          </a:lstStyle>
          <a:p>
            <a:fld id="{22DAF281-D5C0-44A6-919B-4BDDA8A72803}" type="datetimeFigureOut">
              <a:rPr lang="en-CA" smtClean="0"/>
              <a:t>2024-03-27</a:t>
            </a:fld>
            <a:endParaRPr lang="en-CA" dirty="0"/>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83117" tIns="41559" rIns="83117" bIns="41559" rtlCol="0" anchor="ctr"/>
          <a:lstStyle/>
          <a:p>
            <a:endParaRPr lang="en-CA" dirty="0"/>
          </a:p>
        </p:txBody>
      </p:sp>
      <p:sp>
        <p:nvSpPr>
          <p:cNvPr id="5" name="Notes Placeholder 4"/>
          <p:cNvSpPr>
            <a:spLocks noGrp="1"/>
          </p:cNvSpPr>
          <p:nvPr>
            <p:ph type="body" sz="quarter" idx="3"/>
          </p:nvPr>
        </p:nvSpPr>
        <p:spPr>
          <a:xfrm>
            <a:off x="731521" y="4618180"/>
            <a:ext cx="5852160" cy="3782873"/>
          </a:xfrm>
          <a:prstGeom prst="rect">
            <a:avLst/>
          </a:prstGeom>
        </p:spPr>
        <p:txBody>
          <a:bodyPr vert="horz" lIns="83117" tIns="41559" rIns="83117" bIns="41559" rtlCol="0"/>
          <a:lstStyle/>
          <a:p>
            <a:pPr lvl="0"/>
            <a:r>
              <a:rPr lang="en-CA"/>
              <a:t>Edit Master text styles</a:t>
            </a:r>
          </a:p>
          <a:p>
            <a:pPr lvl="1"/>
            <a:r>
              <a:rPr lang="en-CA"/>
              <a:t>Second level</a:t>
            </a:r>
          </a:p>
          <a:p>
            <a:pPr lvl="2"/>
            <a:r>
              <a:rPr lang="en-CA"/>
              <a:t>Third level</a:t>
            </a:r>
          </a:p>
          <a:p>
            <a:pPr lvl="3"/>
            <a:r>
              <a:rPr lang="en-CA"/>
              <a:t>Fourth level</a:t>
            </a:r>
          </a:p>
          <a:p>
            <a:pPr lvl="4"/>
            <a:r>
              <a:rPr lang="en-CA"/>
              <a:t>Fifth level</a:t>
            </a:r>
          </a:p>
        </p:txBody>
      </p:sp>
      <p:sp>
        <p:nvSpPr>
          <p:cNvPr id="6" name="Footer Placeholder 5"/>
          <p:cNvSpPr>
            <a:spLocks noGrp="1"/>
          </p:cNvSpPr>
          <p:nvPr>
            <p:ph type="ftr" sz="quarter" idx="4"/>
          </p:nvPr>
        </p:nvSpPr>
        <p:spPr>
          <a:xfrm>
            <a:off x="1" y="9110517"/>
            <a:ext cx="2958592" cy="480060"/>
          </a:xfrm>
          <a:prstGeom prst="rect">
            <a:avLst/>
          </a:prstGeom>
        </p:spPr>
        <p:txBody>
          <a:bodyPr vert="horz" lIns="83117" tIns="41559" rIns="83117" bIns="41559" rtlCol="0" anchor="b"/>
          <a:lstStyle>
            <a:lvl1pPr algn="l">
              <a:defRPr sz="1000"/>
            </a:lvl1pPr>
          </a:lstStyle>
          <a:p>
            <a:endParaRPr lang="en-CA" dirty="0"/>
          </a:p>
        </p:txBody>
      </p:sp>
      <p:sp>
        <p:nvSpPr>
          <p:cNvPr id="7" name="Slide Number Placeholder 6"/>
          <p:cNvSpPr>
            <a:spLocks noGrp="1"/>
          </p:cNvSpPr>
          <p:nvPr>
            <p:ph type="sldNum" sz="quarter" idx="5"/>
          </p:nvPr>
        </p:nvSpPr>
        <p:spPr>
          <a:xfrm>
            <a:off x="4356612" y="9110517"/>
            <a:ext cx="2958592" cy="480060"/>
          </a:xfrm>
          <a:prstGeom prst="rect">
            <a:avLst/>
          </a:prstGeom>
        </p:spPr>
        <p:txBody>
          <a:bodyPr vert="horz" lIns="83117" tIns="41559" rIns="83117" bIns="41559" rtlCol="0" anchor="b"/>
          <a:lstStyle>
            <a:lvl1pPr algn="r">
              <a:defRPr sz="1000"/>
            </a:lvl1pPr>
          </a:lstStyle>
          <a:p>
            <a:fld id="{1FF71800-7E42-4FD9-88C0-C7DD9972A17A}" type="slidenum">
              <a:rPr lang="en-CA" smtClean="0"/>
              <a:t>‹#›</a:t>
            </a:fld>
            <a:endParaRPr lang="en-CA" dirty="0"/>
          </a:p>
        </p:txBody>
      </p:sp>
    </p:spTree>
    <p:extLst>
      <p:ext uri="{BB962C8B-B14F-4D97-AF65-F5344CB8AC3E}">
        <p14:creationId xmlns:p14="http://schemas.microsoft.com/office/powerpoint/2010/main" val="255695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71800-7E42-4FD9-88C0-C7DD9972A17A}" type="slidenum">
              <a:rPr lang="en-CA" smtClean="0"/>
              <a:t>1</a:t>
            </a:fld>
            <a:endParaRPr lang="en-CA" dirty="0"/>
          </a:p>
        </p:txBody>
      </p:sp>
    </p:spTree>
    <p:extLst>
      <p:ext uri="{BB962C8B-B14F-4D97-AF65-F5344CB8AC3E}">
        <p14:creationId xmlns:p14="http://schemas.microsoft.com/office/powerpoint/2010/main" val="22600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text above.</a:t>
            </a:r>
          </a:p>
        </p:txBody>
      </p:sp>
      <p:sp>
        <p:nvSpPr>
          <p:cNvPr id="4" name="Slide Number Placeholder 3"/>
          <p:cNvSpPr>
            <a:spLocks noGrp="1"/>
          </p:cNvSpPr>
          <p:nvPr>
            <p:ph type="sldNum" sz="quarter" idx="10"/>
          </p:nvPr>
        </p:nvSpPr>
        <p:spPr/>
        <p:txBody>
          <a:bodyPr/>
          <a:lstStyle/>
          <a:p>
            <a:fld id="{1FF71800-7E42-4FD9-88C0-C7DD9972A17A}" type="slidenum">
              <a:rPr lang="en-CA" smtClean="0"/>
              <a:t>2</a:t>
            </a:fld>
            <a:endParaRPr lang="en-CA" dirty="0"/>
          </a:p>
        </p:txBody>
      </p:sp>
    </p:spTree>
    <p:extLst>
      <p:ext uri="{BB962C8B-B14F-4D97-AF65-F5344CB8AC3E}">
        <p14:creationId xmlns:p14="http://schemas.microsoft.com/office/powerpoint/2010/main" val="3109761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71800-7E42-4FD9-88C0-C7DD9972A17A}" type="slidenum">
              <a:rPr lang="en-CA" smtClean="0"/>
              <a:t>4</a:t>
            </a:fld>
            <a:endParaRPr lang="en-CA" dirty="0"/>
          </a:p>
        </p:txBody>
      </p:sp>
    </p:spTree>
    <p:extLst>
      <p:ext uri="{BB962C8B-B14F-4D97-AF65-F5344CB8AC3E}">
        <p14:creationId xmlns:p14="http://schemas.microsoft.com/office/powerpoint/2010/main" val="2689455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71800-7E42-4FD9-88C0-C7DD9972A17A}" type="slidenum">
              <a:rPr lang="en-CA" smtClean="0"/>
              <a:t>5</a:t>
            </a:fld>
            <a:endParaRPr lang="en-CA" dirty="0"/>
          </a:p>
        </p:txBody>
      </p:sp>
    </p:spTree>
    <p:extLst>
      <p:ext uri="{BB962C8B-B14F-4D97-AF65-F5344CB8AC3E}">
        <p14:creationId xmlns:p14="http://schemas.microsoft.com/office/powerpoint/2010/main" val="3909796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71800-7E42-4FD9-88C0-C7DD9972A17A}" type="slidenum">
              <a:rPr lang="en-CA" smtClean="0"/>
              <a:t>6</a:t>
            </a:fld>
            <a:endParaRPr lang="en-CA" dirty="0"/>
          </a:p>
        </p:txBody>
      </p:sp>
    </p:spTree>
    <p:extLst>
      <p:ext uri="{BB962C8B-B14F-4D97-AF65-F5344CB8AC3E}">
        <p14:creationId xmlns:p14="http://schemas.microsoft.com/office/powerpoint/2010/main" val="3320656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71800-7E42-4FD9-88C0-C7DD9972A17A}" type="slidenum">
              <a:rPr lang="en-CA" smtClean="0"/>
              <a:t>8</a:t>
            </a:fld>
            <a:endParaRPr lang="en-CA" dirty="0"/>
          </a:p>
        </p:txBody>
      </p:sp>
    </p:spTree>
    <p:extLst>
      <p:ext uri="{BB962C8B-B14F-4D97-AF65-F5344CB8AC3E}">
        <p14:creationId xmlns:p14="http://schemas.microsoft.com/office/powerpoint/2010/main" val="4131484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Businesses</a:t>
            </a:r>
            <a:r>
              <a:rPr lang="en-US" baseline="0" dirty="0"/>
              <a:t> possess pricing power. They plan to pass through their own cost increases, keeping inflation high for longer even after the original input pressures begin to abate.</a:t>
            </a:r>
            <a:endParaRPr lang="en-US" dirty="0"/>
          </a:p>
        </p:txBody>
      </p:sp>
      <p:sp>
        <p:nvSpPr>
          <p:cNvPr id="4" name="Slide Number Placeholder 3"/>
          <p:cNvSpPr>
            <a:spLocks noGrp="1"/>
          </p:cNvSpPr>
          <p:nvPr>
            <p:ph type="sldNum" sz="quarter" idx="10"/>
          </p:nvPr>
        </p:nvSpPr>
        <p:spPr/>
        <p:txBody>
          <a:bodyPr/>
          <a:lstStyle/>
          <a:p>
            <a:fld id="{1FF71800-7E42-4FD9-88C0-C7DD9972A17A}" type="slidenum">
              <a:rPr lang="en-CA" smtClean="0"/>
              <a:t>11</a:t>
            </a:fld>
            <a:endParaRPr lang="en-CA" dirty="0"/>
          </a:p>
        </p:txBody>
      </p:sp>
    </p:spTree>
    <p:extLst>
      <p:ext uri="{BB962C8B-B14F-4D97-AF65-F5344CB8AC3E}">
        <p14:creationId xmlns:p14="http://schemas.microsoft.com/office/powerpoint/2010/main" val="818235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8A9B61C-7922-477A-9898-94F3BA2D8CBB}"/>
              </a:ext>
            </a:extLst>
          </p:cNvPr>
          <p:cNvPicPr>
            <a:picLocks/>
          </p:cNvPicPr>
          <p:nvPr userDrawn="1"/>
        </p:nvPicPr>
        <p:blipFill>
          <a:blip r:embed="rId2"/>
          <a:stretch>
            <a:fillRect/>
          </a:stretch>
        </p:blipFill>
        <p:spPr>
          <a:xfrm>
            <a:off x="-18288" y="0"/>
            <a:ext cx="12243816" cy="6912864"/>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4"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endParaRPr lang="en-CA" dirty="0"/>
          </a:p>
        </p:txBody>
      </p:sp>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tx2"/>
                </a:solidFill>
              </a:defRPr>
            </a:lvl1pPr>
          </a:lstStyle>
          <a:p>
            <a:r>
              <a:rPr lang="en-US" noProof="0" dirty="0"/>
              <a:t>Click to edit Master title style</a:t>
            </a:r>
            <a:endParaRPr lang="en-CA" noProof="0" dirty="0"/>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4"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advisor use only</a:t>
            </a:r>
          </a:p>
        </p:txBody>
      </p:sp>
    </p:spTree>
    <p:extLst>
      <p:ext uri="{BB962C8B-B14F-4D97-AF65-F5344CB8AC3E}">
        <p14:creationId xmlns:p14="http://schemas.microsoft.com/office/powerpoint/2010/main" val="126468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92665-EEBA-45F4-8CCA-4E4B3AB9C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CB4F0F05-0D1F-4203-8C15-D7FF14DF6848}"/>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10"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23441"/>
            <a:ext cx="10800000" cy="414019"/>
          </a:xfrm>
        </p:spPr>
        <p:txBody>
          <a:bodyPr anchor="ctr" anchorCtr="0"/>
          <a:lstStyle/>
          <a:p>
            <a:pPr lvl="0"/>
            <a:r>
              <a:rPr lang="en-CA" dirty="0"/>
              <a:t>Edit Master text styles</a:t>
            </a:r>
          </a:p>
        </p:txBody>
      </p:sp>
      <p:sp>
        <p:nvSpPr>
          <p:cNvPr id="11" name="Title 1">
            <a:extLst>
              <a:ext uri="{FF2B5EF4-FFF2-40B4-BE49-F238E27FC236}">
                <a16:creationId xmlns:a16="http://schemas.microsoft.com/office/drawing/2014/main" id="{D089F7DF-4377-47A2-B733-FBEECC7CECFC}"/>
              </a:ext>
            </a:extLst>
          </p:cNvPr>
          <p:cNvSpPr>
            <a:spLocks noGrp="1"/>
          </p:cNvSpPr>
          <p:nvPr>
            <p:ph type="title"/>
          </p:nvPr>
        </p:nvSpPr>
        <p:spPr>
          <a:xfrm>
            <a:off x="685800" y="311961"/>
            <a:ext cx="10800000" cy="411480"/>
          </a:xfrm>
        </p:spPr>
        <p:txBody>
          <a:bodyPr/>
          <a:lstStyle/>
          <a:p>
            <a:r>
              <a:rPr lang="en-CA"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700B0B-943A-4C8C-924F-3A6D26991E03}"/>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4" name="Content Placeholder 3">
            <a:extLst>
              <a:ext uri="{FF2B5EF4-FFF2-40B4-BE49-F238E27FC236}">
                <a16:creationId xmlns:a16="http://schemas.microsoft.com/office/drawing/2014/main" id="{4189D61D-B2CB-4351-B2CE-BEC948C2206F}"/>
              </a:ext>
            </a:extLst>
          </p:cNvPr>
          <p:cNvSpPr>
            <a:spLocks noGrp="1"/>
          </p:cNvSpPr>
          <p:nvPr>
            <p:ph sz="half" idx="2"/>
          </p:nvPr>
        </p:nvSpPr>
        <p:spPr>
          <a:xfrm>
            <a:off x="5912491"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3" name="Content Placeholder 2">
            <a:extLst>
              <a:ext uri="{FF2B5EF4-FFF2-40B4-BE49-F238E27FC236}">
                <a16:creationId xmlns:a16="http://schemas.microsoft.com/office/drawing/2014/main" id="{C2A4F0DE-4595-46BE-9D30-0A5CE9DEA5F3}"/>
              </a:ext>
            </a:extLst>
          </p:cNvPr>
          <p:cNvSpPr>
            <a:spLocks noGrp="1"/>
          </p:cNvSpPr>
          <p:nvPr>
            <p:ph sz="half" idx="1"/>
          </p:nvPr>
        </p:nvSpPr>
        <p:spPr>
          <a:xfrm>
            <a:off x="685800"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 name="Title 1">
            <a:extLst>
              <a:ext uri="{FF2B5EF4-FFF2-40B4-BE49-F238E27FC236}">
                <a16:creationId xmlns:a16="http://schemas.microsoft.com/office/drawing/2014/main" id="{63496AF6-6143-470F-B5DE-71E5730DB232}"/>
              </a:ext>
            </a:extLst>
          </p:cNvPr>
          <p:cNvSpPr>
            <a:spLocks noGrp="1"/>
          </p:cNvSpPr>
          <p:nvPr>
            <p:ph type="title"/>
          </p:nvPr>
        </p:nvSpPr>
        <p:spPr>
          <a:xfrm>
            <a:off x="685800" y="311961"/>
            <a:ext cx="10800000" cy="798046"/>
          </a:xfrm>
        </p:spPr>
        <p:txBody>
          <a:bodyPr/>
          <a:lstStyle/>
          <a:p>
            <a:r>
              <a:rPr lang="en-US"/>
              <a:t>Click to edit Master title style</a:t>
            </a:r>
            <a:endParaRPr lang="en-CA" dirty="0"/>
          </a:p>
        </p:txBody>
      </p:sp>
    </p:spTree>
    <p:extLst>
      <p:ext uri="{BB962C8B-B14F-4D97-AF65-F5344CB8AC3E}">
        <p14:creationId xmlns:p14="http://schemas.microsoft.com/office/powerpoint/2010/main" val="3422788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700B0B-943A-4C8C-924F-3A6D26991E03}"/>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4" name="Content Placeholder 3">
            <a:extLst>
              <a:ext uri="{FF2B5EF4-FFF2-40B4-BE49-F238E27FC236}">
                <a16:creationId xmlns:a16="http://schemas.microsoft.com/office/drawing/2014/main" id="{4189D61D-B2CB-4351-B2CE-BEC948C2206F}"/>
              </a:ext>
            </a:extLst>
          </p:cNvPr>
          <p:cNvSpPr>
            <a:spLocks noGrp="1"/>
          </p:cNvSpPr>
          <p:nvPr>
            <p:ph sz="half" idx="2"/>
          </p:nvPr>
        </p:nvSpPr>
        <p:spPr>
          <a:xfrm>
            <a:off x="5912491"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3" name="Content Placeholder 2">
            <a:extLst>
              <a:ext uri="{FF2B5EF4-FFF2-40B4-BE49-F238E27FC236}">
                <a16:creationId xmlns:a16="http://schemas.microsoft.com/office/drawing/2014/main" id="{C2A4F0DE-4595-46BE-9D30-0A5CE9DEA5F3}"/>
              </a:ext>
            </a:extLst>
          </p:cNvPr>
          <p:cNvSpPr>
            <a:spLocks noGrp="1"/>
          </p:cNvSpPr>
          <p:nvPr>
            <p:ph sz="half" idx="1"/>
          </p:nvPr>
        </p:nvSpPr>
        <p:spPr>
          <a:xfrm>
            <a:off x="685800"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23441"/>
            <a:ext cx="10800000" cy="414019"/>
          </a:xfrm>
        </p:spPr>
        <p:txBody>
          <a:bodyPr anchor="ctr" anchorCtr="0"/>
          <a:lstStyle/>
          <a:p>
            <a:pPr lvl="0"/>
            <a:r>
              <a:rPr lang="en-CA" dirty="0"/>
              <a:t>Edit Master text styles</a:t>
            </a:r>
          </a:p>
        </p:txBody>
      </p:sp>
      <p:sp>
        <p:nvSpPr>
          <p:cNvPr id="9" name="Title 1">
            <a:extLst>
              <a:ext uri="{FF2B5EF4-FFF2-40B4-BE49-F238E27FC236}">
                <a16:creationId xmlns:a16="http://schemas.microsoft.com/office/drawing/2014/main" id="{D089F7DF-4377-47A2-B733-FBEECC7CECFC}"/>
              </a:ext>
            </a:extLst>
          </p:cNvPr>
          <p:cNvSpPr>
            <a:spLocks noGrp="1"/>
          </p:cNvSpPr>
          <p:nvPr>
            <p:ph type="title"/>
          </p:nvPr>
        </p:nvSpPr>
        <p:spPr>
          <a:xfrm>
            <a:off x="685800" y="311961"/>
            <a:ext cx="10800000" cy="411480"/>
          </a:xfrm>
        </p:spPr>
        <p:txBody>
          <a:bodyPr/>
          <a:lstStyle/>
          <a:p>
            <a:r>
              <a:rPr lang="en-CA"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24EA7B4-4D5B-4374-8ADF-8CE8C85C5583}"/>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6" name="Content Placeholder 5">
            <a:extLst>
              <a:ext uri="{FF2B5EF4-FFF2-40B4-BE49-F238E27FC236}">
                <a16:creationId xmlns:a16="http://schemas.microsoft.com/office/drawing/2014/main" id="{CD4FE6BD-C2F4-4037-8365-E720049DBE67}"/>
              </a:ext>
            </a:extLst>
          </p:cNvPr>
          <p:cNvSpPr>
            <a:spLocks noGrp="1"/>
          </p:cNvSpPr>
          <p:nvPr>
            <p:ph sz="quarter" idx="4"/>
          </p:nvPr>
        </p:nvSpPr>
        <p:spPr>
          <a:xfrm>
            <a:off x="591312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CE54A603-8F7B-4BCB-BC2F-DB5A0E87DAA2}"/>
              </a:ext>
            </a:extLst>
          </p:cNvPr>
          <p:cNvSpPr>
            <a:spLocks noGrp="1"/>
          </p:cNvSpPr>
          <p:nvPr>
            <p:ph sz="half" idx="2"/>
          </p:nvPr>
        </p:nvSpPr>
        <p:spPr>
          <a:xfrm>
            <a:off x="68580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A343060D-AFB6-433C-BE73-1F04E14AC8FD}"/>
              </a:ext>
            </a:extLst>
          </p:cNvPr>
          <p:cNvSpPr>
            <a:spLocks noGrp="1"/>
          </p:cNvSpPr>
          <p:nvPr>
            <p:ph type="body" sz="quarter" idx="3"/>
          </p:nvPr>
        </p:nvSpPr>
        <p:spPr>
          <a:xfrm>
            <a:off x="5913120" y="1414463"/>
            <a:ext cx="4983480" cy="6675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5EF44CBC-F441-4476-A4E1-60F7D36AB932}"/>
              </a:ext>
            </a:extLst>
          </p:cNvPr>
          <p:cNvSpPr>
            <a:spLocks noGrp="1"/>
          </p:cNvSpPr>
          <p:nvPr>
            <p:ph type="body" idx="1"/>
          </p:nvPr>
        </p:nvSpPr>
        <p:spPr>
          <a:xfrm>
            <a:off x="685800" y="1414463"/>
            <a:ext cx="4983480" cy="664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652ECCA9-C2A0-494B-B4A6-01B3147F6D95}"/>
              </a:ext>
            </a:extLst>
          </p:cNvPr>
          <p:cNvSpPr>
            <a:spLocks noGrp="1"/>
          </p:cNvSpPr>
          <p:nvPr>
            <p:ph type="title"/>
          </p:nvPr>
        </p:nvSpPr>
        <p:spPr>
          <a:xfrm>
            <a:off x="685800" y="312595"/>
            <a:ext cx="10800000" cy="795528"/>
          </a:xfrm>
        </p:spPr>
        <p:txBody>
          <a:bodyPr/>
          <a:lstStyle/>
          <a:p>
            <a:r>
              <a:rPr lang="en-US"/>
              <a:t>Click to edit Master title style</a:t>
            </a:r>
            <a:endParaRPr lang="en-CA" dirty="0"/>
          </a:p>
        </p:txBody>
      </p:sp>
    </p:spTree>
    <p:extLst>
      <p:ext uri="{BB962C8B-B14F-4D97-AF65-F5344CB8AC3E}">
        <p14:creationId xmlns:p14="http://schemas.microsoft.com/office/powerpoint/2010/main" val="2711718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24EA7B4-4D5B-4374-8ADF-8CE8C85C5583}"/>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6" name="Content Placeholder 5">
            <a:extLst>
              <a:ext uri="{FF2B5EF4-FFF2-40B4-BE49-F238E27FC236}">
                <a16:creationId xmlns:a16="http://schemas.microsoft.com/office/drawing/2014/main" id="{CD4FE6BD-C2F4-4037-8365-E720049DBE67}"/>
              </a:ext>
            </a:extLst>
          </p:cNvPr>
          <p:cNvSpPr>
            <a:spLocks noGrp="1"/>
          </p:cNvSpPr>
          <p:nvPr>
            <p:ph sz="quarter" idx="4"/>
          </p:nvPr>
        </p:nvSpPr>
        <p:spPr>
          <a:xfrm>
            <a:off x="591312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CE54A603-8F7B-4BCB-BC2F-DB5A0E87DAA2}"/>
              </a:ext>
            </a:extLst>
          </p:cNvPr>
          <p:cNvSpPr>
            <a:spLocks noGrp="1"/>
          </p:cNvSpPr>
          <p:nvPr>
            <p:ph sz="half" idx="2"/>
          </p:nvPr>
        </p:nvSpPr>
        <p:spPr>
          <a:xfrm>
            <a:off x="68580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A343060D-AFB6-433C-BE73-1F04E14AC8FD}"/>
              </a:ext>
            </a:extLst>
          </p:cNvPr>
          <p:cNvSpPr>
            <a:spLocks noGrp="1"/>
          </p:cNvSpPr>
          <p:nvPr>
            <p:ph type="body" sz="quarter" idx="3"/>
          </p:nvPr>
        </p:nvSpPr>
        <p:spPr>
          <a:xfrm>
            <a:off x="5913120" y="1414463"/>
            <a:ext cx="4983480" cy="6675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5EF44CBC-F441-4476-A4E1-60F7D36AB932}"/>
              </a:ext>
            </a:extLst>
          </p:cNvPr>
          <p:cNvSpPr>
            <a:spLocks noGrp="1"/>
          </p:cNvSpPr>
          <p:nvPr>
            <p:ph type="body" idx="1"/>
          </p:nvPr>
        </p:nvSpPr>
        <p:spPr>
          <a:xfrm>
            <a:off x="685800" y="1414463"/>
            <a:ext cx="4983480" cy="664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23441"/>
            <a:ext cx="10800000" cy="414019"/>
          </a:xfrm>
        </p:spPr>
        <p:txBody>
          <a:bodyPr anchor="ctr" anchorCtr="0"/>
          <a:lstStyle/>
          <a:p>
            <a:pPr lvl="0"/>
            <a:r>
              <a:rPr lang="en-CA" dirty="0"/>
              <a:t>Edit Master text styles</a:t>
            </a:r>
          </a:p>
        </p:txBody>
      </p:sp>
      <p:sp>
        <p:nvSpPr>
          <p:cNvPr id="11" name="Title 1">
            <a:extLst>
              <a:ext uri="{FF2B5EF4-FFF2-40B4-BE49-F238E27FC236}">
                <a16:creationId xmlns:a16="http://schemas.microsoft.com/office/drawing/2014/main" id="{D089F7DF-4377-47A2-B733-FBEECC7CECFC}"/>
              </a:ext>
            </a:extLst>
          </p:cNvPr>
          <p:cNvSpPr>
            <a:spLocks noGrp="1"/>
          </p:cNvSpPr>
          <p:nvPr>
            <p:ph type="title"/>
          </p:nvPr>
        </p:nvSpPr>
        <p:spPr>
          <a:xfrm>
            <a:off x="685800" y="311961"/>
            <a:ext cx="10800000" cy="411480"/>
          </a:xfrm>
        </p:spPr>
        <p:txBody>
          <a:bodyPr/>
          <a:lstStyle/>
          <a:p>
            <a:r>
              <a:rPr lang="en-CA"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2" name="Title 1">
            <a:extLst>
              <a:ext uri="{FF2B5EF4-FFF2-40B4-BE49-F238E27FC236}">
                <a16:creationId xmlns:a16="http://schemas.microsoft.com/office/drawing/2014/main" id="{D089F7DF-4377-47A2-B733-FBEECC7CECFC}"/>
              </a:ext>
            </a:extLst>
          </p:cNvPr>
          <p:cNvSpPr>
            <a:spLocks noGrp="1"/>
          </p:cNvSpPr>
          <p:nvPr>
            <p:ph type="title"/>
          </p:nvPr>
        </p:nvSpPr>
        <p:spPr>
          <a:xfrm>
            <a:off x="685800" y="311961"/>
            <a:ext cx="10800000" cy="798046"/>
          </a:xfrm>
        </p:spPr>
        <p:txBody>
          <a:bodyPr/>
          <a:lstStyle/>
          <a:p>
            <a:r>
              <a:rPr lang="en-US"/>
              <a:t>Click to edit Master title style</a:t>
            </a:r>
            <a:endParaRPr lang="en-CA"/>
          </a:p>
        </p:txBody>
      </p:sp>
    </p:spTree>
    <p:extLst>
      <p:ext uri="{BB962C8B-B14F-4D97-AF65-F5344CB8AC3E}">
        <p14:creationId xmlns:p14="http://schemas.microsoft.com/office/powerpoint/2010/main" val="2032645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6"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23441"/>
            <a:ext cx="10800000" cy="414019"/>
          </a:xfrm>
        </p:spPr>
        <p:txBody>
          <a:bodyPr anchor="ctr" anchorCtr="0"/>
          <a:lstStyle/>
          <a:p>
            <a:pPr lvl="0"/>
            <a:r>
              <a:rPr lang="en-CA" dirty="0"/>
              <a:t>Edit Master text styles</a:t>
            </a:r>
          </a:p>
        </p:txBody>
      </p:sp>
      <p:sp>
        <p:nvSpPr>
          <p:cNvPr id="7" name="Title 1">
            <a:extLst>
              <a:ext uri="{FF2B5EF4-FFF2-40B4-BE49-F238E27FC236}">
                <a16:creationId xmlns:a16="http://schemas.microsoft.com/office/drawing/2014/main" id="{D089F7DF-4377-47A2-B733-FBEECC7CECFC}"/>
              </a:ext>
            </a:extLst>
          </p:cNvPr>
          <p:cNvSpPr>
            <a:spLocks noGrp="1"/>
          </p:cNvSpPr>
          <p:nvPr>
            <p:ph type="title"/>
          </p:nvPr>
        </p:nvSpPr>
        <p:spPr>
          <a:xfrm>
            <a:off x="685800" y="311961"/>
            <a:ext cx="10800000" cy="411480"/>
          </a:xfrm>
        </p:spPr>
        <p:txBody>
          <a:bodyPr/>
          <a:lstStyle/>
          <a:p>
            <a:r>
              <a:rPr lang="en-CA" dirty="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11961"/>
            <a:ext cx="10210800" cy="798046"/>
          </a:xfrm>
        </p:spPr>
        <p:txBody>
          <a:bodyPr/>
          <a:lstStyle/>
          <a:p>
            <a:r>
              <a:rPr lang="en-US" dirty="0"/>
              <a:t>Click to edit Master title style</a:t>
            </a:r>
          </a:p>
        </p:txBody>
      </p:sp>
      <p:sp>
        <p:nvSpPr>
          <p:cNvPr id="4" name="Content Placeholder 2">
            <a:extLst>
              <a:ext uri="{FF2B5EF4-FFF2-40B4-BE49-F238E27FC236}">
                <a16:creationId xmlns:a16="http://schemas.microsoft.com/office/drawing/2014/main" id="{3F63B228-EE14-6384-B342-87D22A7F15B9}"/>
              </a:ext>
            </a:extLst>
          </p:cNvPr>
          <p:cNvSpPr>
            <a:spLocks noGrp="1"/>
          </p:cNvSpPr>
          <p:nvPr>
            <p:ph idx="1"/>
          </p:nvPr>
        </p:nvSpPr>
        <p:spPr>
          <a:xfrm>
            <a:off x="685800" y="1418665"/>
            <a:ext cx="10212323" cy="45249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410816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465A853B-AD60-46E6-B5F6-ECB8473EF816}"/>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0"/>
            <a:ext cx="12198365" cy="6867144"/>
          </a:xfrm>
          <a:prstGeom prst="rect">
            <a:avLst/>
          </a:prstGeom>
        </p:spPr>
      </p:pic>
      <p:pic>
        <p:nvPicPr>
          <p:cNvPr id="15" name="Picture 14">
            <a:extLst>
              <a:ext uri="{FF2B5EF4-FFF2-40B4-BE49-F238E27FC236}">
                <a16:creationId xmlns:a16="http://schemas.microsoft.com/office/drawing/2014/main" id="{68A9B61C-7922-477A-9898-94F3BA2D8CBB}"/>
              </a:ext>
            </a:extLst>
          </p:cNvPr>
          <p:cNvPicPr>
            <a:picLocks/>
          </p:cNvPicPr>
          <p:nvPr userDrawn="1"/>
        </p:nvPicPr>
        <p:blipFill>
          <a:blip r:embed="rId4"/>
          <a:stretch>
            <a:fillRect/>
          </a:stretch>
        </p:blipFill>
        <p:spPr>
          <a:xfrm>
            <a:off x="567" y="0"/>
            <a:ext cx="12243816" cy="6912864"/>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5"/>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23238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tx2"/>
                </a:solidFill>
              </a:defRPr>
            </a:lvl1pPr>
          </a:lstStyle>
          <a:p>
            <a:r>
              <a:rPr lang="en-US" noProof="0" dirty="0"/>
              <a:t>Click to edit Master title style</a:t>
            </a:r>
            <a:endParaRPr lang="en-CA" noProof="0" dirty="0"/>
          </a:p>
        </p:txBody>
      </p:sp>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7"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13"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chemeClr val="accent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C0DA4B8-D4E3-4BD8-8379-3D512CE2A79F}"/>
              </a:ext>
            </a:extLst>
          </p:cNvPr>
          <p:cNvPicPr>
            <a:picLocks noChangeAspect="1"/>
          </p:cNvPicPr>
          <p:nvPr userDrawn="1"/>
        </p:nvPicPr>
        <p:blipFill>
          <a:blip r:embed="rId2"/>
          <a:stretch>
            <a:fillRect/>
          </a:stretch>
        </p:blipFill>
        <p:spPr>
          <a:xfrm>
            <a:off x="11265408" y="5779007"/>
            <a:ext cx="759337" cy="850392"/>
          </a:xfrm>
          <a:prstGeom prst="rect">
            <a:avLst/>
          </a:prstGeom>
        </p:spPr>
      </p:pic>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325" y="6153912"/>
            <a:ext cx="5654675" cy="255587"/>
          </a:xfrm>
        </p:spPr>
        <p:txBody>
          <a:bodyPr>
            <a:normAutofit/>
          </a:bodyPr>
          <a:lstStyle>
            <a:lvl1pPr>
              <a:defRPr sz="1500" b="1">
                <a:solidFill>
                  <a:schemeClr val="bg1"/>
                </a:solidFill>
              </a:defRPr>
            </a:lvl1pPr>
          </a:lstStyle>
          <a:p>
            <a:pPr lvl="0"/>
            <a:r>
              <a:rPr lang="en-CA"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bg1"/>
                </a:solidFill>
              </a:defRPr>
            </a:lvl1pPr>
          </a:lstStyle>
          <a:p>
            <a:r>
              <a:rPr lang="en-US"/>
              <a:t>Click to edit Master title style</a:t>
            </a:r>
            <a:endParaRPr lang="en-CA"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3" cy="228479"/>
          </a:xfrm>
          <a:prstGeom prst="rect">
            <a:avLst/>
          </a:prstGeom>
        </p:spPr>
      </p:pic>
      <p:pic>
        <p:nvPicPr>
          <p:cNvPr id="22" name="Picture 2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432" y="-198884"/>
            <a:ext cx="12346857" cy="5977891"/>
          </a:xfrm>
          <a:prstGeom prst="rect">
            <a:avLst/>
          </a:prstGeom>
        </p:spPr>
      </p:pic>
      <p:sp>
        <p:nvSpPr>
          <p:cNvPr id="23"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bg1"/>
                </a:solidFill>
                <a:effectLst/>
              </a:rPr>
              <a:t>For advisor use only</a:t>
            </a:r>
          </a:p>
        </p:txBody>
      </p:sp>
      <p:sp>
        <p:nvSpPr>
          <p:cNvPr id="10"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bg1"/>
                </a:solidFill>
              </a:defRPr>
            </a:lvl1pPr>
          </a:lstStyle>
          <a:p>
            <a:endParaRPr lang="en-CA" dirty="0"/>
          </a:p>
        </p:txBody>
      </p:sp>
    </p:spTree>
    <p:extLst>
      <p:ext uri="{BB962C8B-B14F-4D97-AF65-F5344CB8AC3E}">
        <p14:creationId xmlns:p14="http://schemas.microsoft.com/office/powerpoint/2010/main" val="235600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4">
    <p:bg>
      <p:bgPr>
        <a:solidFill>
          <a:schemeClr val="bg1"/>
        </a:solidFill>
        <a:effectLst/>
      </p:bgPr>
    </p:bg>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465A853B-AD60-46E6-B5F6-ECB8473EF8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7432" y="0"/>
            <a:ext cx="12250858" cy="6876288"/>
          </a:xfrm>
          <a:prstGeom prst="rect">
            <a:avLst/>
          </a:prstGeom>
        </p:spPr>
      </p:pic>
      <p:pic>
        <p:nvPicPr>
          <p:cNvPr id="14" name="Picture 13">
            <a:extLst>
              <a:ext uri="{FF2B5EF4-FFF2-40B4-BE49-F238E27FC236}">
                <a16:creationId xmlns:a16="http://schemas.microsoft.com/office/drawing/2014/main" id="{6C0DA4B8-D4E3-4BD8-8379-3D512CE2A79F}"/>
              </a:ext>
            </a:extLst>
          </p:cNvPr>
          <p:cNvPicPr>
            <a:picLocks noChangeAspect="1"/>
          </p:cNvPicPr>
          <p:nvPr userDrawn="1"/>
        </p:nvPicPr>
        <p:blipFill>
          <a:blip r:embed="rId3"/>
          <a:stretch>
            <a:fillRect/>
          </a:stretch>
        </p:blipFill>
        <p:spPr>
          <a:xfrm>
            <a:off x="11265408" y="5779007"/>
            <a:ext cx="759337" cy="850392"/>
          </a:xfrm>
          <a:prstGeom prst="rect">
            <a:avLst/>
          </a:prstGeom>
        </p:spPr>
      </p:pic>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325" y="6153912"/>
            <a:ext cx="5654675" cy="255587"/>
          </a:xfrm>
        </p:spPr>
        <p:txBody>
          <a:bodyPr>
            <a:normAutofit/>
          </a:bodyPr>
          <a:lstStyle>
            <a:lvl1pPr>
              <a:defRPr sz="1500" b="1">
                <a:solidFill>
                  <a:schemeClr val="bg1"/>
                </a:solidFill>
              </a:defRPr>
            </a:lvl1pPr>
          </a:lstStyle>
          <a:p>
            <a:pPr lvl="0"/>
            <a:r>
              <a:rPr lang="en-CA"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bg1"/>
                </a:solidFill>
              </a:defRPr>
            </a:lvl1pPr>
          </a:lstStyle>
          <a:p>
            <a:r>
              <a:rPr lang="en-US"/>
              <a:t>Click to edit Master title style</a:t>
            </a:r>
            <a:endParaRPr lang="en-CA" dirty="0"/>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3" cy="228479"/>
          </a:xfrm>
          <a:prstGeom prst="rect">
            <a:avLst/>
          </a:prstGeom>
        </p:spPr>
      </p:pic>
      <p:pic>
        <p:nvPicPr>
          <p:cNvPr id="22" name="Picture 2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7432" y="-198884"/>
            <a:ext cx="12346857" cy="5977891"/>
          </a:xfrm>
          <a:prstGeom prst="rect">
            <a:avLst/>
          </a:prstGeom>
        </p:spPr>
      </p:pic>
      <p:sp>
        <p:nvSpPr>
          <p:cNvPr id="12"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bg1"/>
                </a:solidFill>
                <a:effectLst/>
              </a:rPr>
              <a:t>For advisor use only</a:t>
            </a:r>
          </a:p>
        </p:txBody>
      </p:sp>
      <p:sp>
        <p:nvSpPr>
          <p:cNvPr id="15"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bg1"/>
                </a:solidFill>
              </a:defRPr>
            </a:lvl1pPr>
          </a:lstStyle>
          <a:p>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Slide 5">
    <p:spTree>
      <p:nvGrpSpPr>
        <p:cNvPr id="1" name=""/>
        <p:cNvGrpSpPr/>
        <p:nvPr/>
      </p:nvGrpSpPr>
      <p:grpSpPr>
        <a:xfrm>
          <a:off x="0" y="0"/>
          <a:ext cx="0" cy="0"/>
          <a:chOff x="0" y="0"/>
          <a:chExt cx="0" cy="0"/>
        </a:xfrm>
      </p:grpSpPr>
      <p:pic>
        <p:nvPicPr>
          <p:cNvPr id="11" name="Picture Placeholder 13">
            <a:extLst>
              <a:ext uri="{FF2B5EF4-FFF2-40B4-BE49-F238E27FC236}">
                <a16:creationId xmlns:a16="http://schemas.microsoft.com/office/drawing/2014/main" id="{7841F9A0-A2B3-4301-B8B1-DFC3B221E8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88" y="-9144"/>
            <a:ext cx="12194287" cy="3435858"/>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5026989"/>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3944662"/>
            <a:ext cx="10455357" cy="1081072"/>
          </a:xfrm>
        </p:spPr>
        <p:txBody>
          <a:bodyPr anchor="t" anchorCtr="0">
            <a:normAutofit/>
          </a:bodyPr>
          <a:lstStyle>
            <a:lvl1pPr algn="l">
              <a:defRPr sz="3800">
                <a:solidFill>
                  <a:schemeClr val="tx2"/>
                </a:solidFill>
              </a:defRPr>
            </a:lvl1pPr>
          </a:lstStyle>
          <a:p>
            <a:r>
              <a:rPr lang="en-US" noProof="0" dirty="0"/>
              <a:t>Click to edit Master title style</a:t>
            </a:r>
            <a:endParaRPr lang="en-CA" noProof="0" dirty="0"/>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pic>
        <p:nvPicPr>
          <p:cNvPr id="14" name="Picture 13"/>
          <p:cNvPicPr>
            <a:picLocks noChangeAspect="1"/>
          </p:cNvPicPr>
          <p:nvPr userDrawn="1"/>
        </p:nvPicPr>
        <p:blipFill rotWithShape="1">
          <a:blip r:embed="rId5" cstate="screen">
            <a:extLst>
              <a:ext uri="{28A0092B-C50C-407E-A947-70E740481C1C}">
                <a14:useLocalDpi xmlns:a14="http://schemas.microsoft.com/office/drawing/2010/main"/>
              </a:ext>
            </a:extLst>
          </a:blip>
          <a:srcRect r="-3185"/>
          <a:stretch/>
        </p:blipFill>
        <p:spPr>
          <a:xfrm>
            <a:off x="3048000" y="-19995"/>
            <a:ext cx="9144000" cy="3443036"/>
          </a:xfrm>
          <a:prstGeom prst="rect">
            <a:avLst/>
          </a:prstGeom>
        </p:spPr>
      </p:pic>
      <p:sp>
        <p:nvSpPr>
          <p:cNvPr id="16"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advisor use only</a:t>
            </a:r>
          </a:p>
        </p:txBody>
      </p:sp>
      <p:sp>
        <p:nvSpPr>
          <p:cNvPr id="17"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13"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527DB3-560B-4C58-8B98-13AF9D85E0C8}"/>
              </a:ext>
            </a:extLst>
          </p:cNvPr>
          <p:cNvPicPr>
            <a:picLocks/>
          </p:cNvPicPr>
          <p:nvPr userDrawn="1"/>
        </p:nvPicPr>
        <p:blipFill>
          <a:blip r:embed="rId2"/>
          <a:stretch>
            <a:fillRect/>
          </a:stretch>
        </p:blipFill>
        <p:spPr>
          <a:xfrm>
            <a:off x="-9144" y="-9145"/>
            <a:ext cx="12243816" cy="6912864"/>
          </a:xfrm>
          <a:prstGeom prst="rect">
            <a:avLst/>
          </a:prstGeom>
        </p:spPr>
      </p:pic>
      <p:pic>
        <p:nvPicPr>
          <p:cNvPr id="11" name="Picture 10">
            <a:extLst>
              <a:ext uri="{FF2B5EF4-FFF2-40B4-BE49-F238E27FC236}">
                <a16:creationId xmlns:a16="http://schemas.microsoft.com/office/drawing/2014/main" id="{15B3DE7A-DD33-435A-9832-9864F84E371E}"/>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hasCustomPrompt="1"/>
          </p:nvPr>
        </p:nvSpPr>
        <p:spPr>
          <a:xfrm>
            <a:off x="441242" y="1070457"/>
            <a:ext cx="10455357" cy="1081072"/>
          </a:xfrm>
        </p:spPr>
        <p:txBody>
          <a:bodyPr anchor="t" anchorCtr="0">
            <a:normAutofit/>
          </a:bodyPr>
          <a:lstStyle>
            <a:lvl1pPr algn="l">
              <a:defRPr sz="3800">
                <a:solidFill>
                  <a:schemeClr val="tx2"/>
                </a:solidFill>
              </a:defRPr>
            </a:lvl1pPr>
          </a:lstStyle>
          <a:p>
            <a:r>
              <a:rPr lang="en-US" dirty="0"/>
              <a:t>Section title</a:t>
            </a:r>
            <a:endParaRPr lang="en-CA"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4"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advisor use only</a:t>
            </a:r>
          </a:p>
        </p:txBody>
      </p:sp>
    </p:spTree>
    <p:extLst>
      <p:ext uri="{BB962C8B-B14F-4D97-AF65-F5344CB8AC3E}">
        <p14:creationId xmlns:p14="http://schemas.microsoft.com/office/powerpoint/2010/main" val="11056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6" name="Slide Number Placeholder 5">
            <a:extLst>
              <a:ext uri="{FF2B5EF4-FFF2-40B4-BE49-F238E27FC236}">
                <a16:creationId xmlns:a16="http://schemas.microsoft.com/office/drawing/2014/main" id="{E0E418A8-3C2A-4155-8FD4-35B57A1183E2}"/>
              </a:ext>
            </a:extLst>
          </p:cNvPr>
          <p:cNvSpPr>
            <a:spLocks noGrp="1"/>
          </p:cNvSpPr>
          <p:nvPr>
            <p:ph type="sldNum" sz="quarter" idx="12"/>
          </p:nvPr>
        </p:nvSpPr>
        <p:spPr>
          <a:xfrm>
            <a:off x="5852160" y="6407602"/>
            <a:ext cx="492975" cy="182880"/>
          </a:xfrm>
        </p:spPr>
        <p:txBody>
          <a:bodyPr/>
          <a:lstStyle>
            <a:lvl1pPr>
              <a:defRPr>
                <a:solidFill>
                  <a:schemeClr val="accent1"/>
                </a:solidFill>
              </a:defRPr>
            </a:lvl1pPr>
          </a:lstStyle>
          <a:p>
            <a:fld id="{00D53123-EF31-4C08-A865-932FC064F9C8}" type="slidenum">
              <a:rPr lang="en-CA" smtClean="0"/>
              <a:pPr/>
              <a:t>‹#›</a:t>
            </a:fld>
            <a:endParaRPr lang="en-CA" dirty="0"/>
          </a:p>
        </p:txBody>
      </p:sp>
      <p:sp>
        <p:nvSpPr>
          <p:cNvPr id="9"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advisor use only</a:t>
            </a:r>
          </a:p>
        </p:txBody>
      </p:sp>
      <p:sp>
        <p:nvSpPr>
          <p:cNvPr id="3" name="Text Placeholder 2">
            <a:extLst>
              <a:ext uri="{FF2B5EF4-FFF2-40B4-BE49-F238E27FC236}">
                <a16:creationId xmlns:a16="http://schemas.microsoft.com/office/drawing/2014/main" id="{3C23720B-115F-40E8-9427-A01D4BBF8B87}"/>
              </a:ext>
            </a:extLst>
          </p:cNvPr>
          <p:cNvSpPr>
            <a:spLocks noGrp="1"/>
          </p:cNvSpPr>
          <p:nvPr>
            <p:ph type="body" idx="1"/>
          </p:nvPr>
        </p:nvSpPr>
        <p:spPr>
          <a:xfrm>
            <a:off x="438912" y="2660904"/>
            <a:ext cx="5657088" cy="76809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Title 1">
            <a:extLst>
              <a:ext uri="{FF2B5EF4-FFF2-40B4-BE49-F238E27FC236}">
                <a16:creationId xmlns:a16="http://schemas.microsoft.com/office/drawing/2014/main" id="{C6B28C38-4C88-452B-B302-64A2AAF829DE}"/>
              </a:ext>
            </a:extLst>
          </p:cNvPr>
          <p:cNvSpPr>
            <a:spLocks noGrp="1"/>
          </p:cNvSpPr>
          <p:nvPr>
            <p:ph type="title" hasCustomPrompt="1"/>
          </p:nvPr>
        </p:nvSpPr>
        <p:spPr>
          <a:xfrm>
            <a:off x="438912" y="1222248"/>
            <a:ext cx="10457688" cy="1078992"/>
          </a:xfrm>
        </p:spPr>
        <p:txBody>
          <a:bodyPr anchor="b">
            <a:normAutofit/>
          </a:bodyPr>
          <a:lstStyle>
            <a:lvl1pPr>
              <a:defRPr sz="3800">
                <a:solidFill>
                  <a:schemeClr val="tx2"/>
                </a:solidFill>
              </a:defRPr>
            </a:lvl1pPr>
          </a:lstStyle>
          <a:p>
            <a:r>
              <a:rPr lang="en-US" dirty="0"/>
              <a:t>Section title</a:t>
            </a:r>
            <a:endParaRPr lang="en-CA" dirty="0"/>
          </a:p>
        </p:txBody>
      </p:sp>
    </p:spTree>
    <p:extLst>
      <p:ext uri="{BB962C8B-B14F-4D97-AF65-F5344CB8AC3E}">
        <p14:creationId xmlns:p14="http://schemas.microsoft.com/office/powerpoint/2010/main" val="254892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0E418A8-3C2A-4155-8FD4-35B57A1183E2}"/>
              </a:ext>
            </a:extLst>
          </p:cNvPr>
          <p:cNvSpPr>
            <a:spLocks noGrp="1"/>
          </p:cNvSpPr>
          <p:nvPr>
            <p:ph type="sldNum" sz="quarter" idx="12"/>
          </p:nvPr>
        </p:nvSpPr>
        <p:spPr>
          <a:xfrm>
            <a:off x="5852160" y="6407602"/>
            <a:ext cx="492975" cy="182880"/>
          </a:xfrm>
        </p:spPr>
        <p:txBody>
          <a:bodyPr/>
          <a:lstStyle>
            <a:lvl1pPr>
              <a:defRPr>
                <a:solidFill>
                  <a:schemeClr val="accent1"/>
                </a:solidFill>
              </a:defRPr>
            </a:lvl1pPr>
          </a:lstStyle>
          <a:p>
            <a:fld id="{00D53123-EF31-4C08-A865-932FC064F9C8}" type="slidenum">
              <a:rPr lang="en-CA" smtClean="0"/>
              <a:pPr/>
              <a:t>‹#›</a:t>
            </a:fld>
            <a:endParaRPr lang="en-CA" dirty="0"/>
          </a:p>
        </p:txBody>
      </p:sp>
      <p:sp>
        <p:nvSpPr>
          <p:cNvPr id="3" name="Text Placeholder 2">
            <a:extLst>
              <a:ext uri="{FF2B5EF4-FFF2-40B4-BE49-F238E27FC236}">
                <a16:creationId xmlns:a16="http://schemas.microsoft.com/office/drawing/2014/main" id="{3C23720B-115F-40E8-9427-A01D4BBF8B87}"/>
              </a:ext>
            </a:extLst>
          </p:cNvPr>
          <p:cNvSpPr>
            <a:spLocks noGrp="1"/>
          </p:cNvSpPr>
          <p:nvPr>
            <p:ph type="body" idx="1"/>
          </p:nvPr>
        </p:nvSpPr>
        <p:spPr>
          <a:xfrm>
            <a:off x="438912" y="2660904"/>
            <a:ext cx="5657088" cy="76809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0"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advisor use only</a:t>
            </a:r>
          </a:p>
        </p:txBody>
      </p:sp>
      <p:sp>
        <p:nvSpPr>
          <p:cNvPr id="12" name="Title 1">
            <a:extLst>
              <a:ext uri="{FF2B5EF4-FFF2-40B4-BE49-F238E27FC236}">
                <a16:creationId xmlns:a16="http://schemas.microsoft.com/office/drawing/2014/main" id="{C6B28C38-4C88-452B-B302-64A2AAF829DE}"/>
              </a:ext>
            </a:extLst>
          </p:cNvPr>
          <p:cNvSpPr>
            <a:spLocks noGrp="1"/>
          </p:cNvSpPr>
          <p:nvPr>
            <p:ph type="title" hasCustomPrompt="1"/>
          </p:nvPr>
        </p:nvSpPr>
        <p:spPr>
          <a:xfrm>
            <a:off x="438912" y="1222248"/>
            <a:ext cx="10457688" cy="1078992"/>
          </a:xfrm>
        </p:spPr>
        <p:txBody>
          <a:bodyPr anchor="b">
            <a:normAutofit/>
          </a:bodyPr>
          <a:lstStyle>
            <a:lvl1pPr>
              <a:defRPr sz="3800">
                <a:solidFill>
                  <a:schemeClr val="tx2"/>
                </a:solidFill>
              </a:defRPr>
            </a:lvl1pPr>
          </a:lstStyle>
          <a:p>
            <a:r>
              <a:rPr lang="en-CA" dirty="0"/>
              <a:t>Thank you</a:t>
            </a:r>
          </a:p>
        </p:txBody>
      </p:sp>
    </p:spTree>
    <p:extLst>
      <p:ext uri="{BB962C8B-B14F-4D97-AF65-F5344CB8AC3E}">
        <p14:creationId xmlns:p14="http://schemas.microsoft.com/office/powerpoint/2010/main" val="392294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92665-EEBA-45F4-8CCA-4E4B3AB9C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CB4F0F05-0D1F-4203-8C15-D7FF14DF6848}"/>
              </a:ext>
            </a:extLst>
          </p:cNvPr>
          <p:cNvSpPr>
            <a:spLocks noGrp="1"/>
          </p:cNvSpPr>
          <p:nvPr>
            <p:ph type="sldNum" sz="quarter" idx="12"/>
          </p:nvPr>
        </p:nvSpPr>
        <p:spPr>
          <a:xfrm>
            <a:off x="5847988" y="6407602"/>
            <a:ext cx="492975" cy="182880"/>
          </a:xfrm>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7" name="Title 1">
            <a:extLst>
              <a:ext uri="{FF2B5EF4-FFF2-40B4-BE49-F238E27FC236}">
                <a16:creationId xmlns:a16="http://schemas.microsoft.com/office/drawing/2014/main" id="{ED44F4B7-9B8C-4799-AEEA-05A3EE9EC5B6}"/>
              </a:ext>
            </a:extLst>
          </p:cNvPr>
          <p:cNvSpPr>
            <a:spLocks noGrp="1"/>
          </p:cNvSpPr>
          <p:nvPr>
            <p:ph type="title"/>
          </p:nvPr>
        </p:nvSpPr>
        <p:spPr>
          <a:xfrm>
            <a:off x="685800" y="311961"/>
            <a:ext cx="10800000" cy="798046"/>
          </a:xfrm>
        </p:spPr>
        <p:txBody>
          <a:bodyPr/>
          <a:lstStyle/>
          <a:p>
            <a:r>
              <a:rPr lang="en-US"/>
              <a:t>Click to edit Master title style</a:t>
            </a:r>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BD57E6-D642-4633-BE8D-24D8B16FFC8C}"/>
              </a:ext>
            </a:extLst>
          </p:cNvPr>
          <p:cNvSpPr/>
          <p:nvPr userDrawn="1"/>
        </p:nvSpPr>
        <p:spPr>
          <a:xfrm>
            <a:off x="-9144" y="-9144"/>
            <a:ext cx="12207240" cy="12252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6" name="Slide Number Placeholder 5">
            <a:extLst>
              <a:ext uri="{FF2B5EF4-FFF2-40B4-BE49-F238E27FC236}">
                <a16:creationId xmlns:a16="http://schemas.microsoft.com/office/drawing/2014/main" id="{1565CCC4-AF7B-49EE-BDA4-ACAA8915851B}"/>
              </a:ext>
            </a:extLst>
          </p:cNvPr>
          <p:cNvSpPr>
            <a:spLocks noGrp="1"/>
          </p:cNvSpPr>
          <p:nvPr userDrawn="1">
            <p:ph type="sldNum" sz="quarter" idx="4"/>
          </p:nvPr>
        </p:nvSpPr>
        <p:spPr>
          <a:xfrm>
            <a:off x="5847988" y="6407602"/>
            <a:ext cx="492975" cy="182880"/>
          </a:xfrm>
          <a:prstGeom prst="rect">
            <a:avLst/>
          </a:prstGeom>
          <a:noFill/>
        </p:spPr>
        <p:txBody>
          <a:bodyPr vert="horz" lIns="0" tIns="0" rIns="0" bIns="0" rtlCol="0" anchor="ctr"/>
          <a:lstStyle>
            <a:lvl1pPr algn="ctr">
              <a:defRPr sz="1000">
                <a:solidFill>
                  <a:schemeClr val="tx1"/>
                </a:solidFill>
              </a:defRPr>
            </a:lvl1pPr>
          </a:lstStyle>
          <a:p>
            <a:fld id="{00D53123-EF31-4C08-A865-932FC064F9C8}" type="slidenum">
              <a:rPr lang="en-CA" smtClean="0"/>
              <a:pPr/>
              <a:t>‹#›</a:t>
            </a:fld>
            <a:endParaRPr lang="en-CA" dirty="0"/>
          </a:p>
        </p:txBody>
      </p:sp>
      <p:sp>
        <p:nvSpPr>
          <p:cNvPr id="3" name="Text Placeholder 2">
            <a:extLst>
              <a:ext uri="{FF2B5EF4-FFF2-40B4-BE49-F238E27FC236}">
                <a16:creationId xmlns:a16="http://schemas.microsoft.com/office/drawing/2014/main" id="{89A319DE-B60D-42AD-BAA6-1D3621150E68}"/>
              </a:ext>
            </a:extLst>
          </p:cNvPr>
          <p:cNvSpPr>
            <a:spLocks noGrp="1"/>
          </p:cNvSpPr>
          <p:nvPr userDrawn="1">
            <p:ph type="body" idx="1"/>
          </p:nvPr>
        </p:nvSpPr>
        <p:spPr>
          <a:xfrm>
            <a:off x="685800" y="1418665"/>
            <a:ext cx="10212323" cy="4524935"/>
          </a:xfrm>
          <a:prstGeom prst="rect">
            <a:avLst/>
          </a:prstGeom>
        </p:spPr>
        <p:txBody>
          <a:bodyPr vert="horz" lIns="0" tIns="0" rIns="0" bIns="0" rtlCol="0">
            <a:normAutofit/>
          </a:bodyPr>
          <a:lstStyle/>
          <a:p>
            <a:pPr lvl="0"/>
            <a:r>
              <a:rPr lang="en-CA" noProof="0"/>
              <a:t>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 name="Title Placeholder 1">
            <a:extLst>
              <a:ext uri="{FF2B5EF4-FFF2-40B4-BE49-F238E27FC236}">
                <a16:creationId xmlns:a16="http://schemas.microsoft.com/office/drawing/2014/main" id="{57A4EE2F-F924-4236-8548-F7973D50D790}"/>
              </a:ext>
            </a:extLst>
          </p:cNvPr>
          <p:cNvSpPr>
            <a:spLocks noGrp="1"/>
          </p:cNvSpPr>
          <p:nvPr userDrawn="1">
            <p:ph type="title"/>
          </p:nvPr>
        </p:nvSpPr>
        <p:spPr>
          <a:xfrm>
            <a:off x="685800" y="365126"/>
            <a:ext cx="10210800" cy="798046"/>
          </a:xfrm>
          <a:prstGeom prst="rect">
            <a:avLst/>
          </a:prstGeom>
        </p:spPr>
        <p:txBody>
          <a:bodyPr vert="horz" lIns="0" tIns="0" rIns="0" bIns="0" rtlCol="0" anchor="ctr">
            <a:normAutofit/>
          </a:bodyPr>
          <a:lstStyle/>
          <a:p>
            <a:r>
              <a:rPr lang="en-US" noProof="0"/>
              <a:t>Click to edit Master title style</a:t>
            </a:r>
            <a:endParaRPr lang="en-CA" noProof="0" dirty="0"/>
          </a:p>
        </p:txBody>
      </p:sp>
      <p:pic>
        <p:nvPicPr>
          <p:cNvPr id="4" name="Picture 3">
            <a:extLst>
              <a:ext uri="{FF2B5EF4-FFF2-40B4-BE49-F238E27FC236}">
                <a16:creationId xmlns:a16="http://schemas.microsoft.com/office/drawing/2014/main" id="{B99DFEB5-016D-3582-31DA-DD58DE5C7017}"/>
              </a:ext>
            </a:extLst>
          </p:cNvPr>
          <p:cNvPicPr>
            <a:picLocks noChangeAspect="1"/>
          </p:cNvPicPr>
          <p:nvPr userDrawn="1"/>
        </p:nvPicPr>
        <p:blipFill>
          <a:blip r:embed="rId19"/>
          <a:stretch>
            <a:fillRect/>
          </a:stretch>
        </p:blipFill>
        <p:spPr>
          <a:xfrm>
            <a:off x="11283696" y="5795010"/>
            <a:ext cx="728379" cy="789839"/>
          </a:xfrm>
          <a:prstGeom prst="rect">
            <a:avLst/>
          </a:prstGeom>
        </p:spPr>
      </p:pic>
      <p:pic>
        <p:nvPicPr>
          <p:cNvPr id="5" name="Picture 4">
            <a:extLst>
              <a:ext uri="{FF2B5EF4-FFF2-40B4-BE49-F238E27FC236}">
                <a16:creationId xmlns:a16="http://schemas.microsoft.com/office/drawing/2014/main" id="{F29404B2-5D3B-8A61-30C6-AB6691A0EFC4}"/>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82668" y="6405153"/>
            <a:ext cx="1870819" cy="136566"/>
          </a:xfrm>
          <a:prstGeom prst="rect">
            <a:avLst/>
          </a:prstGeom>
        </p:spPr>
      </p:pic>
    </p:spTree>
    <p:extLst>
      <p:ext uri="{BB962C8B-B14F-4D97-AF65-F5344CB8AC3E}">
        <p14:creationId xmlns:p14="http://schemas.microsoft.com/office/powerpoint/2010/main" val="1724841895"/>
      </p:ext>
    </p:extLst>
  </p:cSld>
  <p:clrMap bg1="lt1" tx1="dk1" bg2="lt2" tx2="dk2" accent1="accent1" accent2="accent2" accent3="accent3" accent4="accent4" accent5="accent5" accent6="accent6" hlink="hlink" folHlink="folHlink"/>
  <p:sldLayoutIdLst>
    <p:sldLayoutId id="2147483660" r:id="rId1"/>
    <p:sldLayoutId id="2147483691" r:id="rId2"/>
    <p:sldLayoutId id="2147483664" r:id="rId3"/>
    <p:sldLayoutId id="2147483692" r:id="rId4"/>
    <p:sldLayoutId id="2147483693" r:id="rId5"/>
    <p:sldLayoutId id="2147483649" r:id="rId6"/>
    <p:sldLayoutId id="2147483651" r:id="rId7"/>
    <p:sldLayoutId id="2147483663" r:id="rId8"/>
    <p:sldLayoutId id="2147483698" r:id="rId9"/>
    <p:sldLayoutId id="2147483694" r:id="rId10"/>
    <p:sldLayoutId id="2147483652" r:id="rId11"/>
    <p:sldLayoutId id="2147483695" r:id="rId12"/>
    <p:sldLayoutId id="2147483653" r:id="rId13"/>
    <p:sldLayoutId id="2147483696" r:id="rId14"/>
    <p:sldLayoutId id="2147483654" r:id="rId15"/>
    <p:sldLayoutId id="2147483697" r:id="rId16"/>
    <p:sldLayoutId id="2147483699" r:id="rId17"/>
  </p:sldLayoutIdLst>
  <p:hf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A"/>
      </a:defPPr>
      <a:lvl1pPr marL="0" algn="l" defTabSz="914400" rtl="0" eaLnBrk="1" latinLnBrk="0" hangingPunct="1">
        <a:defRPr sz="1200" kern="1200">
          <a:solidFill>
            <a:schemeClr val="tx1"/>
          </a:solidFill>
          <a:latin typeface="+mn-lt"/>
          <a:ea typeface="+mn-ea"/>
          <a:cs typeface="+mn-cs"/>
        </a:defRPr>
      </a:lvl1pPr>
      <a:lvl2pPr marL="0" algn="r" defTabSz="914400" rtl="0" eaLnBrk="1" latinLnBrk="0" hangingPunct="1">
        <a:defRPr sz="1200" kern="1200">
          <a:solidFill>
            <a:schemeClr val="tx1"/>
          </a:solidFill>
          <a:latin typeface="+mn-lt"/>
          <a:ea typeface="+mn-ea"/>
          <a:cs typeface="+mn-cs"/>
        </a:defRPr>
      </a:lvl2pPr>
      <a:lvl3pPr marL="0" algn="ctr" defTabSz="914400" rtl="0" eaLnBrk="1" latinLnBrk="0" hangingPunct="1">
        <a:defRPr sz="1200" kern="1200">
          <a:solidFill>
            <a:schemeClr val="tx1"/>
          </a:solidFill>
          <a:latin typeface="+mn-lt"/>
          <a:ea typeface="+mn-ea"/>
          <a:cs typeface="+mn-cs"/>
        </a:defRPr>
      </a:lvl3pPr>
      <a:lvl4pPr marL="0" algn="l" defTabSz="914400" rtl="0" eaLnBrk="1" latinLnBrk="0" hangingPunct="1">
        <a:defRPr sz="1200" kern="1200">
          <a:solidFill>
            <a:schemeClr val="tx1"/>
          </a:solidFill>
          <a:latin typeface="+mn-lt"/>
          <a:ea typeface="+mn-ea"/>
          <a:cs typeface="+mn-cs"/>
        </a:defRPr>
      </a:lvl4pPr>
      <a:lvl5pPr marL="0" algn="l" defTabSz="914400" rtl="0" eaLnBrk="1" latinLnBrk="0" hangingPunct="1">
        <a:defRPr sz="1200" kern="1200">
          <a:solidFill>
            <a:schemeClr val="tx1"/>
          </a:solidFill>
          <a:latin typeface="+mn-lt"/>
          <a:ea typeface="+mn-ea"/>
          <a:cs typeface="+mn-cs"/>
        </a:defRPr>
      </a:lvl5pPr>
      <a:lvl6pPr marL="0" algn="l" defTabSz="914400" rtl="0" eaLnBrk="1" latinLnBrk="0" hangingPunct="1">
        <a:defRPr sz="1200" kern="1200">
          <a:solidFill>
            <a:schemeClr val="tx1"/>
          </a:solidFill>
          <a:latin typeface="+mn-lt"/>
          <a:ea typeface="+mn-ea"/>
          <a:cs typeface="+mn-cs"/>
        </a:defRPr>
      </a:lvl6pPr>
      <a:lvl7pPr marL="0" algn="l" defTabSz="914400" rtl="0" eaLnBrk="1" latinLnBrk="0" hangingPunct="1">
        <a:defRPr sz="1200" kern="1200">
          <a:solidFill>
            <a:schemeClr val="tx1"/>
          </a:solidFill>
          <a:latin typeface="+mn-lt"/>
          <a:ea typeface="+mn-ea"/>
          <a:cs typeface="+mn-cs"/>
        </a:defRPr>
      </a:lvl7pPr>
      <a:lvl8pPr marL="0" algn="l" defTabSz="914400" rtl="0" eaLnBrk="1" latinLnBrk="0" hangingPunct="1">
        <a:defRPr sz="1200" kern="1200">
          <a:solidFill>
            <a:schemeClr val="tx1"/>
          </a:solidFill>
          <a:latin typeface="+mn-lt"/>
          <a:ea typeface="+mn-ea"/>
          <a:cs typeface="+mn-cs"/>
        </a:defRPr>
      </a:lvl8pPr>
      <a:lvl9pPr marL="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2" userDrawn="1">
          <p15:clr>
            <a:srgbClr val="F26B43"/>
          </p15:clr>
        </p15:guide>
        <p15:guide id="4" pos="6864" userDrawn="1">
          <p15:clr>
            <a:srgbClr val="F26B43"/>
          </p15:clr>
        </p15:guide>
        <p15:guide id="5" orient="horz" pos="888" userDrawn="1">
          <p15:clr>
            <a:srgbClr val="F26B43"/>
          </p15:clr>
        </p15:guide>
        <p15:guide id="6"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hyperlink" Target="file:///\\MAPLE.FG.RBC.COM\data\toronto\WRKGRP\wrkgrp56\Charts\Inflation\PriceStats%20Inflation%20Rates.xlsx"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file:///\\MAPLE.FG.RBC.COM\data\toronto\WRKGRP\wrkgrp56\Charts\Surveys\NFIB%20Surveys.xlsx" TargetMode="External"/><Relationship Id="rId7"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7.emf"/><Relationship Id="rId5" Type="http://schemas.openxmlformats.org/officeDocument/2006/relationships/oleObject" Target="../embeddings/oleObject5.bin"/><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hyperlink" Target="file:///\\MAPLE.FG.RBC.COM\data\toronto\WRKGRP\wrkgrp56\Charts\Inflation\Inflation_trend-US_CA_EU.xlsx" TargetMode="External"/><Relationship Id="rId1" Type="http://schemas.openxmlformats.org/officeDocument/2006/relationships/slideLayout" Target="../slideLayouts/slideLayout15.xml"/><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hyperlink" Target="file:///\\maple.fg.rbc.com\data\Toronto\wrkgrp\wrkgrp56\Charts\Monetary%20Policy\Fed%20funds%20rate%20overtime.xlsx"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hyperlink" Target="file:///\\maple.fg.rbc.com\data\Toronto\wrkgrp\wrkgrp56\Charts\GDP\CA%20GDP.xlsx"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hyperlink" Target="file:///\\MAPLE.FG.RBC.COM\data\toronto\WRKGRP\wrkgrp56\Charts\Trends\GoogleTrendsAI.xlsm"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hyperlink" Target="file:///\\MAPLE.FG.RBC.COM\data\toronto\WRKGRP\wrkgrp56\Charts\Investment%20&amp;%20Inventories\US%20Fixed%20Investment.xlsx"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file:///\\MAPLE.FG.RBC.COM\data\toronto\WRKGRP\wrkgrp56\Charts\Investment%20&amp;%20Inventories\US%20Fixed%20Investment.xlsx" TargetMode="External"/><Relationship Id="rId2" Type="http://schemas.openxmlformats.org/officeDocument/2006/relationships/image" Target="../media/image35.em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hyperlink" Target="file:///\\MAPLE.FG.RBC.COM\data\toronto\WRKGRP\wrkgrp56\Charts\GDP\China%20GDP.xlsm"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cid:image016.png@01DA7E8C.22AC4F50" TargetMode="External"/><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hyperlink" Target="file:///\\MAPLE.FG.RBC.COM\data\toronto\WRKGRP\wrkgrp56\Charts\Housing\World%20Home%20Price%20to%20Income.xls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 Id="rId5" Type="http://schemas.openxmlformats.org/officeDocument/2006/relationships/image" Target="../media/image40.png"/><Relationship Id="rId4" Type="http://schemas.openxmlformats.org/officeDocument/2006/relationships/hyperlink" Target="http://www.rbcgam.com/insights"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www.rbcgam.com/"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file:///\\maple.fg.rbc.com\data\Toronto\wrkgrp\wrkgrp56\Charts\Indicators\Economic%20Indicators\Beige%20Book%20Sentiment.xlsx"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file:///\\MAPLE.FG.RBC.COM\data\toronto\WRKGRP\wrkgrp56\Charts\GDP\US%20GDP.xlsx" TargetMode="External"/><Relationship Id="rId7"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hyperlink" Target="file:///\\MAPLE.FG.RBC.COM\data\toronto\WRKGRP\wrkgrp56\Charts\Employment-Labour\Employment%20-%20Civilian.xlsx"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7.emf"/><Relationship Id="rId5" Type="http://schemas.openxmlformats.org/officeDocument/2006/relationships/oleObject" Target="../embeddings/oleObject2.bin"/><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hyperlink" Target="file:///\\maple.fg.rbc.com\data\Toronto\wrkgrp\wrkgrp56\Charts\Employment-Labour\US%20WARN%20Notices.xlsx"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hyperlink" Target="https://www.frbsf.org/economic-research/indicators-data/daily-news-sentiment-index/" TargetMode="External"/><Relationship Id="rId2" Type="http://schemas.openxmlformats.org/officeDocument/2006/relationships/hyperlink" Target="file:///\\MAPLE.FG.RBC.COM\data\toronto\WRKGRP\wrkgrp56\Charts\Trends\News%20Trends.xlsx" TargetMode="External"/><Relationship Id="rId1" Type="http://schemas.openxmlformats.org/officeDocument/2006/relationships/slideLayout" Target="../slideLayouts/slideLayout15.xml"/><Relationship Id="rId6" Type="http://schemas.openxmlformats.org/officeDocument/2006/relationships/image" Target="../media/image20.emf"/><Relationship Id="rId5" Type="http://schemas.openxmlformats.org/officeDocument/2006/relationships/oleObject" Target="../embeddings/oleObject3.bin"/><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hyperlink" Target="file:///\\MAPLE.FG.RBC.COM\data\toronto\WRKGRP\wrkgrp56\Charts\Indicators\Economic%20Indicators\CA%20Real-time%20Local%20Business%20Conditions%20Index.xlsx" TargetMode="External"/><Relationship Id="rId7"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oleObject" Target="../embeddings/oleObject4.bin"/><Relationship Id="rId5" Type="http://schemas.openxmlformats.org/officeDocument/2006/relationships/image" Target="../media/image22.emf"/><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hyperlink" Target="file:///\\maple.fg.rbc.com\data\Toronto\wrkgrp\wrkgrp56\Charts\GDP\GDP%20vs%20unemployment%20gap%20-%20international.xlsx"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  </a:t>
            </a:r>
          </a:p>
        </p:txBody>
      </p:sp>
      <p:sp>
        <p:nvSpPr>
          <p:cNvPr id="6" name="Title 5"/>
          <p:cNvSpPr>
            <a:spLocks noGrp="1"/>
          </p:cNvSpPr>
          <p:nvPr>
            <p:ph type="ctrTitle"/>
          </p:nvPr>
        </p:nvSpPr>
        <p:spPr/>
        <p:txBody>
          <a:bodyPr>
            <a:normAutofit/>
          </a:bodyPr>
          <a:lstStyle/>
          <a:p>
            <a:r>
              <a:rPr lang="en-US" dirty="0"/>
              <a:t>Monthly economic webcast:</a:t>
            </a:r>
            <a:br>
              <a:rPr lang="en-US" dirty="0"/>
            </a:br>
            <a:r>
              <a:rPr lang="en-US" dirty="0"/>
              <a:t>Soft landing narrative still intact</a:t>
            </a:r>
          </a:p>
        </p:txBody>
      </p:sp>
      <p:sp>
        <p:nvSpPr>
          <p:cNvPr id="8" name="Text Placeholder 7"/>
          <p:cNvSpPr>
            <a:spLocks noGrp="1"/>
          </p:cNvSpPr>
          <p:nvPr>
            <p:ph type="body" sz="quarter" idx="14"/>
          </p:nvPr>
        </p:nvSpPr>
        <p:spPr/>
        <p:txBody>
          <a:bodyPr>
            <a:normAutofit/>
          </a:bodyPr>
          <a:lstStyle/>
          <a:p>
            <a:r>
              <a:rPr lang="en-US" sz="1600" dirty="0"/>
              <a:t>Eric Lascelles, Chief Economist</a:t>
            </a:r>
          </a:p>
        </p:txBody>
      </p:sp>
      <p:sp>
        <p:nvSpPr>
          <p:cNvPr id="4" name="Date Placeholder 1"/>
          <p:cNvSpPr>
            <a:spLocks noGrp="1"/>
          </p:cNvSpPr>
          <p:nvPr>
            <p:ph type="dt" sz="half" idx="10"/>
          </p:nvPr>
        </p:nvSpPr>
        <p:spPr/>
        <p:txBody>
          <a:bodyPr/>
          <a:lstStyle/>
          <a:p>
            <a:r>
              <a:rPr lang="en-US" dirty="0"/>
              <a:t>April 2024</a:t>
            </a:r>
            <a:endParaRPr lang="en-CA" dirty="0"/>
          </a:p>
        </p:txBody>
      </p:sp>
    </p:spTree>
    <p:extLst>
      <p:ext uri="{BB962C8B-B14F-4D97-AF65-F5344CB8AC3E}">
        <p14:creationId xmlns:p14="http://schemas.microsoft.com/office/powerpoint/2010/main" val="2320645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EB784B-7308-BC31-EAB2-F3390868B1C3}"/>
              </a:ext>
            </a:extLst>
          </p:cNvPr>
          <p:cNvSpPr>
            <a:spLocks noGrp="1"/>
          </p:cNvSpPr>
          <p:nvPr>
            <p:ph type="sldNum" sz="quarter" idx="12"/>
          </p:nvPr>
        </p:nvSpPr>
        <p:spPr/>
        <p:txBody>
          <a:bodyPr/>
          <a:lstStyle/>
          <a:p>
            <a:fld id="{00D53123-EF31-4C08-A865-932FC064F9C8}" type="slidenum">
              <a:rPr lang="en-CA" smtClean="0"/>
              <a:pPr/>
              <a:t>10</a:t>
            </a:fld>
            <a:endParaRPr lang="en-CA" dirty="0"/>
          </a:p>
        </p:txBody>
      </p:sp>
      <p:sp>
        <p:nvSpPr>
          <p:cNvPr id="3" name="Title 2">
            <a:extLst>
              <a:ext uri="{FF2B5EF4-FFF2-40B4-BE49-F238E27FC236}">
                <a16:creationId xmlns:a16="http://schemas.microsoft.com/office/drawing/2014/main" id="{F9C099E8-C22D-CACE-0BBA-23BA44193CF1}"/>
              </a:ext>
            </a:extLst>
          </p:cNvPr>
          <p:cNvSpPr>
            <a:spLocks noGrp="1"/>
          </p:cNvSpPr>
          <p:nvPr>
            <p:ph type="title"/>
          </p:nvPr>
        </p:nvSpPr>
        <p:spPr>
          <a:xfrm>
            <a:off x="685799" y="311961"/>
            <a:ext cx="11211791" cy="798046"/>
          </a:xfrm>
        </p:spPr>
        <p:txBody>
          <a:bodyPr/>
          <a:lstStyle/>
          <a:p>
            <a:r>
              <a:rPr lang="en-US" dirty="0"/>
              <a:t>Inflation picked up in recent months, and may remain robust in March</a:t>
            </a:r>
          </a:p>
        </p:txBody>
      </p:sp>
      <p:sp>
        <p:nvSpPr>
          <p:cNvPr id="7" name="TextBox 6">
            <a:extLst>
              <a:ext uri="{FF2B5EF4-FFF2-40B4-BE49-F238E27FC236}">
                <a16:creationId xmlns:a16="http://schemas.microsoft.com/office/drawing/2014/main" id="{50A5C801-09A0-643C-2E6A-733B414E9968}"/>
              </a:ext>
            </a:extLst>
          </p:cNvPr>
          <p:cNvSpPr txBox="1"/>
          <p:nvPr/>
        </p:nvSpPr>
        <p:spPr>
          <a:xfrm>
            <a:off x="-16042" y="-951614"/>
            <a:ext cx="10206990" cy="307777"/>
          </a:xfrm>
          <a:prstGeom prst="rect">
            <a:avLst/>
          </a:prstGeom>
          <a:noFill/>
        </p:spPr>
        <p:txBody>
          <a:bodyPr wrap="square" rtlCol="0">
            <a:spAutoFit/>
          </a:bodyPr>
          <a:lstStyle/>
          <a:p>
            <a:r>
              <a:rPr lang="en-US" sz="1400" dirty="0"/>
              <a:t>Center: </a:t>
            </a:r>
            <a:r>
              <a:rPr lang="en-US" sz="1400" dirty="0">
                <a:hlinkClick r:id="rId2" action="ppaction://hlinkfile"/>
              </a:rPr>
              <a:t>W:\Charts\Inflation\PriceStats Inflation Rates.xlsx</a:t>
            </a:r>
            <a:endParaRPr lang="en-US" sz="1400" dirty="0"/>
          </a:p>
        </p:txBody>
      </p:sp>
      <p:sp>
        <p:nvSpPr>
          <p:cNvPr id="8" name="Text Box 3">
            <a:extLst>
              <a:ext uri="{FF2B5EF4-FFF2-40B4-BE49-F238E27FC236}">
                <a16:creationId xmlns:a16="http://schemas.microsoft.com/office/drawing/2014/main" id="{7B749151-00E0-1D3A-FE51-B42BCDB63B85}"/>
              </a:ext>
            </a:extLst>
          </p:cNvPr>
          <p:cNvSpPr txBox="1">
            <a:spLocks noChangeArrowheads="1"/>
          </p:cNvSpPr>
          <p:nvPr/>
        </p:nvSpPr>
        <p:spPr bwMode="auto">
          <a:xfrm>
            <a:off x="-4022315" y="274321"/>
            <a:ext cx="3480493" cy="513747"/>
          </a:xfrm>
          <a:prstGeom prst="rect">
            <a:avLst/>
          </a:prstGeom>
          <a:noFill/>
          <a:ln>
            <a:noFill/>
          </a:ln>
          <a:effectLst/>
          <a:extLst>
            <a:ext uri="{909E8E84-426E-40DD-AFC4-6F175D3DCCD1}">
              <a14:hiddenFill xmlns:a14="http://schemas.microsoft.com/office/drawing/2010/main">
                <a:solidFill>
                  <a:srgbClr val="FFFF99">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2058" tIns="41029" rIns="82058" bIns="41029">
            <a:spAutoFit/>
          </a:bodyPr>
          <a:lstStyle>
            <a:lvl1pPr marL="344488" indent="-344488" defTabSz="741363" eaLnBrk="0" hangingPunct="0">
              <a:spcBef>
                <a:spcPct val="40000"/>
              </a:spcBef>
              <a:buClr>
                <a:srgbClr val="B8A970"/>
              </a:buClr>
              <a:buFont typeface="Wingdings" pitchFamily="2" charset="2"/>
              <a:buChar char="§"/>
              <a:defRPr>
                <a:solidFill>
                  <a:srgbClr val="002144"/>
                </a:solidFill>
                <a:latin typeface="Arial" pitchFamily="34" charset="0"/>
                <a:ea typeface="MS PGothic" pitchFamily="34" charset="-128"/>
              </a:defRPr>
            </a:lvl1pPr>
            <a:lvl2pPr marL="742950" indent="-285750" defTabSz="741363" eaLnBrk="0" hangingPunct="0">
              <a:spcBef>
                <a:spcPct val="40000"/>
              </a:spcBef>
              <a:buClr>
                <a:srgbClr val="B8A970"/>
              </a:buClr>
              <a:buChar char="•"/>
              <a:defRPr sz="1600">
                <a:solidFill>
                  <a:srgbClr val="002144"/>
                </a:solidFill>
                <a:latin typeface="Arial" pitchFamily="34" charset="0"/>
                <a:ea typeface="MS PGothic" pitchFamily="34" charset="-128"/>
              </a:defRPr>
            </a:lvl2pPr>
            <a:lvl3pPr marL="1143000" indent="-228600" defTabSz="741363" eaLnBrk="0" hangingPunct="0">
              <a:spcBef>
                <a:spcPct val="40000"/>
              </a:spcBef>
              <a:buClr>
                <a:srgbClr val="B8A970"/>
              </a:buClr>
              <a:buFont typeface="Arial" pitchFamily="34" charset="0"/>
              <a:buChar char="–"/>
              <a:defRPr sz="1400">
                <a:solidFill>
                  <a:srgbClr val="546974"/>
                </a:solidFill>
                <a:latin typeface="Arial" pitchFamily="34" charset="0"/>
                <a:ea typeface="MS PGothic" pitchFamily="34" charset="-128"/>
              </a:defRPr>
            </a:lvl3pPr>
            <a:lvl4pPr marL="1600200" indent="-228600" defTabSz="741363" eaLnBrk="0" hangingPunct="0">
              <a:spcBef>
                <a:spcPct val="20000"/>
              </a:spcBef>
              <a:buChar char="–"/>
              <a:defRPr sz="1400">
                <a:solidFill>
                  <a:schemeClr val="tx1"/>
                </a:solidFill>
                <a:latin typeface="Arial" pitchFamily="34" charset="0"/>
                <a:ea typeface="MS PGothic" pitchFamily="34" charset="-128"/>
              </a:defRPr>
            </a:lvl4pPr>
            <a:lvl5pPr marL="2057400" indent="-228600" defTabSz="741363" eaLnBrk="0" hangingPunct="0">
              <a:spcBef>
                <a:spcPct val="20000"/>
              </a:spcBef>
              <a:buChar char="»"/>
              <a:defRPr sz="1400">
                <a:solidFill>
                  <a:schemeClr val="tx1"/>
                </a:solidFill>
                <a:latin typeface="Arial" pitchFamily="34" charset="0"/>
                <a:ea typeface="MS PGothic" pitchFamily="34" charset="-128"/>
              </a:defRPr>
            </a:lvl5pPr>
            <a:lvl6pPr marL="25146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marL="0" indent="0">
              <a:spcBef>
                <a:spcPct val="50000"/>
              </a:spcBef>
              <a:buClr>
                <a:srgbClr val="9B8337"/>
              </a:buClr>
              <a:buNone/>
            </a:pPr>
            <a:r>
              <a:rPr lang="en-CA" altLang="en-US" sz="1400" dirty="0">
                <a:solidFill>
                  <a:schemeClr val="tx1"/>
                </a:solidFill>
                <a:cs typeface="Arial" pitchFamily="34" charset="0"/>
              </a:rPr>
              <a:t>Slide_code: Folder</a:t>
            </a:r>
            <a:r>
              <a:rPr lang="en-US" altLang="en-US" sz="1400" dirty="0">
                <a:solidFill>
                  <a:schemeClr val="tx1"/>
                </a:solidFill>
                <a:cs typeface="Arial" pitchFamily="34" charset="0"/>
              </a:rPr>
              <a:t>\Filename</a:t>
            </a:r>
            <a:r>
              <a:rPr lang="en-CA" altLang="en-US" sz="1400" dirty="0">
                <a:solidFill>
                  <a:schemeClr val="tx1"/>
                </a:solidFill>
                <a:cs typeface="Arial" pitchFamily="34" charset="0"/>
              </a:rPr>
              <a:t>-</a:t>
            </a:r>
            <a:r>
              <a:rPr lang="es-ES" altLang="en-US" sz="1400" dirty="0">
                <a:solidFill>
                  <a:schemeClr val="tx1"/>
                </a:solidFill>
                <a:cs typeface="Arial" pitchFamily="34" charset="0"/>
              </a:rPr>
              <a:t>Tabname</a:t>
            </a:r>
            <a:r>
              <a:rPr lang="en-CA" altLang="en-US" sz="1400" dirty="0">
                <a:solidFill>
                  <a:schemeClr val="tx1"/>
                </a:solidFill>
                <a:cs typeface="Arial" pitchFamily="34" charset="0"/>
              </a:rPr>
              <a:t>-ymd-20220106</a:t>
            </a:r>
          </a:p>
        </p:txBody>
      </p:sp>
      <p:sp>
        <p:nvSpPr>
          <p:cNvPr id="9" name="Rectangle 8">
            <a:extLst>
              <a:ext uri="{FF2B5EF4-FFF2-40B4-BE49-F238E27FC236}">
                <a16:creationId xmlns:a16="http://schemas.microsoft.com/office/drawing/2014/main" id="{7418858D-958B-D11F-D2EA-CF540713203A}"/>
              </a:ext>
            </a:extLst>
          </p:cNvPr>
          <p:cNvSpPr/>
          <p:nvPr/>
        </p:nvSpPr>
        <p:spPr>
          <a:xfrm>
            <a:off x="-4022315" y="1927439"/>
            <a:ext cx="2631322" cy="1169551"/>
          </a:xfrm>
          <a:prstGeom prst="rect">
            <a:avLst/>
          </a:prstGeom>
        </p:spPr>
        <p:txBody>
          <a:bodyPr wrap="square">
            <a:spAutoFit/>
          </a:bodyPr>
          <a:lstStyle/>
          <a:p>
            <a:r>
              <a:rPr lang="en-US" sz="1600" dirty="0">
                <a:solidFill>
                  <a:srgbClr val="FF00FF"/>
                </a:solidFill>
                <a:latin typeface="RobotoCondensedRegular"/>
              </a:rPr>
              <a:t>Release: daily weekdays.</a:t>
            </a:r>
          </a:p>
          <a:p>
            <a:r>
              <a:rPr lang="en-US" b="1" dirty="0">
                <a:solidFill>
                  <a:srgbClr val="FF0000"/>
                </a:solidFill>
                <a:latin typeface="RobotoCondensedRegular"/>
              </a:rPr>
              <a:t>**DO NOT provide underlying data to anyone**</a:t>
            </a:r>
            <a:endParaRPr lang="en-US" b="1" dirty="0">
              <a:solidFill>
                <a:srgbClr val="FF0000"/>
              </a:solidFill>
            </a:endParaRPr>
          </a:p>
        </p:txBody>
      </p:sp>
      <p:pic>
        <p:nvPicPr>
          <p:cNvPr id="5" name="Picture 4">
            <a:extLst>
              <a:ext uri="{FF2B5EF4-FFF2-40B4-BE49-F238E27FC236}">
                <a16:creationId xmlns:a16="http://schemas.microsoft.com/office/drawing/2014/main" id="{2F6D7AF6-4A17-09D7-4F7E-EDFC90889391}"/>
              </a:ext>
            </a:extLst>
          </p:cNvPr>
          <p:cNvPicPr>
            <a:picLocks noChangeAspect="1"/>
          </p:cNvPicPr>
          <p:nvPr/>
        </p:nvPicPr>
        <p:blipFill>
          <a:blip r:embed="rId3"/>
          <a:stretch>
            <a:fillRect/>
          </a:stretch>
        </p:blipFill>
        <p:spPr>
          <a:xfrm>
            <a:off x="1739900" y="1498600"/>
            <a:ext cx="8697933" cy="4476750"/>
          </a:xfrm>
          <a:prstGeom prst="rect">
            <a:avLst/>
          </a:prstGeom>
        </p:spPr>
      </p:pic>
    </p:spTree>
    <p:extLst>
      <p:ext uri="{BB962C8B-B14F-4D97-AF65-F5344CB8AC3E}">
        <p14:creationId xmlns:p14="http://schemas.microsoft.com/office/powerpoint/2010/main" val="3505922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D53123-EF31-4C08-A865-932FC064F9C8}" type="slidenum">
              <a:rPr lang="en-CA" smtClean="0"/>
              <a:pPr/>
              <a:t>11</a:t>
            </a:fld>
            <a:endParaRPr lang="en-CA" dirty="0"/>
          </a:p>
        </p:txBody>
      </p:sp>
      <p:sp>
        <p:nvSpPr>
          <p:cNvPr id="3" name="Title 2"/>
          <p:cNvSpPr>
            <a:spLocks noGrp="1"/>
          </p:cNvSpPr>
          <p:nvPr>
            <p:ph type="title"/>
          </p:nvPr>
        </p:nvSpPr>
        <p:spPr/>
        <p:txBody>
          <a:bodyPr/>
          <a:lstStyle/>
          <a:p>
            <a:r>
              <a:rPr lang="en-US" dirty="0"/>
              <a:t>Inflation is still in a tricky place, as per business pricing plans</a:t>
            </a:r>
          </a:p>
        </p:txBody>
      </p:sp>
      <p:sp>
        <p:nvSpPr>
          <p:cNvPr id="5" name="Text Box 3"/>
          <p:cNvSpPr txBox="1">
            <a:spLocks noChangeArrowheads="1"/>
          </p:cNvSpPr>
          <p:nvPr/>
        </p:nvSpPr>
        <p:spPr bwMode="auto">
          <a:xfrm>
            <a:off x="0" y="-724181"/>
            <a:ext cx="8070273" cy="29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058" tIns="41029" rIns="82058" bIns="41029">
            <a:spAutoFit/>
          </a:bodyPr>
          <a:lstStyle>
            <a:lvl1pPr marL="344488" indent="-344488" defTabSz="741363" eaLnBrk="0" hangingPunct="0">
              <a:spcBef>
                <a:spcPct val="40000"/>
              </a:spcBef>
              <a:buClr>
                <a:srgbClr val="B8A970"/>
              </a:buClr>
              <a:buFont typeface="Wingdings" pitchFamily="2" charset="2"/>
              <a:buChar char="§"/>
              <a:defRPr>
                <a:solidFill>
                  <a:srgbClr val="002144"/>
                </a:solidFill>
                <a:latin typeface="Arial" charset="0"/>
                <a:ea typeface="MS PGothic" pitchFamily="34" charset="-128"/>
              </a:defRPr>
            </a:lvl1pPr>
            <a:lvl2pPr marL="742950" indent="-285750" defTabSz="741363" eaLnBrk="0" hangingPunct="0">
              <a:spcBef>
                <a:spcPct val="40000"/>
              </a:spcBef>
              <a:buClr>
                <a:srgbClr val="B8A970"/>
              </a:buClr>
              <a:buChar char="•"/>
              <a:defRPr sz="1600">
                <a:solidFill>
                  <a:srgbClr val="002144"/>
                </a:solidFill>
                <a:latin typeface="Arial" charset="0"/>
                <a:ea typeface="MS PGothic" pitchFamily="34" charset="-128"/>
              </a:defRPr>
            </a:lvl2pPr>
            <a:lvl3pPr marL="1143000" indent="-228600" defTabSz="741363" eaLnBrk="0" hangingPunct="0">
              <a:spcBef>
                <a:spcPct val="40000"/>
              </a:spcBef>
              <a:buClr>
                <a:srgbClr val="B8A970"/>
              </a:buClr>
              <a:buFont typeface="Arial" charset="0"/>
              <a:buChar char="–"/>
              <a:defRPr sz="1400">
                <a:solidFill>
                  <a:srgbClr val="546974"/>
                </a:solidFill>
                <a:latin typeface="Arial" charset="0"/>
                <a:ea typeface="MS PGothic" pitchFamily="34" charset="-128"/>
              </a:defRPr>
            </a:lvl3pPr>
            <a:lvl4pPr marL="1600200" indent="-228600" defTabSz="741363" eaLnBrk="0" hangingPunct="0">
              <a:spcBef>
                <a:spcPct val="20000"/>
              </a:spcBef>
              <a:buChar char="–"/>
              <a:defRPr sz="1400">
                <a:solidFill>
                  <a:schemeClr val="tx1"/>
                </a:solidFill>
                <a:latin typeface="Arial" charset="0"/>
                <a:ea typeface="MS PGothic" pitchFamily="34" charset="-128"/>
              </a:defRPr>
            </a:lvl4pPr>
            <a:lvl5pPr marL="2057400" indent="-228600" defTabSz="741363" eaLnBrk="0" hangingPunct="0">
              <a:spcBef>
                <a:spcPct val="20000"/>
              </a:spcBef>
              <a:buChar char="»"/>
              <a:defRPr sz="1400">
                <a:solidFill>
                  <a:schemeClr val="tx1"/>
                </a:solidFill>
                <a:latin typeface="Arial" charset="0"/>
                <a:ea typeface="MS PGothic" pitchFamily="34" charset="-128"/>
              </a:defRPr>
            </a:lvl5pPr>
            <a:lvl6pPr marL="2514600" indent="-228600" defTabSz="741363" eaLnBrk="0" fontAlgn="base" hangingPunct="0">
              <a:spcBef>
                <a:spcPct val="20000"/>
              </a:spcBef>
              <a:spcAft>
                <a:spcPct val="0"/>
              </a:spcAft>
              <a:buChar char="»"/>
              <a:defRPr sz="1400">
                <a:solidFill>
                  <a:schemeClr val="tx1"/>
                </a:solidFill>
                <a:latin typeface="Arial" charset="0"/>
                <a:ea typeface="MS PGothic" pitchFamily="34" charset="-128"/>
              </a:defRPr>
            </a:lvl6pPr>
            <a:lvl7pPr marL="2971800" indent="-228600" defTabSz="741363" eaLnBrk="0" fontAlgn="base" hangingPunct="0">
              <a:spcBef>
                <a:spcPct val="20000"/>
              </a:spcBef>
              <a:spcAft>
                <a:spcPct val="0"/>
              </a:spcAft>
              <a:buChar char="»"/>
              <a:defRPr sz="1400">
                <a:solidFill>
                  <a:schemeClr val="tx1"/>
                </a:solidFill>
                <a:latin typeface="Arial" charset="0"/>
                <a:ea typeface="MS PGothic" pitchFamily="34" charset="-128"/>
              </a:defRPr>
            </a:lvl7pPr>
            <a:lvl8pPr marL="3429000" indent="-228600" defTabSz="741363" eaLnBrk="0" fontAlgn="base" hangingPunct="0">
              <a:spcBef>
                <a:spcPct val="20000"/>
              </a:spcBef>
              <a:spcAft>
                <a:spcPct val="0"/>
              </a:spcAft>
              <a:buChar char="»"/>
              <a:defRPr sz="1400">
                <a:solidFill>
                  <a:schemeClr val="tx1"/>
                </a:solidFill>
                <a:latin typeface="Arial" charset="0"/>
                <a:ea typeface="MS PGothic" pitchFamily="34" charset="-128"/>
              </a:defRPr>
            </a:lvl8pPr>
            <a:lvl9pPr marL="3886200" indent="-228600" defTabSz="741363" eaLnBrk="0" fontAlgn="base" hangingPunct="0">
              <a:spcBef>
                <a:spcPct val="20000"/>
              </a:spcBef>
              <a:spcAft>
                <a:spcPct val="0"/>
              </a:spcAft>
              <a:buChar char="»"/>
              <a:defRPr sz="1400">
                <a:solidFill>
                  <a:schemeClr val="tx1"/>
                </a:solidFill>
                <a:latin typeface="Arial" charset="0"/>
                <a:ea typeface="MS PGothic" pitchFamily="34" charset="-128"/>
              </a:defRPr>
            </a:lvl9pPr>
          </a:lstStyle>
          <a:p>
            <a:pPr eaLnBrk="1" hangingPunct="1">
              <a:spcBef>
                <a:spcPct val="0"/>
              </a:spcBef>
              <a:buClrTx/>
              <a:buFontTx/>
              <a:buNone/>
            </a:pPr>
            <a:r>
              <a:rPr lang="en-US" altLang="en-US" sz="1400" dirty="0">
                <a:solidFill>
                  <a:srgbClr val="444444"/>
                </a:solidFill>
                <a:cs typeface="Arial" charset="0"/>
              </a:rPr>
              <a:t>Center: </a:t>
            </a:r>
            <a:r>
              <a:rPr lang="en-US" altLang="en-US" sz="1400" dirty="0">
                <a:solidFill>
                  <a:srgbClr val="444444"/>
                </a:solidFill>
                <a:cs typeface="Arial" charset="0"/>
                <a:hlinkClick r:id="rId3" action="ppaction://hlinkfile"/>
              </a:rPr>
              <a:t>W:\Charts\Surveys\NFIB Surveys.xlsx</a:t>
            </a:r>
            <a:endParaRPr lang="en-US" altLang="en-US" sz="1400" dirty="0">
              <a:solidFill>
                <a:srgbClr val="001B49"/>
              </a:solidFill>
              <a:cs typeface="Arial" charset="0"/>
            </a:endParaRPr>
          </a:p>
        </p:txBody>
      </p:sp>
      <p:sp>
        <p:nvSpPr>
          <p:cNvPr id="6" name="Text Box 3"/>
          <p:cNvSpPr txBox="1">
            <a:spLocks noChangeArrowheads="1"/>
          </p:cNvSpPr>
          <p:nvPr/>
        </p:nvSpPr>
        <p:spPr bwMode="auto">
          <a:xfrm>
            <a:off x="-3903403" y="1"/>
            <a:ext cx="3480493" cy="513747"/>
          </a:xfrm>
          <a:prstGeom prst="rect">
            <a:avLst/>
          </a:prstGeom>
          <a:noFill/>
          <a:ln>
            <a:noFill/>
          </a:ln>
          <a:effectLst/>
          <a:extLst>
            <a:ext uri="{909E8E84-426E-40DD-AFC4-6F175D3DCCD1}">
              <a14:hiddenFill xmlns:a14="http://schemas.microsoft.com/office/drawing/2010/main">
                <a:solidFill>
                  <a:srgbClr val="FFFF99">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2058" tIns="41029" rIns="82058" bIns="41029">
            <a:spAutoFit/>
          </a:bodyPr>
          <a:lstStyle>
            <a:lvl1pPr marL="344488" indent="-344488" defTabSz="741363" eaLnBrk="0" hangingPunct="0">
              <a:spcBef>
                <a:spcPct val="40000"/>
              </a:spcBef>
              <a:buClr>
                <a:srgbClr val="B8A970"/>
              </a:buClr>
              <a:buFont typeface="Wingdings" pitchFamily="2" charset="2"/>
              <a:buChar char="§"/>
              <a:defRPr>
                <a:solidFill>
                  <a:srgbClr val="002144"/>
                </a:solidFill>
                <a:latin typeface="Arial" pitchFamily="34" charset="0"/>
                <a:ea typeface="MS PGothic" pitchFamily="34" charset="-128"/>
              </a:defRPr>
            </a:lvl1pPr>
            <a:lvl2pPr marL="742950" indent="-285750" defTabSz="741363" eaLnBrk="0" hangingPunct="0">
              <a:spcBef>
                <a:spcPct val="40000"/>
              </a:spcBef>
              <a:buClr>
                <a:srgbClr val="B8A970"/>
              </a:buClr>
              <a:buChar char="•"/>
              <a:defRPr sz="1600">
                <a:solidFill>
                  <a:srgbClr val="002144"/>
                </a:solidFill>
                <a:latin typeface="Arial" pitchFamily="34" charset="0"/>
                <a:ea typeface="MS PGothic" pitchFamily="34" charset="-128"/>
              </a:defRPr>
            </a:lvl2pPr>
            <a:lvl3pPr marL="1143000" indent="-228600" defTabSz="741363" eaLnBrk="0" hangingPunct="0">
              <a:spcBef>
                <a:spcPct val="40000"/>
              </a:spcBef>
              <a:buClr>
                <a:srgbClr val="B8A970"/>
              </a:buClr>
              <a:buFont typeface="Arial" pitchFamily="34" charset="0"/>
              <a:buChar char="–"/>
              <a:defRPr sz="1400">
                <a:solidFill>
                  <a:srgbClr val="546974"/>
                </a:solidFill>
                <a:latin typeface="Arial" pitchFamily="34" charset="0"/>
                <a:ea typeface="MS PGothic" pitchFamily="34" charset="-128"/>
              </a:defRPr>
            </a:lvl3pPr>
            <a:lvl4pPr marL="1600200" indent="-228600" defTabSz="741363" eaLnBrk="0" hangingPunct="0">
              <a:spcBef>
                <a:spcPct val="20000"/>
              </a:spcBef>
              <a:buChar char="–"/>
              <a:defRPr sz="1400">
                <a:solidFill>
                  <a:schemeClr val="tx1"/>
                </a:solidFill>
                <a:latin typeface="Arial" pitchFamily="34" charset="0"/>
                <a:ea typeface="MS PGothic" pitchFamily="34" charset="-128"/>
              </a:defRPr>
            </a:lvl4pPr>
            <a:lvl5pPr marL="2057400" indent="-228600" defTabSz="741363" eaLnBrk="0" hangingPunct="0">
              <a:spcBef>
                <a:spcPct val="20000"/>
              </a:spcBef>
              <a:buChar char="»"/>
              <a:defRPr sz="1400">
                <a:solidFill>
                  <a:schemeClr val="tx1"/>
                </a:solidFill>
                <a:latin typeface="Arial" pitchFamily="34" charset="0"/>
                <a:ea typeface="MS PGothic" pitchFamily="34" charset="-128"/>
              </a:defRPr>
            </a:lvl5pPr>
            <a:lvl6pPr marL="25146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marL="0" indent="0">
              <a:spcBef>
                <a:spcPct val="50000"/>
              </a:spcBef>
              <a:buClr>
                <a:srgbClr val="9B8337"/>
              </a:buClr>
              <a:buNone/>
            </a:pPr>
            <a:r>
              <a:rPr lang="en-CA" altLang="en-US" sz="1400" dirty="0">
                <a:solidFill>
                  <a:schemeClr val="tx1"/>
                </a:solidFill>
                <a:cs typeface="Arial" pitchFamily="34" charset="0"/>
              </a:rPr>
              <a:t>Slide_code: Folder</a:t>
            </a:r>
            <a:r>
              <a:rPr lang="en-US" altLang="en-US" sz="1400" dirty="0">
                <a:solidFill>
                  <a:schemeClr val="tx1"/>
                </a:solidFill>
                <a:cs typeface="Arial" pitchFamily="34" charset="0"/>
              </a:rPr>
              <a:t>\Filename</a:t>
            </a:r>
            <a:r>
              <a:rPr lang="en-CA" altLang="en-US" sz="1400" dirty="0">
                <a:solidFill>
                  <a:schemeClr val="tx1"/>
                </a:solidFill>
                <a:cs typeface="Arial" pitchFamily="34" charset="0"/>
              </a:rPr>
              <a:t>-</a:t>
            </a:r>
            <a:r>
              <a:rPr lang="en-US" altLang="en-US" sz="1400" dirty="0">
                <a:solidFill>
                  <a:schemeClr val="tx1"/>
                </a:solidFill>
                <a:cs typeface="Arial" pitchFamily="34" charset="0"/>
              </a:rPr>
              <a:t>Plan to Raise Price (MB)</a:t>
            </a:r>
            <a:r>
              <a:rPr lang="en-CA" altLang="en-US" sz="1400" dirty="0">
                <a:solidFill>
                  <a:schemeClr val="tx1"/>
                </a:solidFill>
                <a:cs typeface="Arial" pitchFamily="34" charset="0"/>
              </a:rPr>
              <a:t>-ymd-20210728</a:t>
            </a:r>
          </a:p>
        </p:txBody>
      </p:sp>
      <p:sp>
        <p:nvSpPr>
          <p:cNvPr id="4" name="TextBox 3">
            <a:extLst>
              <a:ext uri="{FF2B5EF4-FFF2-40B4-BE49-F238E27FC236}">
                <a16:creationId xmlns:a16="http://schemas.microsoft.com/office/drawing/2014/main" id="{2AD2B6FA-7E7D-B7AD-B9A6-F990CF9961A3}"/>
              </a:ext>
            </a:extLst>
          </p:cNvPr>
          <p:cNvSpPr txBox="1"/>
          <p:nvPr/>
        </p:nvSpPr>
        <p:spPr>
          <a:xfrm>
            <a:off x="-3903403" y="2008755"/>
            <a:ext cx="1440000" cy="646331"/>
          </a:xfrm>
          <a:prstGeom prst="rect">
            <a:avLst/>
          </a:prstGeom>
          <a:noFill/>
        </p:spPr>
        <p:txBody>
          <a:bodyPr wrap="square" rtlCol="0">
            <a:spAutoFit/>
          </a:bodyPr>
          <a:lstStyle/>
          <a:p>
            <a:r>
              <a:rPr lang="en-US" dirty="0">
                <a:solidFill>
                  <a:srgbClr val="FF0000"/>
                </a:solidFill>
              </a:rPr>
              <a:t>Updated 03/12/2024</a:t>
            </a:r>
          </a:p>
        </p:txBody>
      </p:sp>
      <p:sp>
        <p:nvSpPr>
          <p:cNvPr id="7" name="TextBox 6">
            <a:extLst>
              <a:ext uri="{FF2B5EF4-FFF2-40B4-BE49-F238E27FC236}">
                <a16:creationId xmlns:a16="http://schemas.microsoft.com/office/drawing/2014/main" id="{6B05A4C8-8978-0F64-DEEF-5358EF96EA1C}"/>
              </a:ext>
            </a:extLst>
          </p:cNvPr>
          <p:cNvSpPr txBox="1"/>
          <p:nvPr/>
        </p:nvSpPr>
        <p:spPr>
          <a:xfrm>
            <a:off x="-3903403" y="938086"/>
            <a:ext cx="1531259" cy="646331"/>
          </a:xfrm>
          <a:prstGeom prst="rect">
            <a:avLst/>
          </a:prstGeom>
          <a:noFill/>
        </p:spPr>
        <p:txBody>
          <a:bodyPr wrap="square" rtlCol="0">
            <a:spAutoFit/>
          </a:bodyPr>
          <a:lstStyle/>
          <a:p>
            <a:r>
              <a:rPr lang="en-US" dirty="0">
                <a:solidFill>
                  <a:srgbClr val="FF00FF"/>
                </a:solidFill>
              </a:rPr>
              <a:t>Converted to MB</a:t>
            </a:r>
          </a:p>
        </p:txBody>
      </p:sp>
      <p:pic>
        <p:nvPicPr>
          <p:cNvPr id="8" name="Picture 7">
            <a:extLst>
              <a:ext uri="{FF2B5EF4-FFF2-40B4-BE49-F238E27FC236}">
                <a16:creationId xmlns:a16="http://schemas.microsoft.com/office/drawing/2014/main" id="{F5E1FCDA-71B6-B7B1-932E-E5A61F210463}"/>
              </a:ext>
            </a:extLst>
          </p:cNvPr>
          <p:cNvPicPr>
            <a:picLocks noChangeAspect="1"/>
          </p:cNvPicPr>
          <p:nvPr/>
        </p:nvPicPr>
        <p:blipFill>
          <a:blip r:embed="rId4"/>
          <a:stretch>
            <a:fillRect/>
          </a:stretch>
        </p:blipFill>
        <p:spPr>
          <a:xfrm>
            <a:off x="-3903403" y="3978559"/>
            <a:ext cx="3506000" cy="1800000"/>
          </a:xfrm>
          <a:prstGeom prst="rect">
            <a:avLst/>
          </a:prstGeom>
        </p:spPr>
      </p:pic>
      <p:graphicFrame>
        <p:nvGraphicFramePr>
          <p:cNvPr id="10" name="Object 9">
            <a:extLst>
              <a:ext uri="{FF2B5EF4-FFF2-40B4-BE49-F238E27FC236}">
                <a16:creationId xmlns:a16="http://schemas.microsoft.com/office/drawing/2014/main" id="{ECECB055-BD51-7B2B-15B6-BF7EBFB1DD4F}"/>
              </a:ext>
            </a:extLst>
          </p:cNvPr>
          <p:cNvGraphicFramePr>
            <a:graphicFrameLocks noChangeAspect="1"/>
          </p:cNvGraphicFramePr>
          <p:nvPr>
            <p:extLst>
              <p:ext uri="{D42A27DB-BD31-4B8C-83A1-F6EECF244321}">
                <p14:modId xmlns:p14="http://schemas.microsoft.com/office/powerpoint/2010/main" val="2665822049"/>
              </p:ext>
            </p:extLst>
          </p:nvPr>
        </p:nvGraphicFramePr>
        <p:xfrm>
          <a:off x="12745016" y="1512000"/>
          <a:ext cx="8716962" cy="4486275"/>
        </p:xfrm>
        <a:graphic>
          <a:graphicData uri="http://schemas.openxmlformats.org/presentationml/2006/ole">
            <mc:AlternateContent xmlns:mc="http://schemas.openxmlformats.org/markup-compatibility/2006">
              <mc:Choice xmlns:v="urn:schemas-microsoft-com:vml" Requires="v">
                <p:oleObj name="Macrobond document" r:id="rId5" imgW="8717322" imgH="4486263" progId="Mbnd.mbnd">
                  <p:embed/>
                </p:oleObj>
              </mc:Choice>
              <mc:Fallback>
                <p:oleObj name="Macrobond document" r:id="rId5" imgW="8717322" imgH="4486263" progId="Mbnd.mbnd">
                  <p:embed/>
                  <p:pic>
                    <p:nvPicPr>
                      <p:cNvPr id="10" name="Object 9">
                        <a:extLst>
                          <a:ext uri="{FF2B5EF4-FFF2-40B4-BE49-F238E27FC236}">
                            <a16:creationId xmlns:a16="http://schemas.microsoft.com/office/drawing/2014/main" id="{ECECB055-BD51-7B2B-15B6-BF7EBFB1DD4F}"/>
                          </a:ext>
                        </a:extLst>
                      </p:cNvPr>
                      <p:cNvPicPr/>
                      <p:nvPr/>
                    </p:nvPicPr>
                    <p:blipFill>
                      <a:blip r:embed="rId6"/>
                      <a:stretch>
                        <a:fillRect/>
                      </a:stretch>
                    </p:blipFill>
                    <p:spPr>
                      <a:xfrm>
                        <a:off x="12745016" y="1512000"/>
                        <a:ext cx="8716962" cy="4486275"/>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3D29CD22-A43F-C47C-8CEC-A7423FDA9CA6}"/>
              </a:ext>
            </a:extLst>
          </p:cNvPr>
          <p:cNvPicPr>
            <a:picLocks noChangeAspect="1"/>
          </p:cNvPicPr>
          <p:nvPr/>
        </p:nvPicPr>
        <p:blipFill>
          <a:blip r:embed="rId7"/>
          <a:stretch>
            <a:fillRect/>
          </a:stretch>
        </p:blipFill>
        <p:spPr>
          <a:xfrm>
            <a:off x="1739900" y="1498600"/>
            <a:ext cx="8703948" cy="4476750"/>
          </a:xfrm>
          <a:prstGeom prst="rect">
            <a:avLst/>
          </a:prstGeom>
        </p:spPr>
      </p:pic>
    </p:spTree>
    <p:extLst>
      <p:ext uri="{BB962C8B-B14F-4D97-AF65-F5344CB8AC3E}">
        <p14:creationId xmlns:p14="http://schemas.microsoft.com/office/powerpoint/2010/main" val="455341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D53123-EF31-4C08-A865-932FC064F9C8}" type="slidenum">
              <a:rPr lang="en-CA" smtClean="0"/>
              <a:pPr/>
              <a:t>12</a:t>
            </a:fld>
            <a:endParaRPr lang="en-CA" dirty="0"/>
          </a:p>
        </p:txBody>
      </p:sp>
      <p:sp>
        <p:nvSpPr>
          <p:cNvPr id="3" name="Title 2"/>
          <p:cNvSpPr>
            <a:spLocks noGrp="1"/>
          </p:cNvSpPr>
          <p:nvPr>
            <p:ph type="title"/>
          </p:nvPr>
        </p:nvSpPr>
        <p:spPr/>
        <p:txBody>
          <a:bodyPr>
            <a:normAutofit/>
          </a:bodyPr>
          <a:lstStyle/>
          <a:p>
            <a:r>
              <a:rPr lang="en-US" dirty="0"/>
              <a:t>Inflation expectations believe inflation could get stuck in the 2.5-3.0% range</a:t>
            </a:r>
          </a:p>
        </p:txBody>
      </p:sp>
      <p:sp>
        <p:nvSpPr>
          <p:cNvPr id="5" name="TextBox 4"/>
          <p:cNvSpPr txBox="1"/>
          <p:nvPr/>
        </p:nvSpPr>
        <p:spPr>
          <a:xfrm>
            <a:off x="36096" y="-974558"/>
            <a:ext cx="9998242" cy="338554"/>
          </a:xfrm>
          <a:prstGeom prst="rect">
            <a:avLst/>
          </a:prstGeom>
          <a:noFill/>
        </p:spPr>
        <p:txBody>
          <a:bodyPr wrap="square" rtlCol="0">
            <a:spAutoFit/>
          </a:bodyPr>
          <a:lstStyle/>
          <a:p>
            <a:r>
              <a:rPr lang="en-US" sz="1600" dirty="0"/>
              <a:t>Center &amp; left: </a:t>
            </a:r>
            <a:r>
              <a:rPr lang="en-US" sz="1600" dirty="0">
                <a:hlinkClick r:id="rId2" action="ppaction://hlinkfile"/>
              </a:rPr>
              <a:t>W:\Charts\Inflation\Inflation_trend-US_CA_EU.xlsx</a:t>
            </a:r>
            <a:endParaRPr lang="en-US" sz="1600" dirty="0"/>
          </a:p>
        </p:txBody>
      </p:sp>
      <p:sp>
        <p:nvSpPr>
          <p:cNvPr id="8" name="Text Box 3"/>
          <p:cNvSpPr txBox="1">
            <a:spLocks noChangeArrowheads="1"/>
          </p:cNvSpPr>
          <p:nvPr/>
        </p:nvSpPr>
        <p:spPr bwMode="auto">
          <a:xfrm>
            <a:off x="-4125423" y="250402"/>
            <a:ext cx="3480493" cy="513747"/>
          </a:xfrm>
          <a:prstGeom prst="rect">
            <a:avLst/>
          </a:prstGeom>
          <a:noFill/>
          <a:ln>
            <a:noFill/>
          </a:ln>
          <a:effectLst/>
          <a:extLst>
            <a:ext uri="{909E8E84-426E-40DD-AFC4-6F175D3DCCD1}">
              <a14:hiddenFill xmlns:a14="http://schemas.microsoft.com/office/drawing/2010/main">
                <a:solidFill>
                  <a:srgbClr val="FFFF99">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2058" tIns="41029" rIns="82058" bIns="41029">
            <a:spAutoFit/>
          </a:bodyPr>
          <a:lstStyle>
            <a:lvl1pPr marL="344488" indent="-344488" defTabSz="741363" eaLnBrk="0" hangingPunct="0">
              <a:spcBef>
                <a:spcPct val="40000"/>
              </a:spcBef>
              <a:buClr>
                <a:srgbClr val="B8A970"/>
              </a:buClr>
              <a:buFont typeface="Wingdings" pitchFamily="2" charset="2"/>
              <a:buChar char="§"/>
              <a:defRPr>
                <a:solidFill>
                  <a:srgbClr val="002144"/>
                </a:solidFill>
                <a:latin typeface="Arial" pitchFamily="34" charset="0"/>
                <a:ea typeface="MS PGothic" pitchFamily="34" charset="-128"/>
              </a:defRPr>
            </a:lvl1pPr>
            <a:lvl2pPr marL="742950" indent="-285750" defTabSz="741363" eaLnBrk="0" hangingPunct="0">
              <a:spcBef>
                <a:spcPct val="40000"/>
              </a:spcBef>
              <a:buClr>
                <a:srgbClr val="B8A970"/>
              </a:buClr>
              <a:buChar char="•"/>
              <a:defRPr sz="1600">
                <a:solidFill>
                  <a:srgbClr val="002144"/>
                </a:solidFill>
                <a:latin typeface="Arial" pitchFamily="34" charset="0"/>
                <a:ea typeface="MS PGothic" pitchFamily="34" charset="-128"/>
              </a:defRPr>
            </a:lvl2pPr>
            <a:lvl3pPr marL="1143000" indent="-228600" defTabSz="741363" eaLnBrk="0" hangingPunct="0">
              <a:spcBef>
                <a:spcPct val="40000"/>
              </a:spcBef>
              <a:buClr>
                <a:srgbClr val="B8A970"/>
              </a:buClr>
              <a:buFont typeface="Arial" pitchFamily="34" charset="0"/>
              <a:buChar char="–"/>
              <a:defRPr sz="1400">
                <a:solidFill>
                  <a:srgbClr val="546974"/>
                </a:solidFill>
                <a:latin typeface="Arial" pitchFamily="34" charset="0"/>
                <a:ea typeface="MS PGothic" pitchFamily="34" charset="-128"/>
              </a:defRPr>
            </a:lvl3pPr>
            <a:lvl4pPr marL="1600200" indent="-228600" defTabSz="741363" eaLnBrk="0" hangingPunct="0">
              <a:spcBef>
                <a:spcPct val="20000"/>
              </a:spcBef>
              <a:buChar char="–"/>
              <a:defRPr sz="1400">
                <a:solidFill>
                  <a:schemeClr val="tx1"/>
                </a:solidFill>
                <a:latin typeface="Arial" pitchFamily="34" charset="0"/>
                <a:ea typeface="MS PGothic" pitchFamily="34" charset="-128"/>
              </a:defRPr>
            </a:lvl4pPr>
            <a:lvl5pPr marL="2057400" indent="-228600" defTabSz="741363" eaLnBrk="0" hangingPunct="0">
              <a:spcBef>
                <a:spcPct val="20000"/>
              </a:spcBef>
              <a:buChar char="»"/>
              <a:defRPr sz="1400">
                <a:solidFill>
                  <a:schemeClr val="tx1"/>
                </a:solidFill>
                <a:latin typeface="Arial" pitchFamily="34" charset="0"/>
                <a:ea typeface="MS PGothic" pitchFamily="34" charset="-128"/>
              </a:defRPr>
            </a:lvl5pPr>
            <a:lvl6pPr marL="25146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marL="0" indent="0">
              <a:spcBef>
                <a:spcPct val="50000"/>
              </a:spcBef>
              <a:buClr>
                <a:srgbClr val="9B8337"/>
              </a:buClr>
              <a:buNone/>
            </a:pPr>
            <a:r>
              <a:rPr lang="en-CA" altLang="en-US" sz="1400" dirty="0">
                <a:solidFill>
                  <a:schemeClr val="tx1"/>
                </a:solidFill>
                <a:cs typeface="Arial" pitchFamily="34" charset="0"/>
              </a:rPr>
              <a:t>Slide_code: Folder</a:t>
            </a:r>
            <a:r>
              <a:rPr lang="en-US" altLang="en-US" sz="1400" dirty="0">
                <a:solidFill>
                  <a:schemeClr val="tx1"/>
                </a:solidFill>
                <a:cs typeface="Arial" pitchFamily="34" charset="0"/>
              </a:rPr>
              <a:t>\Filename</a:t>
            </a:r>
            <a:r>
              <a:rPr lang="en-CA" altLang="en-US" sz="1400" dirty="0">
                <a:solidFill>
                  <a:schemeClr val="tx1"/>
                </a:solidFill>
                <a:cs typeface="Arial" pitchFamily="34" charset="0"/>
              </a:rPr>
              <a:t>-</a:t>
            </a:r>
            <a:r>
              <a:rPr lang="es-ES" altLang="en-US" sz="1400" dirty="0">
                <a:solidFill>
                  <a:schemeClr val="tx1"/>
                </a:solidFill>
                <a:cs typeface="Arial" pitchFamily="34" charset="0"/>
              </a:rPr>
              <a:t>Tabname</a:t>
            </a:r>
            <a:r>
              <a:rPr lang="en-CA" altLang="en-US" sz="1400" dirty="0">
                <a:solidFill>
                  <a:schemeClr val="tx1"/>
                </a:solidFill>
                <a:cs typeface="Arial" pitchFamily="34" charset="0"/>
              </a:rPr>
              <a:t>-ymd-20220629</a:t>
            </a:r>
          </a:p>
        </p:txBody>
      </p:sp>
      <p:pic>
        <p:nvPicPr>
          <p:cNvPr id="9" name="Picture 8"/>
          <p:cNvPicPr>
            <a:picLocks noChangeAspect="1"/>
          </p:cNvPicPr>
          <p:nvPr/>
        </p:nvPicPr>
        <p:blipFill>
          <a:blip r:embed="rId3"/>
          <a:stretch>
            <a:fillRect/>
          </a:stretch>
        </p:blipFill>
        <p:spPr>
          <a:xfrm>
            <a:off x="-4125423" y="3736975"/>
            <a:ext cx="3510993" cy="1800000"/>
          </a:xfrm>
          <a:prstGeom prst="rect">
            <a:avLst/>
          </a:prstGeom>
        </p:spPr>
      </p:pic>
      <p:sp>
        <p:nvSpPr>
          <p:cNvPr id="10" name="TextBox 9">
            <a:extLst>
              <a:ext uri="{FF2B5EF4-FFF2-40B4-BE49-F238E27FC236}">
                <a16:creationId xmlns:a16="http://schemas.microsoft.com/office/drawing/2014/main" id="{94C8208C-B266-4D2B-9495-D705B10AFCDF}"/>
              </a:ext>
            </a:extLst>
          </p:cNvPr>
          <p:cNvSpPr txBox="1"/>
          <p:nvPr/>
        </p:nvSpPr>
        <p:spPr>
          <a:xfrm>
            <a:off x="-4125423" y="1385244"/>
            <a:ext cx="1440000" cy="369332"/>
          </a:xfrm>
          <a:prstGeom prst="rect">
            <a:avLst/>
          </a:prstGeom>
          <a:noFill/>
        </p:spPr>
        <p:txBody>
          <a:bodyPr wrap="square" rtlCol="0">
            <a:spAutoFit/>
          </a:bodyPr>
          <a:lstStyle/>
          <a:p>
            <a:r>
              <a:rPr lang="en-US" dirty="0">
                <a:solidFill>
                  <a:srgbClr val="FF0000"/>
                </a:solidFill>
              </a:rPr>
              <a:t>VL</a:t>
            </a:r>
          </a:p>
        </p:txBody>
      </p:sp>
      <p:sp>
        <p:nvSpPr>
          <p:cNvPr id="6" name="TextBox 5">
            <a:extLst>
              <a:ext uri="{FF2B5EF4-FFF2-40B4-BE49-F238E27FC236}">
                <a16:creationId xmlns:a16="http://schemas.microsoft.com/office/drawing/2014/main" id="{079DC57C-DA79-E128-2E13-EED01E853C28}"/>
              </a:ext>
            </a:extLst>
          </p:cNvPr>
          <p:cNvSpPr txBox="1"/>
          <p:nvPr/>
        </p:nvSpPr>
        <p:spPr>
          <a:xfrm>
            <a:off x="-4125423" y="2100217"/>
            <a:ext cx="1440000" cy="646331"/>
          </a:xfrm>
          <a:prstGeom prst="rect">
            <a:avLst/>
          </a:prstGeom>
          <a:noFill/>
        </p:spPr>
        <p:txBody>
          <a:bodyPr wrap="square" rtlCol="0">
            <a:spAutoFit/>
          </a:bodyPr>
          <a:lstStyle/>
          <a:p>
            <a:r>
              <a:rPr lang="en-US" dirty="0">
                <a:solidFill>
                  <a:srgbClr val="FF0000"/>
                </a:solidFill>
              </a:rPr>
              <a:t>Updated 03/12/2024</a:t>
            </a:r>
          </a:p>
        </p:txBody>
      </p:sp>
      <p:pic>
        <p:nvPicPr>
          <p:cNvPr id="4" name="Picture 3">
            <a:extLst>
              <a:ext uri="{FF2B5EF4-FFF2-40B4-BE49-F238E27FC236}">
                <a16:creationId xmlns:a16="http://schemas.microsoft.com/office/drawing/2014/main" id="{55DE1643-41D0-9275-9F09-02D3D3E276C9}"/>
              </a:ext>
            </a:extLst>
          </p:cNvPr>
          <p:cNvPicPr>
            <a:picLocks noChangeAspect="1"/>
          </p:cNvPicPr>
          <p:nvPr/>
        </p:nvPicPr>
        <p:blipFill>
          <a:blip r:embed="rId4"/>
          <a:stretch>
            <a:fillRect/>
          </a:stretch>
        </p:blipFill>
        <p:spPr>
          <a:xfrm>
            <a:off x="1739900" y="1498600"/>
            <a:ext cx="8702143" cy="4476750"/>
          </a:xfrm>
          <a:prstGeom prst="rect">
            <a:avLst/>
          </a:prstGeom>
        </p:spPr>
      </p:pic>
    </p:spTree>
    <p:extLst>
      <p:ext uri="{BB962C8B-B14F-4D97-AF65-F5344CB8AC3E}">
        <p14:creationId xmlns:p14="http://schemas.microsoft.com/office/powerpoint/2010/main" val="104358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78E057-FB4E-45EF-696B-23A6505A0A9D}"/>
              </a:ext>
            </a:extLst>
          </p:cNvPr>
          <p:cNvSpPr>
            <a:spLocks noGrp="1"/>
          </p:cNvSpPr>
          <p:nvPr>
            <p:ph type="sldNum" sz="quarter" idx="12"/>
          </p:nvPr>
        </p:nvSpPr>
        <p:spPr/>
        <p:txBody>
          <a:bodyPr/>
          <a:lstStyle/>
          <a:p>
            <a:fld id="{00D53123-EF31-4C08-A865-932FC064F9C8}" type="slidenum">
              <a:rPr lang="en-CA" smtClean="0"/>
              <a:pPr/>
              <a:t>13</a:t>
            </a:fld>
            <a:endParaRPr lang="en-CA" dirty="0"/>
          </a:p>
        </p:txBody>
      </p:sp>
      <p:sp>
        <p:nvSpPr>
          <p:cNvPr id="3" name="Title 2">
            <a:extLst>
              <a:ext uri="{FF2B5EF4-FFF2-40B4-BE49-F238E27FC236}">
                <a16:creationId xmlns:a16="http://schemas.microsoft.com/office/drawing/2014/main" id="{BBD00876-247F-08BF-3073-E18A5C344FF9}"/>
              </a:ext>
            </a:extLst>
          </p:cNvPr>
          <p:cNvSpPr>
            <a:spLocks noGrp="1"/>
          </p:cNvSpPr>
          <p:nvPr>
            <p:ph type="title"/>
          </p:nvPr>
        </p:nvSpPr>
        <p:spPr/>
        <p:txBody>
          <a:bodyPr/>
          <a:lstStyle/>
          <a:p>
            <a:r>
              <a:rPr lang="en-US" dirty="0"/>
              <a:t>Soft landing and stubborn inflation argue for only gradual rate cuts, but historical easing cycles have been fast</a:t>
            </a:r>
          </a:p>
        </p:txBody>
      </p:sp>
      <p:sp>
        <p:nvSpPr>
          <p:cNvPr id="5" name="TextBox 4">
            <a:extLst>
              <a:ext uri="{FF2B5EF4-FFF2-40B4-BE49-F238E27FC236}">
                <a16:creationId xmlns:a16="http://schemas.microsoft.com/office/drawing/2014/main" id="{EDBC7B4C-3A6D-283D-480B-C89D6902FA99}"/>
              </a:ext>
            </a:extLst>
          </p:cNvPr>
          <p:cNvSpPr txBox="1"/>
          <p:nvPr/>
        </p:nvSpPr>
        <p:spPr>
          <a:xfrm>
            <a:off x="0" y="-834504"/>
            <a:ext cx="10206990" cy="307777"/>
          </a:xfrm>
          <a:prstGeom prst="rect">
            <a:avLst/>
          </a:prstGeom>
          <a:noFill/>
        </p:spPr>
        <p:txBody>
          <a:bodyPr wrap="square" rtlCol="0">
            <a:spAutoFit/>
          </a:bodyPr>
          <a:lstStyle/>
          <a:p>
            <a:r>
              <a:rPr lang="en-US" sz="1400" dirty="0"/>
              <a:t>Center: </a:t>
            </a:r>
            <a:r>
              <a:rPr lang="en-US" sz="1400" dirty="0">
                <a:hlinkClick r:id="rId2" action="ppaction://hlinkfile"/>
              </a:rPr>
              <a:t>W:\Charts\Monetary Policy\Fed funds rate overtime.xlsx</a:t>
            </a:r>
            <a:endParaRPr lang="en-US" sz="1400" dirty="0"/>
          </a:p>
        </p:txBody>
      </p:sp>
      <p:sp>
        <p:nvSpPr>
          <p:cNvPr id="6" name="Text Box 3">
            <a:extLst>
              <a:ext uri="{FF2B5EF4-FFF2-40B4-BE49-F238E27FC236}">
                <a16:creationId xmlns:a16="http://schemas.microsoft.com/office/drawing/2014/main" id="{E5805F55-9BAC-32A0-C0F9-7B4E2EA012B0}"/>
              </a:ext>
            </a:extLst>
          </p:cNvPr>
          <p:cNvSpPr txBox="1">
            <a:spLocks noChangeArrowheads="1"/>
          </p:cNvSpPr>
          <p:nvPr/>
        </p:nvSpPr>
        <p:spPr bwMode="auto">
          <a:xfrm>
            <a:off x="-4426570" y="-526727"/>
            <a:ext cx="3480493" cy="513747"/>
          </a:xfrm>
          <a:prstGeom prst="rect">
            <a:avLst/>
          </a:prstGeom>
          <a:noFill/>
          <a:ln>
            <a:noFill/>
          </a:ln>
          <a:effectLst/>
          <a:extLst>
            <a:ext uri="{909E8E84-426E-40DD-AFC4-6F175D3DCCD1}">
              <a14:hiddenFill xmlns:a14="http://schemas.microsoft.com/office/drawing/2010/main">
                <a:solidFill>
                  <a:srgbClr val="FFFF99">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2058" tIns="41029" rIns="82058" bIns="41029">
            <a:spAutoFit/>
          </a:bodyPr>
          <a:lstStyle>
            <a:lvl1pPr marL="344488" indent="-344488" defTabSz="741363" eaLnBrk="0" hangingPunct="0">
              <a:spcBef>
                <a:spcPct val="40000"/>
              </a:spcBef>
              <a:buClr>
                <a:srgbClr val="B8A970"/>
              </a:buClr>
              <a:buFont typeface="Wingdings" pitchFamily="2" charset="2"/>
              <a:buChar char="§"/>
              <a:defRPr>
                <a:solidFill>
                  <a:srgbClr val="002144"/>
                </a:solidFill>
                <a:latin typeface="Arial" pitchFamily="34" charset="0"/>
                <a:ea typeface="MS PGothic" pitchFamily="34" charset="-128"/>
              </a:defRPr>
            </a:lvl1pPr>
            <a:lvl2pPr marL="742950" indent="-285750" defTabSz="741363" eaLnBrk="0" hangingPunct="0">
              <a:spcBef>
                <a:spcPct val="40000"/>
              </a:spcBef>
              <a:buClr>
                <a:srgbClr val="B8A970"/>
              </a:buClr>
              <a:buChar char="•"/>
              <a:defRPr sz="1600">
                <a:solidFill>
                  <a:srgbClr val="002144"/>
                </a:solidFill>
                <a:latin typeface="Arial" pitchFamily="34" charset="0"/>
                <a:ea typeface="MS PGothic" pitchFamily="34" charset="-128"/>
              </a:defRPr>
            </a:lvl2pPr>
            <a:lvl3pPr marL="1143000" indent="-228600" defTabSz="741363" eaLnBrk="0" hangingPunct="0">
              <a:spcBef>
                <a:spcPct val="40000"/>
              </a:spcBef>
              <a:buClr>
                <a:srgbClr val="B8A970"/>
              </a:buClr>
              <a:buFont typeface="Arial" pitchFamily="34" charset="0"/>
              <a:buChar char="–"/>
              <a:defRPr sz="1400">
                <a:solidFill>
                  <a:srgbClr val="546974"/>
                </a:solidFill>
                <a:latin typeface="Arial" pitchFamily="34" charset="0"/>
                <a:ea typeface="MS PGothic" pitchFamily="34" charset="-128"/>
              </a:defRPr>
            </a:lvl3pPr>
            <a:lvl4pPr marL="1600200" indent="-228600" defTabSz="741363" eaLnBrk="0" hangingPunct="0">
              <a:spcBef>
                <a:spcPct val="20000"/>
              </a:spcBef>
              <a:buChar char="–"/>
              <a:defRPr sz="1400">
                <a:solidFill>
                  <a:schemeClr val="tx1"/>
                </a:solidFill>
                <a:latin typeface="Arial" pitchFamily="34" charset="0"/>
                <a:ea typeface="MS PGothic" pitchFamily="34" charset="-128"/>
              </a:defRPr>
            </a:lvl4pPr>
            <a:lvl5pPr marL="2057400" indent="-228600" defTabSz="741363" eaLnBrk="0" hangingPunct="0">
              <a:spcBef>
                <a:spcPct val="20000"/>
              </a:spcBef>
              <a:buChar char="»"/>
              <a:defRPr sz="1400">
                <a:solidFill>
                  <a:schemeClr val="tx1"/>
                </a:solidFill>
                <a:latin typeface="Arial" pitchFamily="34" charset="0"/>
                <a:ea typeface="MS PGothic" pitchFamily="34" charset="-128"/>
              </a:defRPr>
            </a:lvl5pPr>
            <a:lvl6pPr marL="25146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marL="0" indent="0">
              <a:spcBef>
                <a:spcPct val="50000"/>
              </a:spcBef>
              <a:buClr>
                <a:srgbClr val="9B8337"/>
              </a:buClr>
              <a:buNone/>
            </a:pPr>
            <a:r>
              <a:rPr lang="en-CA" altLang="en-US" sz="1400" dirty="0">
                <a:solidFill>
                  <a:schemeClr val="tx1"/>
                </a:solidFill>
                <a:cs typeface="Arial" pitchFamily="34" charset="0"/>
              </a:rPr>
              <a:t>Slide_code: Folder</a:t>
            </a:r>
            <a:r>
              <a:rPr lang="en-US" altLang="en-US" sz="1400" dirty="0">
                <a:solidFill>
                  <a:schemeClr val="tx1"/>
                </a:solidFill>
                <a:cs typeface="Arial" pitchFamily="34" charset="0"/>
              </a:rPr>
              <a:t>\Filename</a:t>
            </a:r>
            <a:r>
              <a:rPr lang="en-CA" altLang="en-US" sz="1400" dirty="0">
                <a:solidFill>
                  <a:schemeClr val="tx1"/>
                </a:solidFill>
                <a:cs typeface="Arial" pitchFamily="34" charset="0"/>
              </a:rPr>
              <a:t>-</a:t>
            </a:r>
            <a:r>
              <a:rPr lang="es-ES" altLang="en-US" sz="1400" dirty="0">
                <a:solidFill>
                  <a:schemeClr val="tx1"/>
                </a:solidFill>
                <a:cs typeface="Arial" pitchFamily="34" charset="0"/>
              </a:rPr>
              <a:t>Tabname</a:t>
            </a:r>
            <a:r>
              <a:rPr lang="en-CA" altLang="en-US" sz="1400" dirty="0">
                <a:solidFill>
                  <a:schemeClr val="tx1"/>
                </a:solidFill>
                <a:cs typeface="Arial" pitchFamily="34" charset="0"/>
              </a:rPr>
              <a:t>-ymd-20220327</a:t>
            </a:r>
          </a:p>
        </p:txBody>
      </p:sp>
      <p:pic>
        <p:nvPicPr>
          <p:cNvPr id="8" name="Picture 7">
            <a:extLst>
              <a:ext uri="{FF2B5EF4-FFF2-40B4-BE49-F238E27FC236}">
                <a16:creationId xmlns:a16="http://schemas.microsoft.com/office/drawing/2014/main" id="{700C4754-5C53-70E2-15A2-9871FE2CFC6C}"/>
              </a:ext>
            </a:extLst>
          </p:cNvPr>
          <p:cNvPicPr>
            <a:picLocks noChangeAspect="1"/>
          </p:cNvPicPr>
          <p:nvPr/>
        </p:nvPicPr>
        <p:blipFill>
          <a:blip r:embed="rId3"/>
          <a:stretch>
            <a:fillRect/>
          </a:stretch>
        </p:blipFill>
        <p:spPr>
          <a:xfrm>
            <a:off x="1739900" y="1498600"/>
            <a:ext cx="8703948" cy="4476750"/>
          </a:xfrm>
          <a:prstGeom prst="rect">
            <a:avLst/>
          </a:prstGeom>
        </p:spPr>
      </p:pic>
    </p:spTree>
    <p:extLst>
      <p:ext uri="{BB962C8B-B14F-4D97-AF65-F5344CB8AC3E}">
        <p14:creationId xmlns:p14="http://schemas.microsoft.com/office/powerpoint/2010/main" val="2650083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E966F6-7E11-EB59-ED38-6DC38E60851C}"/>
              </a:ext>
            </a:extLst>
          </p:cNvPr>
          <p:cNvSpPr>
            <a:spLocks noGrp="1"/>
          </p:cNvSpPr>
          <p:nvPr>
            <p:ph type="sldNum" sz="quarter" idx="12"/>
          </p:nvPr>
        </p:nvSpPr>
        <p:spPr/>
        <p:txBody>
          <a:bodyPr/>
          <a:lstStyle/>
          <a:p>
            <a:fld id="{00D53123-EF31-4C08-A865-932FC064F9C8}" type="slidenum">
              <a:rPr lang="en-CA" smtClean="0"/>
              <a:pPr/>
              <a:t>14</a:t>
            </a:fld>
            <a:endParaRPr lang="en-CA" dirty="0"/>
          </a:p>
        </p:txBody>
      </p:sp>
      <p:sp>
        <p:nvSpPr>
          <p:cNvPr id="3" name="Title 2">
            <a:extLst>
              <a:ext uri="{FF2B5EF4-FFF2-40B4-BE49-F238E27FC236}">
                <a16:creationId xmlns:a16="http://schemas.microsoft.com/office/drawing/2014/main" id="{52C3DAFB-1913-2E55-DB0A-3AFFC444E1E0}"/>
              </a:ext>
            </a:extLst>
          </p:cNvPr>
          <p:cNvSpPr>
            <a:spLocks noGrp="1"/>
          </p:cNvSpPr>
          <p:nvPr>
            <p:ph type="title"/>
          </p:nvPr>
        </p:nvSpPr>
        <p:spPr/>
        <p:txBody>
          <a:bodyPr/>
          <a:lstStyle/>
          <a:p>
            <a:r>
              <a:rPr lang="en-US" dirty="0"/>
              <a:t>Canadian productivity woes got even worse in the latest quarter</a:t>
            </a:r>
          </a:p>
        </p:txBody>
      </p:sp>
      <p:sp>
        <p:nvSpPr>
          <p:cNvPr id="5" name="TextBox 4">
            <a:extLst>
              <a:ext uri="{FF2B5EF4-FFF2-40B4-BE49-F238E27FC236}">
                <a16:creationId xmlns:a16="http://schemas.microsoft.com/office/drawing/2014/main" id="{08C58B6C-3E35-4D2B-3DBB-25E97CACAF88}"/>
              </a:ext>
            </a:extLst>
          </p:cNvPr>
          <p:cNvSpPr txBox="1"/>
          <p:nvPr/>
        </p:nvSpPr>
        <p:spPr>
          <a:xfrm>
            <a:off x="0" y="-834504"/>
            <a:ext cx="10206990" cy="307777"/>
          </a:xfrm>
          <a:prstGeom prst="rect">
            <a:avLst/>
          </a:prstGeom>
          <a:noFill/>
        </p:spPr>
        <p:txBody>
          <a:bodyPr wrap="square" rtlCol="0">
            <a:spAutoFit/>
          </a:bodyPr>
          <a:lstStyle/>
          <a:p>
            <a:r>
              <a:rPr lang="en-US" sz="1400" dirty="0"/>
              <a:t>Center: </a:t>
            </a:r>
            <a:r>
              <a:rPr lang="pl-PL" sz="1400" dirty="0">
                <a:hlinkClick r:id="rId2" action="ppaction://hlinkfile"/>
              </a:rPr>
              <a:t>W:\Charts\GDP\CA GDP.xlsx</a:t>
            </a:r>
            <a:endParaRPr lang="en-US" sz="1400" dirty="0"/>
          </a:p>
        </p:txBody>
      </p:sp>
      <p:sp>
        <p:nvSpPr>
          <p:cNvPr id="6" name="Text Box 3">
            <a:extLst>
              <a:ext uri="{FF2B5EF4-FFF2-40B4-BE49-F238E27FC236}">
                <a16:creationId xmlns:a16="http://schemas.microsoft.com/office/drawing/2014/main" id="{BD3C0B44-3305-75C0-4917-B3BAF81BD536}"/>
              </a:ext>
            </a:extLst>
          </p:cNvPr>
          <p:cNvSpPr txBox="1">
            <a:spLocks noChangeArrowheads="1"/>
          </p:cNvSpPr>
          <p:nvPr/>
        </p:nvSpPr>
        <p:spPr bwMode="auto">
          <a:xfrm>
            <a:off x="-4426570" y="-526727"/>
            <a:ext cx="3480493" cy="513747"/>
          </a:xfrm>
          <a:prstGeom prst="rect">
            <a:avLst/>
          </a:prstGeom>
          <a:noFill/>
          <a:ln>
            <a:noFill/>
          </a:ln>
          <a:effectLst/>
          <a:extLst>
            <a:ext uri="{909E8E84-426E-40DD-AFC4-6F175D3DCCD1}">
              <a14:hiddenFill xmlns:a14="http://schemas.microsoft.com/office/drawing/2010/main">
                <a:solidFill>
                  <a:srgbClr val="FFFF99">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2058" tIns="41029" rIns="82058" bIns="41029">
            <a:spAutoFit/>
          </a:bodyPr>
          <a:lstStyle>
            <a:lvl1pPr marL="344488" indent="-344488" defTabSz="741363" eaLnBrk="0" hangingPunct="0">
              <a:spcBef>
                <a:spcPct val="40000"/>
              </a:spcBef>
              <a:buClr>
                <a:srgbClr val="B8A970"/>
              </a:buClr>
              <a:buFont typeface="Wingdings" pitchFamily="2" charset="2"/>
              <a:buChar char="§"/>
              <a:defRPr>
                <a:solidFill>
                  <a:srgbClr val="002144"/>
                </a:solidFill>
                <a:latin typeface="Arial" pitchFamily="34" charset="0"/>
                <a:ea typeface="MS PGothic" pitchFamily="34" charset="-128"/>
              </a:defRPr>
            </a:lvl1pPr>
            <a:lvl2pPr marL="742950" indent="-285750" defTabSz="741363" eaLnBrk="0" hangingPunct="0">
              <a:spcBef>
                <a:spcPct val="40000"/>
              </a:spcBef>
              <a:buClr>
                <a:srgbClr val="B8A970"/>
              </a:buClr>
              <a:buChar char="•"/>
              <a:defRPr sz="1600">
                <a:solidFill>
                  <a:srgbClr val="002144"/>
                </a:solidFill>
                <a:latin typeface="Arial" pitchFamily="34" charset="0"/>
                <a:ea typeface="MS PGothic" pitchFamily="34" charset="-128"/>
              </a:defRPr>
            </a:lvl2pPr>
            <a:lvl3pPr marL="1143000" indent="-228600" defTabSz="741363" eaLnBrk="0" hangingPunct="0">
              <a:spcBef>
                <a:spcPct val="40000"/>
              </a:spcBef>
              <a:buClr>
                <a:srgbClr val="B8A970"/>
              </a:buClr>
              <a:buFont typeface="Arial" pitchFamily="34" charset="0"/>
              <a:buChar char="–"/>
              <a:defRPr sz="1400">
                <a:solidFill>
                  <a:srgbClr val="546974"/>
                </a:solidFill>
                <a:latin typeface="Arial" pitchFamily="34" charset="0"/>
                <a:ea typeface="MS PGothic" pitchFamily="34" charset="-128"/>
              </a:defRPr>
            </a:lvl3pPr>
            <a:lvl4pPr marL="1600200" indent="-228600" defTabSz="741363" eaLnBrk="0" hangingPunct="0">
              <a:spcBef>
                <a:spcPct val="20000"/>
              </a:spcBef>
              <a:buChar char="–"/>
              <a:defRPr sz="1400">
                <a:solidFill>
                  <a:schemeClr val="tx1"/>
                </a:solidFill>
                <a:latin typeface="Arial" pitchFamily="34" charset="0"/>
                <a:ea typeface="MS PGothic" pitchFamily="34" charset="-128"/>
              </a:defRPr>
            </a:lvl4pPr>
            <a:lvl5pPr marL="2057400" indent="-228600" defTabSz="741363" eaLnBrk="0" hangingPunct="0">
              <a:spcBef>
                <a:spcPct val="20000"/>
              </a:spcBef>
              <a:buChar char="»"/>
              <a:defRPr sz="1400">
                <a:solidFill>
                  <a:schemeClr val="tx1"/>
                </a:solidFill>
                <a:latin typeface="Arial" pitchFamily="34" charset="0"/>
                <a:ea typeface="MS PGothic" pitchFamily="34" charset="-128"/>
              </a:defRPr>
            </a:lvl5pPr>
            <a:lvl6pPr marL="25146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marL="0" indent="0">
              <a:spcBef>
                <a:spcPct val="50000"/>
              </a:spcBef>
              <a:buClr>
                <a:srgbClr val="9B8337"/>
              </a:buClr>
              <a:buNone/>
            </a:pPr>
            <a:r>
              <a:rPr lang="en-CA" altLang="en-US" sz="1400" dirty="0">
                <a:solidFill>
                  <a:schemeClr val="tx1"/>
                </a:solidFill>
                <a:cs typeface="Arial" pitchFamily="34" charset="0"/>
              </a:rPr>
              <a:t>Slide_code: Folder</a:t>
            </a:r>
            <a:r>
              <a:rPr lang="en-US" altLang="en-US" sz="1400" dirty="0">
                <a:solidFill>
                  <a:schemeClr val="tx1"/>
                </a:solidFill>
                <a:cs typeface="Arial" pitchFamily="34" charset="0"/>
              </a:rPr>
              <a:t>\Filename</a:t>
            </a:r>
            <a:r>
              <a:rPr lang="en-CA" altLang="en-US" sz="1400" dirty="0">
                <a:solidFill>
                  <a:schemeClr val="tx1"/>
                </a:solidFill>
                <a:cs typeface="Arial" pitchFamily="34" charset="0"/>
              </a:rPr>
              <a:t>-</a:t>
            </a:r>
            <a:r>
              <a:rPr lang="es-ES" altLang="en-US" sz="1400" dirty="0">
                <a:solidFill>
                  <a:schemeClr val="tx1"/>
                </a:solidFill>
                <a:cs typeface="Arial" pitchFamily="34" charset="0"/>
              </a:rPr>
              <a:t>Tabname</a:t>
            </a:r>
            <a:r>
              <a:rPr lang="en-CA" altLang="en-US" sz="1400" dirty="0">
                <a:solidFill>
                  <a:schemeClr val="tx1"/>
                </a:solidFill>
                <a:cs typeface="Arial" pitchFamily="34" charset="0"/>
              </a:rPr>
              <a:t>-ymd-20220327</a:t>
            </a:r>
          </a:p>
        </p:txBody>
      </p:sp>
      <p:pic>
        <p:nvPicPr>
          <p:cNvPr id="7" name="Picture 6">
            <a:extLst>
              <a:ext uri="{FF2B5EF4-FFF2-40B4-BE49-F238E27FC236}">
                <a16:creationId xmlns:a16="http://schemas.microsoft.com/office/drawing/2014/main" id="{4F62687D-A5CF-9ED9-3764-FB10B4FD1460}"/>
              </a:ext>
            </a:extLst>
          </p:cNvPr>
          <p:cNvPicPr>
            <a:picLocks noChangeAspect="1"/>
          </p:cNvPicPr>
          <p:nvPr/>
        </p:nvPicPr>
        <p:blipFill>
          <a:blip r:embed="rId3"/>
          <a:stretch>
            <a:fillRect/>
          </a:stretch>
        </p:blipFill>
        <p:spPr>
          <a:xfrm>
            <a:off x="1739900" y="1498600"/>
            <a:ext cx="8711250" cy="4476750"/>
          </a:xfrm>
          <a:prstGeom prst="rect">
            <a:avLst/>
          </a:prstGeom>
        </p:spPr>
      </p:pic>
    </p:spTree>
    <p:extLst>
      <p:ext uri="{BB962C8B-B14F-4D97-AF65-F5344CB8AC3E}">
        <p14:creationId xmlns:p14="http://schemas.microsoft.com/office/powerpoint/2010/main" val="1201360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A0DE1D-6F92-750D-A7D9-C4F8290691F8}"/>
              </a:ext>
            </a:extLst>
          </p:cNvPr>
          <p:cNvSpPr>
            <a:spLocks noGrp="1"/>
          </p:cNvSpPr>
          <p:nvPr>
            <p:ph type="sldNum" sz="quarter" idx="12"/>
          </p:nvPr>
        </p:nvSpPr>
        <p:spPr/>
        <p:txBody>
          <a:bodyPr/>
          <a:lstStyle/>
          <a:p>
            <a:fld id="{00D53123-EF31-4C08-A865-932FC064F9C8}" type="slidenum">
              <a:rPr lang="en-CA" smtClean="0"/>
              <a:pPr/>
              <a:t>15</a:t>
            </a:fld>
            <a:endParaRPr lang="en-CA" dirty="0"/>
          </a:p>
        </p:txBody>
      </p:sp>
      <p:sp>
        <p:nvSpPr>
          <p:cNvPr id="3" name="Title 2">
            <a:extLst>
              <a:ext uri="{FF2B5EF4-FFF2-40B4-BE49-F238E27FC236}">
                <a16:creationId xmlns:a16="http://schemas.microsoft.com/office/drawing/2014/main" id="{654667F8-B840-0725-626F-CD8CAD346E21}"/>
              </a:ext>
            </a:extLst>
          </p:cNvPr>
          <p:cNvSpPr>
            <a:spLocks noGrp="1"/>
          </p:cNvSpPr>
          <p:nvPr>
            <p:ph type="title"/>
          </p:nvPr>
        </p:nvSpPr>
        <p:spPr/>
        <p:txBody>
          <a:bodyPr/>
          <a:lstStyle/>
          <a:p>
            <a:r>
              <a:rPr lang="en-US" dirty="0"/>
              <a:t>Excitement about artificial intelligence swells</a:t>
            </a:r>
          </a:p>
        </p:txBody>
      </p:sp>
      <p:sp>
        <p:nvSpPr>
          <p:cNvPr id="4" name="TextBox 3">
            <a:extLst>
              <a:ext uri="{FF2B5EF4-FFF2-40B4-BE49-F238E27FC236}">
                <a16:creationId xmlns:a16="http://schemas.microsoft.com/office/drawing/2014/main" id="{1FED831A-D125-CD3A-EEE3-DDFFEC64DC3E}"/>
              </a:ext>
            </a:extLst>
          </p:cNvPr>
          <p:cNvSpPr txBox="1"/>
          <p:nvPr/>
        </p:nvSpPr>
        <p:spPr>
          <a:xfrm>
            <a:off x="0" y="-834504"/>
            <a:ext cx="10206990" cy="307777"/>
          </a:xfrm>
          <a:prstGeom prst="rect">
            <a:avLst/>
          </a:prstGeom>
          <a:noFill/>
        </p:spPr>
        <p:txBody>
          <a:bodyPr wrap="square" rtlCol="0">
            <a:spAutoFit/>
          </a:bodyPr>
          <a:lstStyle/>
          <a:p>
            <a:r>
              <a:rPr lang="en-US" sz="1400" dirty="0"/>
              <a:t>Center: </a:t>
            </a:r>
            <a:r>
              <a:rPr lang="en-US" sz="1400" dirty="0">
                <a:hlinkClick r:id="rId2" action="ppaction://hlinkfile"/>
              </a:rPr>
              <a:t>W:\Charts\Trends\GoogleTrendsAI.xlsm</a:t>
            </a:r>
            <a:endParaRPr lang="en-US" sz="1400" dirty="0"/>
          </a:p>
        </p:txBody>
      </p:sp>
      <p:sp>
        <p:nvSpPr>
          <p:cNvPr id="5" name="Text Box 3">
            <a:extLst>
              <a:ext uri="{FF2B5EF4-FFF2-40B4-BE49-F238E27FC236}">
                <a16:creationId xmlns:a16="http://schemas.microsoft.com/office/drawing/2014/main" id="{BDC69CAE-6760-FF0C-446C-B49DFF58FAE5}"/>
              </a:ext>
            </a:extLst>
          </p:cNvPr>
          <p:cNvSpPr txBox="1">
            <a:spLocks noChangeArrowheads="1"/>
          </p:cNvSpPr>
          <p:nvPr/>
        </p:nvSpPr>
        <p:spPr bwMode="auto">
          <a:xfrm>
            <a:off x="-4426570" y="-526727"/>
            <a:ext cx="3480493" cy="513747"/>
          </a:xfrm>
          <a:prstGeom prst="rect">
            <a:avLst/>
          </a:prstGeom>
          <a:noFill/>
          <a:ln>
            <a:noFill/>
          </a:ln>
          <a:effectLst/>
          <a:extLst>
            <a:ext uri="{909E8E84-426E-40DD-AFC4-6F175D3DCCD1}">
              <a14:hiddenFill xmlns:a14="http://schemas.microsoft.com/office/drawing/2010/main">
                <a:solidFill>
                  <a:srgbClr val="FFFF99">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2058" tIns="41029" rIns="82058" bIns="41029">
            <a:spAutoFit/>
          </a:bodyPr>
          <a:lstStyle>
            <a:lvl1pPr marL="344488" indent="-344488" defTabSz="741363" eaLnBrk="0" hangingPunct="0">
              <a:spcBef>
                <a:spcPct val="40000"/>
              </a:spcBef>
              <a:buClr>
                <a:srgbClr val="B8A970"/>
              </a:buClr>
              <a:buFont typeface="Wingdings" pitchFamily="2" charset="2"/>
              <a:buChar char="§"/>
              <a:defRPr>
                <a:solidFill>
                  <a:srgbClr val="002144"/>
                </a:solidFill>
                <a:latin typeface="Arial" pitchFamily="34" charset="0"/>
                <a:ea typeface="MS PGothic" pitchFamily="34" charset="-128"/>
              </a:defRPr>
            </a:lvl1pPr>
            <a:lvl2pPr marL="742950" indent="-285750" defTabSz="741363" eaLnBrk="0" hangingPunct="0">
              <a:spcBef>
                <a:spcPct val="40000"/>
              </a:spcBef>
              <a:buClr>
                <a:srgbClr val="B8A970"/>
              </a:buClr>
              <a:buChar char="•"/>
              <a:defRPr sz="1600">
                <a:solidFill>
                  <a:srgbClr val="002144"/>
                </a:solidFill>
                <a:latin typeface="Arial" pitchFamily="34" charset="0"/>
                <a:ea typeface="MS PGothic" pitchFamily="34" charset="-128"/>
              </a:defRPr>
            </a:lvl2pPr>
            <a:lvl3pPr marL="1143000" indent="-228600" defTabSz="741363" eaLnBrk="0" hangingPunct="0">
              <a:spcBef>
                <a:spcPct val="40000"/>
              </a:spcBef>
              <a:buClr>
                <a:srgbClr val="B8A970"/>
              </a:buClr>
              <a:buFont typeface="Arial" pitchFamily="34" charset="0"/>
              <a:buChar char="–"/>
              <a:defRPr sz="1400">
                <a:solidFill>
                  <a:srgbClr val="546974"/>
                </a:solidFill>
                <a:latin typeface="Arial" pitchFamily="34" charset="0"/>
                <a:ea typeface="MS PGothic" pitchFamily="34" charset="-128"/>
              </a:defRPr>
            </a:lvl3pPr>
            <a:lvl4pPr marL="1600200" indent="-228600" defTabSz="741363" eaLnBrk="0" hangingPunct="0">
              <a:spcBef>
                <a:spcPct val="20000"/>
              </a:spcBef>
              <a:buChar char="–"/>
              <a:defRPr sz="1400">
                <a:solidFill>
                  <a:schemeClr val="tx1"/>
                </a:solidFill>
                <a:latin typeface="Arial" pitchFamily="34" charset="0"/>
                <a:ea typeface="MS PGothic" pitchFamily="34" charset="-128"/>
              </a:defRPr>
            </a:lvl4pPr>
            <a:lvl5pPr marL="2057400" indent="-228600" defTabSz="741363" eaLnBrk="0" hangingPunct="0">
              <a:spcBef>
                <a:spcPct val="20000"/>
              </a:spcBef>
              <a:buChar char="»"/>
              <a:defRPr sz="1400">
                <a:solidFill>
                  <a:schemeClr val="tx1"/>
                </a:solidFill>
                <a:latin typeface="Arial" pitchFamily="34" charset="0"/>
                <a:ea typeface="MS PGothic" pitchFamily="34" charset="-128"/>
              </a:defRPr>
            </a:lvl5pPr>
            <a:lvl6pPr marL="25146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marL="0" indent="0">
              <a:spcBef>
                <a:spcPct val="50000"/>
              </a:spcBef>
              <a:buClr>
                <a:srgbClr val="9B8337"/>
              </a:buClr>
              <a:buNone/>
            </a:pPr>
            <a:r>
              <a:rPr lang="en-CA" altLang="en-US" sz="1400" dirty="0">
                <a:solidFill>
                  <a:schemeClr val="tx1"/>
                </a:solidFill>
                <a:cs typeface="Arial" pitchFamily="34" charset="0"/>
              </a:rPr>
              <a:t>Slide_code: Folder</a:t>
            </a:r>
            <a:r>
              <a:rPr lang="en-US" altLang="en-US" sz="1400" dirty="0">
                <a:solidFill>
                  <a:schemeClr val="tx1"/>
                </a:solidFill>
                <a:cs typeface="Arial" pitchFamily="34" charset="0"/>
              </a:rPr>
              <a:t>\Filename</a:t>
            </a:r>
            <a:r>
              <a:rPr lang="en-CA" altLang="en-US" sz="1400" dirty="0">
                <a:solidFill>
                  <a:schemeClr val="tx1"/>
                </a:solidFill>
                <a:cs typeface="Arial" pitchFamily="34" charset="0"/>
              </a:rPr>
              <a:t>-</a:t>
            </a:r>
            <a:r>
              <a:rPr lang="es-ES" altLang="en-US" sz="1400" dirty="0">
                <a:solidFill>
                  <a:schemeClr val="tx1"/>
                </a:solidFill>
                <a:cs typeface="Arial" pitchFamily="34" charset="0"/>
              </a:rPr>
              <a:t>Tabname</a:t>
            </a:r>
            <a:r>
              <a:rPr lang="en-CA" altLang="en-US" sz="1400" dirty="0">
                <a:solidFill>
                  <a:schemeClr val="tx1"/>
                </a:solidFill>
                <a:cs typeface="Arial" pitchFamily="34" charset="0"/>
              </a:rPr>
              <a:t>-ymd-20220327</a:t>
            </a:r>
          </a:p>
        </p:txBody>
      </p:sp>
      <p:pic>
        <p:nvPicPr>
          <p:cNvPr id="6" name="Picture 5">
            <a:extLst>
              <a:ext uri="{FF2B5EF4-FFF2-40B4-BE49-F238E27FC236}">
                <a16:creationId xmlns:a16="http://schemas.microsoft.com/office/drawing/2014/main" id="{C142F294-9CE2-838F-67D5-3C34E909AEB1}"/>
              </a:ext>
            </a:extLst>
          </p:cNvPr>
          <p:cNvPicPr>
            <a:picLocks noChangeAspect="1"/>
          </p:cNvPicPr>
          <p:nvPr/>
        </p:nvPicPr>
        <p:blipFill>
          <a:blip r:embed="rId3"/>
          <a:stretch>
            <a:fillRect/>
          </a:stretch>
        </p:blipFill>
        <p:spPr>
          <a:xfrm>
            <a:off x="1739900" y="1498600"/>
            <a:ext cx="8697933" cy="4476750"/>
          </a:xfrm>
          <a:prstGeom prst="rect">
            <a:avLst/>
          </a:prstGeom>
        </p:spPr>
      </p:pic>
    </p:spTree>
    <p:extLst>
      <p:ext uri="{BB962C8B-B14F-4D97-AF65-F5344CB8AC3E}">
        <p14:creationId xmlns:p14="http://schemas.microsoft.com/office/powerpoint/2010/main" val="2176061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09ECB8-344F-089C-B253-E8326F7C0F4C}"/>
              </a:ext>
            </a:extLst>
          </p:cNvPr>
          <p:cNvSpPr>
            <a:spLocks noGrp="1"/>
          </p:cNvSpPr>
          <p:nvPr>
            <p:ph type="sldNum" sz="quarter" idx="12"/>
          </p:nvPr>
        </p:nvSpPr>
        <p:spPr/>
        <p:txBody>
          <a:bodyPr/>
          <a:lstStyle/>
          <a:p>
            <a:fld id="{00D53123-EF31-4C08-A865-932FC064F9C8}" type="slidenum">
              <a:rPr lang="en-CA" smtClean="0"/>
              <a:pPr/>
              <a:t>16</a:t>
            </a:fld>
            <a:endParaRPr lang="en-CA" dirty="0"/>
          </a:p>
        </p:txBody>
      </p:sp>
      <p:sp>
        <p:nvSpPr>
          <p:cNvPr id="3" name="Title 2">
            <a:extLst>
              <a:ext uri="{FF2B5EF4-FFF2-40B4-BE49-F238E27FC236}">
                <a16:creationId xmlns:a16="http://schemas.microsoft.com/office/drawing/2014/main" id="{A4519708-45FC-0F01-FF09-E1619FED7BAE}"/>
              </a:ext>
            </a:extLst>
          </p:cNvPr>
          <p:cNvSpPr>
            <a:spLocks noGrp="1"/>
          </p:cNvSpPr>
          <p:nvPr>
            <p:ph type="title"/>
          </p:nvPr>
        </p:nvSpPr>
        <p:spPr/>
        <p:txBody>
          <a:bodyPr/>
          <a:lstStyle/>
          <a:p>
            <a:r>
              <a:rPr lang="en-US" dirty="0"/>
              <a:t>But research and development isn’t surging yet</a:t>
            </a:r>
          </a:p>
        </p:txBody>
      </p:sp>
      <p:sp>
        <p:nvSpPr>
          <p:cNvPr id="5" name="TextBox 4">
            <a:extLst>
              <a:ext uri="{FF2B5EF4-FFF2-40B4-BE49-F238E27FC236}">
                <a16:creationId xmlns:a16="http://schemas.microsoft.com/office/drawing/2014/main" id="{A43297CD-E609-E1F6-5A68-AADD64DBDE85}"/>
              </a:ext>
            </a:extLst>
          </p:cNvPr>
          <p:cNvSpPr txBox="1"/>
          <p:nvPr/>
        </p:nvSpPr>
        <p:spPr>
          <a:xfrm>
            <a:off x="-12032" y="-834504"/>
            <a:ext cx="10206990" cy="307777"/>
          </a:xfrm>
          <a:prstGeom prst="rect">
            <a:avLst/>
          </a:prstGeom>
          <a:noFill/>
        </p:spPr>
        <p:txBody>
          <a:bodyPr wrap="square" rtlCol="0">
            <a:spAutoFit/>
          </a:bodyPr>
          <a:lstStyle/>
          <a:p>
            <a:r>
              <a:rPr lang="en-US" sz="1400" dirty="0"/>
              <a:t>Center: </a:t>
            </a:r>
            <a:r>
              <a:rPr lang="en-US" sz="1400" dirty="0">
                <a:hlinkClick r:id="rId2" action="ppaction://hlinkfile"/>
              </a:rPr>
              <a:t>W:\Charts\Investment &amp; Inventories\US Fixed Investment.xlsx</a:t>
            </a:r>
            <a:endParaRPr lang="en-US" sz="1400" dirty="0"/>
          </a:p>
        </p:txBody>
      </p:sp>
      <p:sp>
        <p:nvSpPr>
          <p:cNvPr id="6" name="Text Box 3">
            <a:extLst>
              <a:ext uri="{FF2B5EF4-FFF2-40B4-BE49-F238E27FC236}">
                <a16:creationId xmlns:a16="http://schemas.microsoft.com/office/drawing/2014/main" id="{8D47B0F5-ABD8-A178-EF36-BC108173D7A9}"/>
              </a:ext>
            </a:extLst>
          </p:cNvPr>
          <p:cNvSpPr txBox="1">
            <a:spLocks noChangeArrowheads="1"/>
          </p:cNvSpPr>
          <p:nvPr/>
        </p:nvSpPr>
        <p:spPr bwMode="auto">
          <a:xfrm>
            <a:off x="-4426570" y="-526727"/>
            <a:ext cx="3480493" cy="513747"/>
          </a:xfrm>
          <a:prstGeom prst="rect">
            <a:avLst/>
          </a:prstGeom>
          <a:noFill/>
          <a:ln>
            <a:noFill/>
          </a:ln>
          <a:effectLst/>
          <a:extLst>
            <a:ext uri="{909E8E84-426E-40DD-AFC4-6F175D3DCCD1}">
              <a14:hiddenFill xmlns:a14="http://schemas.microsoft.com/office/drawing/2010/main">
                <a:solidFill>
                  <a:srgbClr val="FFFF99">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2058" tIns="41029" rIns="82058" bIns="41029">
            <a:spAutoFit/>
          </a:bodyPr>
          <a:lstStyle>
            <a:lvl1pPr marL="344488" indent="-344488" defTabSz="741363" eaLnBrk="0" hangingPunct="0">
              <a:spcBef>
                <a:spcPct val="40000"/>
              </a:spcBef>
              <a:buClr>
                <a:srgbClr val="B8A970"/>
              </a:buClr>
              <a:buFont typeface="Wingdings" pitchFamily="2" charset="2"/>
              <a:buChar char="§"/>
              <a:defRPr>
                <a:solidFill>
                  <a:srgbClr val="002144"/>
                </a:solidFill>
                <a:latin typeface="Arial" pitchFamily="34" charset="0"/>
                <a:ea typeface="MS PGothic" pitchFamily="34" charset="-128"/>
              </a:defRPr>
            </a:lvl1pPr>
            <a:lvl2pPr marL="742950" indent="-285750" defTabSz="741363" eaLnBrk="0" hangingPunct="0">
              <a:spcBef>
                <a:spcPct val="40000"/>
              </a:spcBef>
              <a:buClr>
                <a:srgbClr val="B8A970"/>
              </a:buClr>
              <a:buChar char="•"/>
              <a:defRPr sz="1600">
                <a:solidFill>
                  <a:srgbClr val="002144"/>
                </a:solidFill>
                <a:latin typeface="Arial" pitchFamily="34" charset="0"/>
                <a:ea typeface="MS PGothic" pitchFamily="34" charset="-128"/>
              </a:defRPr>
            </a:lvl2pPr>
            <a:lvl3pPr marL="1143000" indent="-228600" defTabSz="741363" eaLnBrk="0" hangingPunct="0">
              <a:spcBef>
                <a:spcPct val="40000"/>
              </a:spcBef>
              <a:buClr>
                <a:srgbClr val="B8A970"/>
              </a:buClr>
              <a:buFont typeface="Arial" pitchFamily="34" charset="0"/>
              <a:buChar char="–"/>
              <a:defRPr sz="1400">
                <a:solidFill>
                  <a:srgbClr val="546974"/>
                </a:solidFill>
                <a:latin typeface="Arial" pitchFamily="34" charset="0"/>
                <a:ea typeface="MS PGothic" pitchFamily="34" charset="-128"/>
              </a:defRPr>
            </a:lvl3pPr>
            <a:lvl4pPr marL="1600200" indent="-228600" defTabSz="741363" eaLnBrk="0" hangingPunct="0">
              <a:spcBef>
                <a:spcPct val="20000"/>
              </a:spcBef>
              <a:buChar char="–"/>
              <a:defRPr sz="1400">
                <a:solidFill>
                  <a:schemeClr val="tx1"/>
                </a:solidFill>
                <a:latin typeface="Arial" pitchFamily="34" charset="0"/>
                <a:ea typeface="MS PGothic" pitchFamily="34" charset="-128"/>
              </a:defRPr>
            </a:lvl4pPr>
            <a:lvl5pPr marL="2057400" indent="-228600" defTabSz="741363" eaLnBrk="0" hangingPunct="0">
              <a:spcBef>
                <a:spcPct val="20000"/>
              </a:spcBef>
              <a:buChar char="»"/>
              <a:defRPr sz="1400">
                <a:solidFill>
                  <a:schemeClr val="tx1"/>
                </a:solidFill>
                <a:latin typeface="Arial" pitchFamily="34" charset="0"/>
                <a:ea typeface="MS PGothic" pitchFamily="34" charset="-128"/>
              </a:defRPr>
            </a:lvl5pPr>
            <a:lvl6pPr marL="25146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marL="0" indent="0">
              <a:spcBef>
                <a:spcPct val="50000"/>
              </a:spcBef>
              <a:buClr>
                <a:srgbClr val="9B8337"/>
              </a:buClr>
              <a:buNone/>
            </a:pPr>
            <a:r>
              <a:rPr lang="en-CA" altLang="en-US" sz="1400" dirty="0">
                <a:solidFill>
                  <a:schemeClr val="tx1"/>
                </a:solidFill>
                <a:cs typeface="Arial" pitchFamily="34" charset="0"/>
              </a:rPr>
              <a:t>Slide_code: Folder</a:t>
            </a:r>
            <a:r>
              <a:rPr lang="en-US" altLang="en-US" sz="1400" dirty="0">
                <a:solidFill>
                  <a:schemeClr val="tx1"/>
                </a:solidFill>
                <a:cs typeface="Arial" pitchFamily="34" charset="0"/>
              </a:rPr>
              <a:t>\Filename</a:t>
            </a:r>
            <a:r>
              <a:rPr lang="en-CA" altLang="en-US" sz="1400" dirty="0">
                <a:solidFill>
                  <a:schemeClr val="tx1"/>
                </a:solidFill>
                <a:cs typeface="Arial" pitchFamily="34" charset="0"/>
              </a:rPr>
              <a:t>-</a:t>
            </a:r>
            <a:r>
              <a:rPr lang="es-ES" altLang="en-US" sz="1400" dirty="0">
                <a:solidFill>
                  <a:schemeClr val="tx1"/>
                </a:solidFill>
                <a:cs typeface="Arial" pitchFamily="34" charset="0"/>
              </a:rPr>
              <a:t>Tabname</a:t>
            </a:r>
            <a:r>
              <a:rPr lang="en-CA" altLang="en-US" sz="1400" dirty="0">
                <a:solidFill>
                  <a:schemeClr val="tx1"/>
                </a:solidFill>
                <a:cs typeface="Arial" pitchFamily="34" charset="0"/>
              </a:rPr>
              <a:t>-ymd-20220327</a:t>
            </a:r>
          </a:p>
        </p:txBody>
      </p:sp>
      <p:pic>
        <p:nvPicPr>
          <p:cNvPr id="7" name="Picture 6">
            <a:extLst>
              <a:ext uri="{FF2B5EF4-FFF2-40B4-BE49-F238E27FC236}">
                <a16:creationId xmlns:a16="http://schemas.microsoft.com/office/drawing/2014/main" id="{57447193-156D-507E-4DCD-F0A2406FAD5C}"/>
              </a:ext>
            </a:extLst>
          </p:cNvPr>
          <p:cNvPicPr>
            <a:picLocks noChangeAspect="1"/>
          </p:cNvPicPr>
          <p:nvPr/>
        </p:nvPicPr>
        <p:blipFill>
          <a:blip r:embed="rId3"/>
          <a:stretch>
            <a:fillRect/>
          </a:stretch>
        </p:blipFill>
        <p:spPr>
          <a:xfrm>
            <a:off x="1739900" y="1498600"/>
            <a:ext cx="8703948" cy="4476750"/>
          </a:xfrm>
          <a:prstGeom prst="rect">
            <a:avLst/>
          </a:prstGeom>
        </p:spPr>
      </p:pic>
    </p:spTree>
    <p:extLst>
      <p:ext uri="{BB962C8B-B14F-4D97-AF65-F5344CB8AC3E}">
        <p14:creationId xmlns:p14="http://schemas.microsoft.com/office/powerpoint/2010/main" val="4214529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B0222D-DEDA-CE8E-15E7-6743CAF84722}"/>
              </a:ext>
            </a:extLst>
          </p:cNvPr>
          <p:cNvSpPr>
            <a:spLocks noGrp="1"/>
          </p:cNvSpPr>
          <p:nvPr>
            <p:ph type="sldNum" sz="quarter" idx="12"/>
          </p:nvPr>
        </p:nvSpPr>
        <p:spPr/>
        <p:txBody>
          <a:bodyPr/>
          <a:lstStyle/>
          <a:p>
            <a:fld id="{00D53123-EF31-4C08-A865-932FC064F9C8}" type="slidenum">
              <a:rPr lang="en-CA" smtClean="0"/>
              <a:pPr/>
              <a:t>17</a:t>
            </a:fld>
            <a:endParaRPr lang="en-CA" dirty="0"/>
          </a:p>
        </p:txBody>
      </p:sp>
      <p:sp>
        <p:nvSpPr>
          <p:cNvPr id="3" name="Title 2">
            <a:extLst>
              <a:ext uri="{FF2B5EF4-FFF2-40B4-BE49-F238E27FC236}">
                <a16:creationId xmlns:a16="http://schemas.microsoft.com/office/drawing/2014/main" id="{0432520A-B1C6-A602-4944-3EA06BD5C7AF}"/>
              </a:ext>
            </a:extLst>
          </p:cNvPr>
          <p:cNvSpPr>
            <a:spLocks noGrp="1"/>
          </p:cNvSpPr>
          <p:nvPr>
            <p:ph type="title"/>
          </p:nvPr>
        </p:nvSpPr>
        <p:spPr/>
        <p:txBody>
          <a:bodyPr>
            <a:normAutofit/>
          </a:bodyPr>
          <a:lstStyle/>
          <a:p>
            <a:r>
              <a:rPr lang="en-US" dirty="0"/>
              <a:t>And capital expenditures on computers have fallen recently</a:t>
            </a:r>
          </a:p>
        </p:txBody>
      </p:sp>
      <p:sp>
        <p:nvSpPr>
          <p:cNvPr id="6" name="Text Box 3">
            <a:extLst>
              <a:ext uri="{FF2B5EF4-FFF2-40B4-BE49-F238E27FC236}">
                <a16:creationId xmlns:a16="http://schemas.microsoft.com/office/drawing/2014/main" id="{F9D27DFC-5A8F-3FE4-D9AB-9216EC45ACDC}"/>
              </a:ext>
            </a:extLst>
          </p:cNvPr>
          <p:cNvSpPr txBox="1">
            <a:spLocks noChangeArrowheads="1"/>
          </p:cNvSpPr>
          <p:nvPr/>
        </p:nvSpPr>
        <p:spPr bwMode="auto">
          <a:xfrm>
            <a:off x="-4426570" y="-526727"/>
            <a:ext cx="3480493" cy="513747"/>
          </a:xfrm>
          <a:prstGeom prst="rect">
            <a:avLst/>
          </a:prstGeom>
          <a:noFill/>
          <a:ln>
            <a:noFill/>
          </a:ln>
          <a:effectLst/>
          <a:extLst>
            <a:ext uri="{909E8E84-426E-40DD-AFC4-6F175D3DCCD1}">
              <a14:hiddenFill xmlns:a14="http://schemas.microsoft.com/office/drawing/2010/main">
                <a:solidFill>
                  <a:srgbClr val="FFFF99">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2058" tIns="41029" rIns="82058" bIns="41029">
            <a:spAutoFit/>
          </a:bodyPr>
          <a:lstStyle>
            <a:lvl1pPr marL="344488" indent="-344488" defTabSz="741363" eaLnBrk="0" hangingPunct="0">
              <a:spcBef>
                <a:spcPct val="40000"/>
              </a:spcBef>
              <a:buClr>
                <a:srgbClr val="B8A970"/>
              </a:buClr>
              <a:buFont typeface="Wingdings" pitchFamily="2" charset="2"/>
              <a:buChar char="§"/>
              <a:defRPr>
                <a:solidFill>
                  <a:srgbClr val="002144"/>
                </a:solidFill>
                <a:latin typeface="Arial" pitchFamily="34" charset="0"/>
                <a:ea typeface="MS PGothic" pitchFamily="34" charset="-128"/>
              </a:defRPr>
            </a:lvl1pPr>
            <a:lvl2pPr marL="742950" indent="-285750" defTabSz="741363" eaLnBrk="0" hangingPunct="0">
              <a:spcBef>
                <a:spcPct val="40000"/>
              </a:spcBef>
              <a:buClr>
                <a:srgbClr val="B8A970"/>
              </a:buClr>
              <a:buChar char="•"/>
              <a:defRPr sz="1600">
                <a:solidFill>
                  <a:srgbClr val="002144"/>
                </a:solidFill>
                <a:latin typeface="Arial" pitchFamily="34" charset="0"/>
                <a:ea typeface="MS PGothic" pitchFamily="34" charset="-128"/>
              </a:defRPr>
            </a:lvl2pPr>
            <a:lvl3pPr marL="1143000" indent="-228600" defTabSz="741363" eaLnBrk="0" hangingPunct="0">
              <a:spcBef>
                <a:spcPct val="40000"/>
              </a:spcBef>
              <a:buClr>
                <a:srgbClr val="B8A970"/>
              </a:buClr>
              <a:buFont typeface="Arial" pitchFamily="34" charset="0"/>
              <a:buChar char="–"/>
              <a:defRPr sz="1400">
                <a:solidFill>
                  <a:srgbClr val="546974"/>
                </a:solidFill>
                <a:latin typeface="Arial" pitchFamily="34" charset="0"/>
                <a:ea typeface="MS PGothic" pitchFamily="34" charset="-128"/>
              </a:defRPr>
            </a:lvl3pPr>
            <a:lvl4pPr marL="1600200" indent="-228600" defTabSz="741363" eaLnBrk="0" hangingPunct="0">
              <a:spcBef>
                <a:spcPct val="20000"/>
              </a:spcBef>
              <a:buChar char="–"/>
              <a:defRPr sz="1400">
                <a:solidFill>
                  <a:schemeClr val="tx1"/>
                </a:solidFill>
                <a:latin typeface="Arial" pitchFamily="34" charset="0"/>
                <a:ea typeface="MS PGothic" pitchFamily="34" charset="-128"/>
              </a:defRPr>
            </a:lvl4pPr>
            <a:lvl5pPr marL="2057400" indent="-228600" defTabSz="741363" eaLnBrk="0" hangingPunct="0">
              <a:spcBef>
                <a:spcPct val="20000"/>
              </a:spcBef>
              <a:buChar char="»"/>
              <a:defRPr sz="1400">
                <a:solidFill>
                  <a:schemeClr val="tx1"/>
                </a:solidFill>
                <a:latin typeface="Arial" pitchFamily="34" charset="0"/>
                <a:ea typeface="MS PGothic" pitchFamily="34" charset="-128"/>
              </a:defRPr>
            </a:lvl5pPr>
            <a:lvl6pPr marL="25146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marL="0" indent="0">
              <a:spcBef>
                <a:spcPct val="50000"/>
              </a:spcBef>
              <a:buClr>
                <a:srgbClr val="9B8337"/>
              </a:buClr>
              <a:buNone/>
            </a:pPr>
            <a:r>
              <a:rPr lang="en-CA" altLang="en-US" sz="1400" dirty="0">
                <a:solidFill>
                  <a:schemeClr val="tx1"/>
                </a:solidFill>
                <a:cs typeface="Arial" pitchFamily="34" charset="0"/>
              </a:rPr>
              <a:t>Slide_code: Folder</a:t>
            </a:r>
            <a:r>
              <a:rPr lang="en-US" altLang="en-US" sz="1400" dirty="0">
                <a:solidFill>
                  <a:schemeClr val="tx1"/>
                </a:solidFill>
                <a:cs typeface="Arial" pitchFamily="34" charset="0"/>
              </a:rPr>
              <a:t>\Filename</a:t>
            </a:r>
            <a:r>
              <a:rPr lang="en-CA" altLang="en-US" sz="1400" dirty="0">
                <a:solidFill>
                  <a:schemeClr val="tx1"/>
                </a:solidFill>
                <a:cs typeface="Arial" pitchFamily="34" charset="0"/>
              </a:rPr>
              <a:t>-</a:t>
            </a:r>
            <a:r>
              <a:rPr lang="es-ES" altLang="en-US" sz="1400" dirty="0">
                <a:solidFill>
                  <a:schemeClr val="tx1"/>
                </a:solidFill>
                <a:cs typeface="Arial" pitchFamily="34" charset="0"/>
              </a:rPr>
              <a:t>Tabname</a:t>
            </a:r>
            <a:r>
              <a:rPr lang="en-CA" altLang="en-US" sz="1400" dirty="0">
                <a:solidFill>
                  <a:schemeClr val="tx1"/>
                </a:solidFill>
                <a:cs typeface="Arial" pitchFamily="34" charset="0"/>
              </a:rPr>
              <a:t>-ymd-20220327</a:t>
            </a:r>
          </a:p>
        </p:txBody>
      </p:sp>
      <p:pic>
        <p:nvPicPr>
          <p:cNvPr id="7" name="Picture 6">
            <a:extLst>
              <a:ext uri="{FF2B5EF4-FFF2-40B4-BE49-F238E27FC236}">
                <a16:creationId xmlns:a16="http://schemas.microsoft.com/office/drawing/2014/main" id="{21E415B8-A517-8FF6-D17D-3CD46A2B7B94}"/>
              </a:ext>
            </a:extLst>
          </p:cNvPr>
          <p:cNvPicPr>
            <a:picLocks noChangeAspect="1"/>
          </p:cNvPicPr>
          <p:nvPr/>
        </p:nvPicPr>
        <p:blipFill>
          <a:blip r:embed="rId2"/>
          <a:stretch>
            <a:fillRect/>
          </a:stretch>
        </p:blipFill>
        <p:spPr>
          <a:xfrm>
            <a:off x="1739900" y="1498600"/>
            <a:ext cx="8697933" cy="4476750"/>
          </a:xfrm>
          <a:prstGeom prst="rect">
            <a:avLst/>
          </a:prstGeom>
        </p:spPr>
      </p:pic>
      <p:sp>
        <p:nvSpPr>
          <p:cNvPr id="8" name="TextBox 7">
            <a:extLst>
              <a:ext uri="{FF2B5EF4-FFF2-40B4-BE49-F238E27FC236}">
                <a16:creationId xmlns:a16="http://schemas.microsoft.com/office/drawing/2014/main" id="{03165CF4-0E75-69A2-ABD4-6C876BA66C23}"/>
              </a:ext>
            </a:extLst>
          </p:cNvPr>
          <p:cNvSpPr txBox="1"/>
          <p:nvPr/>
        </p:nvSpPr>
        <p:spPr>
          <a:xfrm>
            <a:off x="-12032" y="-834504"/>
            <a:ext cx="10206990" cy="307777"/>
          </a:xfrm>
          <a:prstGeom prst="rect">
            <a:avLst/>
          </a:prstGeom>
          <a:noFill/>
        </p:spPr>
        <p:txBody>
          <a:bodyPr wrap="square" rtlCol="0">
            <a:spAutoFit/>
          </a:bodyPr>
          <a:lstStyle/>
          <a:p>
            <a:r>
              <a:rPr lang="en-US" sz="1400" dirty="0"/>
              <a:t>Center: </a:t>
            </a:r>
            <a:r>
              <a:rPr lang="en-US" sz="1400" dirty="0">
                <a:hlinkClick r:id="rId3" action="ppaction://hlinkfile"/>
              </a:rPr>
              <a:t>W:\Charts\Investment &amp; Inventories\US Fixed Investment.xlsx</a:t>
            </a:r>
            <a:endParaRPr lang="en-US" sz="1400" dirty="0"/>
          </a:p>
        </p:txBody>
      </p:sp>
    </p:spTree>
    <p:extLst>
      <p:ext uri="{BB962C8B-B14F-4D97-AF65-F5344CB8AC3E}">
        <p14:creationId xmlns:p14="http://schemas.microsoft.com/office/powerpoint/2010/main" val="1312087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4AC5AD-F92A-DDB1-28BA-83E2D580C9EE}"/>
              </a:ext>
            </a:extLst>
          </p:cNvPr>
          <p:cNvSpPr>
            <a:spLocks noGrp="1"/>
          </p:cNvSpPr>
          <p:nvPr>
            <p:ph type="sldNum" sz="quarter" idx="12"/>
          </p:nvPr>
        </p:nvSpPr>
        <p:spPr/>
        <p:txBody>
          <a:bodyPr/>
          <a:lstStyle/>
          <a:p>
            <a:fld id="{00D53123-EF31-4C08-A865-932FC064F9C8}" type="slidenum">
              <a:rPr lang="en-CA" smtClean="0"/>
              <a:pPr/>
              <a:t>18</a:t>
            </a:fld>
            <a:endParaRPr lang="en-CA" dirty="0"/>
          </a:p>
        </p:txBody>
      </p:sp>
      <p:sp>
        <p:nvSpPr>
          <p:cNvPr id="3" name="Title 2">
            <a:extLst>
              <a:ext uri="{FF2B5EF4-FFF2-40B4-BE49-F238E27FC236}">
                <a16:creationId xmlns:a16="http://schemas.microsoft.com/office/drawing/2014/main" id="{10C055EF-772E-60D4-A1A6-56A0270FCB8B}"/>
              </a:ext>
            </a:extLst>
          </p:cNvPr>
          <p:cNvSpPr>
            <a:spLocks noGrp="1"/>
          </p:cNvSpPr>
          <p:nvPr>
            <p:ph type="title"/>
          </p:nvPr>
        </p:nvSpPr>
        <p:spPr/>
        <p:txBody>
          <a:bodyPr/>
          <a:lstStyle/>
          <a:p>
            <a:r>
              <a:rPr lang="en-US" dirty="0"/>
              <a:t>Chinese productivity growth is declining, but still good</a:t>
            </a:r>
          </a:p>
        </p:txBody>
      </p:sp>
      <p:sp>
        <p:nvSpPr>
          <p:cNvPr id="5" name="TextBox 4">
            <a:extLst>
              <a:ext uri="{FF2B5EF4-FFF2-40B4-BE49-F238E27FC236}">
                <a16:creationId xmlns:a16="http://schemas.microsoft.com/office/drawing/2014/main" id="{F68FEE84-7BC5-BEA1-8ABA-57040EEEF204}"/>
              </a:ext>
            </a:extLst>
          </p:cNvPr>
          <p:cNvSpPr txBox="1"/>
          <p:nvPr/>
        </p:nvSpPr>
        <p:spPr>
          <a:xfrm>
            <a:off x="0" y="-834504"/>
            <a:ext cx="10206990" cy="307777"/>
          </a:xfrm>
          <a:prstGeom prst="rect">
            <a:avLst/>
          </a:prstGeom>
          <a:noFill/>
        </p:spPr>
        <p:txBody>
          <a:bodyPr wrap="square" rtlCol="0">
            <a:spAutoFit/>
          </a:bodyPr>
          <a:lstStyle/>
          <a:p>
            <a:r>
              <a:rPr lang="en-US" sz="1400" dirty="0"/>
              <a:t>Center: </a:t>
            </a:r>
            <a:r>
              <a:rPr lang="pl-PL" sz="1400" dirty="0">
                <a:hlinkClick r:id="rId2" action="ppaction://hlinkfile"/>
              </a:rPr>
              <a:t>W:\Charts\GDP\China GDP.xlsm</a:t>
            </a:r>
            <a:endParaRPr lang="en-US" sz="1400" dirty="0"/>
          </a:p>
        </p:txBody>
      </p:sp>
      <p:sp>
        <p:nvSpPr>
          <p:cNvPr id="6" name="Text Box 3">
            <a:extLst>
              <a:ext uri="{FF2B5EF4-FFF2-40B4-BE49-F238E27FC236}">
                <a16:creationId xmlns:a16="http://schemas.microsoft.com/office/drawing/2014/main" id="{C12DDB29-FD71-8895-F3C9-4C5C87C653ED}"/>
              </a:ext>
            </a:extLst>
          </p:cNvPr>
          <p:cNvSpPr txBox="1">
            <a:spLocks noChangeArrowheads="1"/>
          </p:cNvSpPr>
          <p:nvPr/>
        </p:nvSpPr>
        <p:spPr bwMode="auto">
          <a:xfrm>
            <a:off x="-4426570" y="-526727"/>
            <a:ext cx="3480493" cy="513747"/>
          </a:xfrm>
          <a:prstGeom prst="rect">
            <a:avLst/>
          </a:prstGeom>
          <a:noFill/>
          <a:ln>
            <a:noFill/>
          </a:ln>
          <a:effectLst/>
          <a:extLst>
            <a:ext uri="{909E8E84-426E-40DD-AFC4-6F175D3DCCD1}">
              <a14:hiddenFill xmlns:a14="http://schemas.microsoft.com/office/drawing/2010/main">
                <a:solidFill>
                  <a:srgbClr val="FFFF99">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2058" tIns="41029" rIns="82058" bIns="41029">
            <a:spAutoFit/>
          </a:bodyPr>
          <a:lstStyle>
            <a:lvl1pPr marL="344488" indent="-344488" defTabSz="741363" eaLnBrk="0" hangingPunct="0">
              <a:spcBef>
                <a:spcPct val="40000"/>
              </a:spcBef>
              <a:buClr>
                <a:srgbClr val="B8A970"/>
              </a:buClr>
              <a:buFont typeface="Wingdings" pitchFamily="2" charset="2"/>
              <a:buChar char="§"/>
              <a:defRPr>
                <a:solidFill>
                  <a:srgbClr val="002144"/>
                </a:solidFill>
                <a:latin typeface="Arial" pitchFamily="34" charset="0"/>
                <a:ea typeface="MS PGothic" pitchFamily="34" charset="-128"/>
              </a:defRPr>
            </a:lvl1pPr>
            <a:lvl2pPr marL="742950" indent="-285750" defTabSz="741363" eaLnBrk="0" hangingPunct="0">
              <a:spcBef>
                <a:spcPct val="40000"/>
              </a:spcBef>
              <a:buClr>
                <a:srgbClr val="B8A970"/>
              </a:buClr>
              <a:buChar char="•"/>
              <a:defRPr sz="1600">
                <a:solidFill>
                  <a:srgbClr val="002144"/>
                </a:solidFill>
                <a:latin typeface="Arial" pitchFamily="34" charset="0"/>
                <a:ea typeface="MS PGothic" pitchFamily="34" charset="-128"/>
              </a:defRPr>
            </a:lvl2pPr>
            <a:lvl3pPr marL="1143000" indent="-228600" defTabSz="741363" eaLnBrk="0" hangingPunct="0">
              <a:spcBef>
                <a:spcPct val="40000"/>
              </a:spcBef>
              <a:buClr>
                <a:srgbClr val="B8A970"/>
              </a:buClr>
              <a:buFont typeface="Arial" pitchFamily="34" charset="0"/>
              <a:buChar char="–"/>
              <a:defRPr sz="1400">
                <a:solidFill>
                  <a:srgbClr val="546974"/>
                </a:solidFill>
                <a:latin typeface="Arial" pitchFamily="34" charset="0"/>
                <a:ea typeface="MS PGothic" pitchFamily="34" charset="-128"/>
              </a:defRPr>
            </a:lvl3pPr>
            <a:lvl4pPr marL="1600200" indent="-228600" defTabSz="741363" eaLnBrk="0" hangingPunct="0">
              <a:spcBef>
                <a:spcPct val="20000"/>
              </a:spcBef>
              <a:buChar char="–"/>
              <a:defRPr sz="1400">
                <a:solidFill>
                  <a:schemeClr val="tx1"/>
                </a:solidFill>
                <a:latin typeface="Arial" pitchFamily="34" charset="0"/>
                <a:ea typeface="MS PGothic" pitchFamily="34" charset="-128"/>
              </a:defRPr>
            </a:lvl4pPr>
            <a:lvl5pPr marL="2057400" indent="-228600" defTabSz="741363" eaLnBrk="0" hangingPunct="0">
              <a:spcBef>
                <a:spcPct val="20000"/>
              </a:spcBef>
              <a:buChar char="»"/>
              <a:defRPr sz="1400">
                <a:solidFill>
                  <a:schemeClr val="tx1"/>
                </a:solidFill>
                <a:latin typeface="Arial" pitchFamily="34" charset="0"/>
                <a:ea typeface="MS PGothic" pitchFamily="34" charset="-128"/>
              </a:defRPr>
            </a:lvl5pPr>
            <a:lvl6pPr marL="25146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marL="0" indent="0">
              <a:spcBef>
                <a:spcPct val="50000"/>
              </a:spcBef>
              <a:buClr>
                <a:srgbClr val="9B8337"/>
              </a:buClr>
              <a:buNone/>
            </a:pPr>
            <a:r>
              <a:rPr lang="en-CA" altLang="en-US" sz="1400" dirty="0">
                <a:solidFill>
                  <a:schemeClr val="tx1"/>
                </a:solidFill>
                <a:cs typeface="Arial" pitchFamily="34" charset="0"/>
              </a:rPr>
              <a:t>Slide_code: Folder</a:t>
            </a:r>
            <a:r>
              <a:rPr lang="en-US" altLang="en-US" sz="1400" dirty="0">
                <a:solidFill>
                  <a:schemeClr val="tx1"/>
                </a:solidFill>
                <a:cs typeface="Arial" pitchFamily="34" charset="0"/>
              </a:rPr>
              <a:t>\Filename</a:t>
            </a:r>
            <a:r>
              <a:rPr lang="en-CA" altLang="en-US" sz="1400" dirty="0">
                <a:solidFill>
                  <a:schemeClr val="tx1"/>
                </a:solidFill>
                <a:cs typeface="Arial" pitchFamily="34" charset="0"/>
              </a:rPr>
              <a:t>-</a:t>
            </a:r>
            <a:r>
              <a:rPr lang="es-ES" altLang="en-US" sz="1400" dirty="0">
                <a:solidFill>
                  <a:schemeClr val="tx1"/>
                </a:solidFill>
                <a:cs typeface="Arial" pitchFamily="34" charset="0"/>
              </a:rPr>
              <a:t>Tabname</a:t>
            </a:r>
            <a:r>
              <a:rPr lang="en-CA" altLang="en-US" sz="1400" dirty="0">
                <a:solidFill>
                  <a:schemeClr val="tx1"/>
                </a:solidFill>
                <a:cs typeface="Arial" pitchFamily="34" charset="0"/>
              </a:rPr>
              <a:t>-ymd-20220327</a:t>
            </a:r>
          </a:p>
        </p:txBody>
      </p:sp>
      <p:pic>
        <p:nvPicPr>
          <p:cNvPr id="7" name="Picture 6">
            <a:extLst>
              <a:ext uri="{FF2B5EF4-FFF2-40B4-BE49-F238E27FC236}">
                <a16:creationId xmlns:a16="http://schemas.microsoft.com/office/drawing/2014/main" id="{FCF582A8-0CFF-4226-739A-C1760D8099E4}"/>
              </a:ext>
            </a:extLst>
          </p:cNvPr>
          <p:cNvPicPr>
            <a:picLocks noChangeAspect="1"/>
          </p:cNvPicPr>
          <p:nvPr/>
        </p:nvPicPr>
        <p:blipFill>
          <a:blip r:embed="rId3"/>
          <a:stretch>
            <a:fillRect/>
          </a:stretch>
        </p:blipFill>
        <p:spPr>
          <a:xfrm>
            <a:off x="1739900" y="1498600"/>
            <a:ext cx="8717596" cy="4476750"/>
          </a:xfrm>
          <a:prstGeom prst="rect">
            <a:avLst/>
          </a:prstGeom>
        </p:spPr>
      </p:pic>
    </p:spTree>
    <p:extLst>
      <p:ext uri="{BB962C8B-B14F-4D97-AF65-F5344CB8AC3E}">
        <p14:creationId xmlns:p14="http://schemas.microsoft.com/office/powerpoint/2010/main" val="2086202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3A2E2E-E21D-FDD2-A2A6-5F8CC1B3D32C}"/>
              </a:ext>
            </a:extLst>
          </p:cNvPr>
          <p:cNvSpPr>
            <a:spLocks noGrp="1"/>
          </p:cNvSpPr>
          <p:nvPr>
            <p:ph type="sldNum" sz="quarter" idx="12"/>
          </p:nvPr>
        </p:nvSpPr>
        <p:spPr/>
        <p:txBody>
          <a:bodyPr/>
          <a:lstStyle/>
          <a:p>
            <a:fld id="{00D53123-EF31-4C08-A865-932FC064F9C8}" type="slidenum">
              <a:rPr lang="en-CA" smtClean="0"/>
              <a:pPr/>
              <a:t>19</a:t>
            </a:fld>
            <a:endParaRPr lang="en-CA" dirty="0"/>
          </a:p>
        </p:txBody>
      </p:sp>
      <p:sp>
        <p:nvSpPr>
          <p:cNvPr id="3" name="Title 2">
            <a:extLst>
              <a:ext uri="{FF2B5EF4-FFF2-40B4-BE49-F238E27FC236}">
                <a16:creationId xmlns:a16="http://schemas.microsoft.com/office/drawing/2014/main" id="{B94BE484-56F5-DFDD-DAB9-DDD466FCD533}"/>
              </a:ext>
            </a:extLst>
          </p:cNvPr>
          <p:cNvSpPr>
            <a:spLocks noGrp="1"/>
          </p:cNvSpPr>
          <p:nvPr>
            <p:ph type="title"/>
          </p:nvPr>
        </p:nvSpPr>
        <p:spPr/>
        <p:txBody>
          <a:bodyPr/>
          <a:lstStyle/>
          <a:p>
            <a:r>
              <a:rPr lang="en-US" dirty="0"/>
              <a:t>China’s housing market remains problematic, including poor affordability</a:t>
            </a:r>
          </a:p>
        </p:txBody>
      </p:sp>
      <p:pic>
        <p:nvPicPr>
          <p:cNvPr id="4" name="Picture 3">
            <a:extLst>
              <a:ext uri="{FF2B5EF4-FFF2-40B4-BE49-F238E27FC236}">
                <a16:creationId xmlns:a16="http://schemas.microsoft.com/office/drawing/2014/main" id="{DA345FAE-4231-3F7D-DA90-AAE254DF624B}"/>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00813" y="1541676"/>
            <a:ext cx="8799673" cy="4534276"/>
          </a:xfrm>
          <a:prstGeom prst="rect">
            <a:avLst/>
          </a:prstGeom>
          <a:noFill/>
          <a:ln>
            <a:noFill/>
          </a:ln>
        </p:spPr>
      </p:pic>
      <p:sp>
        <p:nvSpPr>
          <p:cNvPr id="5" name="TextBox 4">
            <a:extLst>
              <a:ext uri="{FF2B5EF4-FFF2-40B4-BE49-F238E27FC236}">
                <a16:creationId xmlns:a16="http://schemas.microsoft.com/office/drawing/2014/main" id="{E1693901-1607-506C-0C91-68599DB86FDF}"/>
              </a:ext>
            </a:extLst>
          </p:cNvPr>
          <p:cNvSpPr txBox="1"/>
          <p:nvPr/>
        </p:nvSpPr>
        <p:spPr>
          <a:xfrm>
            <a:off x="0" y="-834504"/>
            <a:ext cx="10206990" cy="307777"/>
          </a:xfrm>
          <a:prstGeom prst="rect">
            <a:avLst/>
          </a:prstGeom>
          <a:noFill/>
        </p:spPr>
        <p:txBody>
          <a:bodyPr wrap="square" rtlCol="0">
            <a:spAutoFit/>
          </a:bodyPr>
          <a:lstStyle/>
          <a:p>
            <a:r>
              <a:rPr lang="en-US" sz="1400" dirty="0"/>
              <a:t>Center: </a:t>
            </a:r>
            <a:r>
              <a:rPr lang="en-US" sz="1400" dirty="0">
                <a:hlinkClick r:id="rId4" action="ppaction://hlinkfile"/>
              </a:rPr>
              <a:t>W:\Charts\Housing\World Home Price to Income.xlsx</a:t>
            </a:r>
            <a:endParaRPr lang="en-US" sz="1400" dirty="0"/>
          </a:p>
        </p:txBody>
      </p:sp>
      <p:sp>
        <p:nvSpPr>
          <p:cNvPr id="6" name="Text Box 3">
            <a:extLst>
              <a:ext uri="{FF2B5EF4-FFF2-40B4-BE49-F238E27FC236}">
                <a16:creationId xmlns:a16="http://schemas.microsoft.com/office/drawing/2014/main" id="{A4215AEC-1408-DFBC-F2CC-349CC8F02FB8}"/>
              </a:ext>
            </a:extLst>
          </p:cNvPr>
          <p:cNvSpPr txBox="1">
            <a:spLocks noChangeArrowheads="1"/>
          </p:cNvSpPr>
          <p:nvPr/>
        </p:nvSpPr>
        <p:spPr bwMode="auto">
          <a:xfrm>
            <a:off x="-4426570" y="-526727"/>
            <a:ext cx="3480493" cy="513747"/>
          </a:xfrm>
          <a:prstGeom prst="rect">
            <a:avLst/>
          </a:prstGeom>
          <a:noFill/>
          <a:ln>
            <a:noFill/>
          </a:ln>
          <a:effectLst/>
          <a:extLst>
            <a:ext uri="{909E8E84-426E-40DD-AFC4-6F175D3DCCD1}">
              <a14:hiddenFill xmlns:a14="http://schemas.microsoft.com/office/drawing/2010/main">
                <a:solidFill>
                  <a:srgbClr val="FFFF99">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2058" tIns="41029" rIns="82058" bIns="41029">
            <a:spAutoFit/>
          </a:bodyPr>
          <a:lstStyle>
            <a:lvl1pPr marL="344488" indent="-344488" defTabSz="741363" eaLnBrk="0" hangingPunct="0">
              <a:spcBef>
                <a:spcPct val="40000"/>
              </a:spcBef>
              <a:buClr>
                <a:srgbClr val="B8A970"/>
              </a:buClr>
              <a:buFont typeface="Wingdings" pitchFamily="2" charset="2"/>
              <a:buChar char="§"/>
              <a:defRPr>
                <a:solidFill>
                  <a:srgbClr val="002144"/>
                </a:solidFill>
                <a:latin typeface="Arial" pitchFamily="34" charset="0"/>
                <a:ea typeface="MS PGothic" pitchFamily="34" charset="-128"/>
              </a:defRPr>
            </a:lvl1pPr>
            <a:lvl2pPr marL="742950" indent="-285750" defTabSz="741363" eaLnBrk="0" hangingPunct="0">
              <a:spcBef>
                <a:spcPct val="40000"/>
              </a:spcBef>
              <a:buClr>
                <a:srgbClr val="B8A970"/>
              </a:buClr>
              <a:buChar char="•"/>
              <a:defRPr sz="1600">
                <a:solidFill>
                  <a:srgbClr val="002144"/>
                </a:solidFill>
                <a:latin typeface="Arial" pitchFamily="34" charset="0"/>
                <a:ea typeface="MS PGothic" pitchFamily="34" charset="-128"/>
              </a:defRPr>
            </a:lvl2pPr>
            <a:lvl3pPr marL="1143000" indent="-228600" defTabSz="741363" eaLnBrk="0" hangingPunct="0">
              <a:spcBef>
                <a:spcPct val="40000"/>
              </a:spcBef>
              <a:buClr>
                <a:srgbClr val="B8A970"/>
              </a:buClr>
              <a:buFont typeface="Arial" pitchFamily="34" charset="0"/>
              <a:buChar char="–"/>
              <a:defRPr sz="1400">
                <a:solidFill>
                  <a:srgbClr val="546974"/>
                </a:solidFill>
                <a:latin typeface="Arial" pitchFamily="34" charset="0"/>
                <a:ea typeface="MS PGothic" pitchFamily="34" charset="-128"/>
              </a:defRPr>
            </a:lvl3pPr>
            <a:lvl4pPr marL="1600200" indent="-228600" defTabSz="741363" eaLnBrk="0" hangingPunct="0">
              <a:spcBef>
                <a:spcPct val="20000"/>
              </a:spcBef>
              <a:buChar char="–"/>
              <a:defRPr sz="1400">
                <a:solidFill>
                  <a:schemeClr val="tx1"/>
                </a:solidFill>
                <a:latin typeface="Arial" pitchFamily="34" charset="0"/>
                <a:ea typeface="MS PGothic" pitchFamily="34" charset="-128"/>
              </a:defRPr>
            </a:lvl4pPr>
            <a:lvl5pPr marL="2057400" indent="-228600" defTabSz="741363" eaLnBrk="0" hangingPunct="0">
              <a:spcBef>
                <a:spcPct val="20000"/>
              </a:spcBef>
              <a:buChar char="»"/>
              <a:defRPr sz="1400">
                <a:solidFill>
                  <a:schemeClr val="tx1"/>
                </a:solidFill>
                <a:latin typeface="Arial" pitchFamily="34" charset="0"/>
                <a:ea typeface="MS PGothic" pitchFamily="34" charset="-128"/>
              </a:defRPr>
            </a:lvl5pPr>
            <a:lvl6pPr marL="25146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marL="0" indent="0">
              <a:spcBef>
                <a:spcPct val="50000"/>
              </a:spcBef>
              <a:buClr>
                <a:srgbClr val="9B8337"/>
              </a:buClr>
              <a:buNone/>
            </a:pPr>
            <a:r>
              <a:rPr lang="en-CA" altLang="en-US" sz="1400" dirty="0">
                <a:solidFill>
                  <a:schemeClr val="tx1"/>
                </a:solidFill>
                <a:cs typeface="Arial" pitchFamily="34" charset="0"/>
              </a:rPr>
              <a:t>Slide_code: Folder</a:t>
            </a:r>
            <a:r>
              <a:rPr lang="en-US" altLang="en-US" sz="1400" dirty="0">
                <a:solidFill>
                  <a:schemeClr val="tx1"/>
                </a:solidFill>
                <a:cs typeface="Arial" pitchFamily="34" charset="0"/>
              </a:rPr>
              <a:t>\Filename</a:t>
            </a:r>
            <a:r>
              <a:rPr lang="en-CA" altLang="en-US" sz="1400" dirty="0">
                <a:solidFill>
                  <a:schemeClr val="tx1"/>
                </a:solidFill>
                <a:cs typeface="Arial" pitchFamily="34" charset="0"/>
              </a:rPr>
              <a:t>-</a:t>
            </a:r>
            <a:r>
              <a:rPr lang="es-ES" altLang="en-US" sz="1400" dirty="0">
                <a:solidFill>
                  <a:schemeClr val="tx1"/>
                </a:solidFill>
                <a:cs typeface="Arial" pitchFamily="34" charset="0"/>
              </a:rPr>
              <a:t>Tabname</a:t>
            </a:r>
            <a:r>
              <a:rPr lang="en-CA" altLang="en-US" sz="1400" dirty="0">
                <a:solidFill>
                  <a:schemeClr val="tx1"/>
                </a:solidFill>
                <a:cs typeface="Arial" pitchFamily="34" charset="0"/>
              </a:rPr>
              <a:t>-ymd-20220327</a:t>
            </a:r>
          </a:p>
        </p:txBody>
      </p:sp>
      <p:sp>
        <p:nvSpPr>
          <p:cNvPr id="9" name="TextBox 8">
            <a:extLst>
              <a:ext uri="{FF2B5EF4-FFF2-40B4-BE49-F238E27FC236}">
                <a16:creationId xmlns:a16="http://schemas.microsoft.com/office/drawing/2014/main" id="{1EF3BD7B-1B48-CD69-11CF-A88911E28E7D}"/>
              </a:ext>
            </a:extLst>
          </p:cNvPr>
          <p:cNvSpPr txBox="1"/>
          <p:nvPr/>
        </p:nvSpPr>
        <p:spPr>
          <a:xfrm>
            <a:off x="-3934326" y="1409700"/>
            <a:ext cx="2105526" cy="369332"/>
          </a:xfrm>
          <a:prstGeom prst="rect">
            <a:avLst/>
          </a:prstGeom>
          <a:noFill/>
        </p:spPr>
        <p:txBody>
          <a:bodyPr wrap="square" rtlCol="0">
            <a:spAutoFit/>
          </a:bodyPr>
          <a:lstStyle/>
          <a:p>
            <a:r>
              <a:rPr lang="en-US" dirty="0">
                <a:solidFill>
                  <a:srgbClr val="FF0000"/>
                </a:solidFill>
              </a:rPr>
              <a:t>Converted to MB</a:t>
            </a:r>
          </a:p>
        </p:txBody>
      </p:sp>
    </p:spTree>
    <p:extLst>
      <p:ext uri="{BB962C8B-B14F-4D97-AF65-F5344CB8AC3E}">
        <p14:creationId xmlns:p14="http://schemas.microsoft.com/office/powerpoint/2010/main" val="97456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4A04FAF-7730-CA4B-A0CA-04A5C39E0E2E}"/>
              </a:ext>
            </a:extLst>
          </p:cNvPr>
          <p:cNvSpPr>
            <a:spLocks noGrp="1"/>
          </p:cNvSpPr>
          <p:nvPr>
            <p:ph type="sldNum" sz="quarter" idx="12"/>
          </p:nvPr>
        </p:nvSpPr>
        <p:spPr/>
        <p:txBody>
          <a:bodyPr/>
          <a:lstStyle/>
          <a:p>
            <a:fld id="{00D53123-EF31-4C08-A865-932FC064F9C8}" type="slidenum">
              <a:rPr lang="en-CA" smtClean="0"/>
              <a:pPr/>
              <a:t>2</a:t>
            </a:fld>
            <a:endParaRPr lang="en-CA" dirty="0"/>
          </a:p>
        </p:txBody>
      </p:sp>
      <p:sp>
        <p:nvSpPr>
          <p:cNvPr id="8" name="Title 7"/>
          <p:cNvSpPr>
            <a:spLocks noGrp="1"/>
          </p:cNvSpPr>
          <p:nvPr>
            <p:ph type="title"/>
          </p:nvPr>
        </p:nvSpPr>
        <p:spPr/>
        <p:txBody>
          <a:bodyPr/>
          <a:lstStyle/>
          <a:p>
            <a:r>
              <a:rPr lang="en-US" dirty="0"/>
              <a:t>Report card</a:t>
            </a:r>
          </a:p>
        </p:txBody>
      </p:sp>
      <p:sp>
        <p:nvSpPr>
          <p:cNvPr id="6" name="Rectangle 5"/>
          <p:cNvSpPr/>
          <p:nvPr/>
        </p:nvSpPr>
        <p:spPr>
          <a:xfrm>
            <a:off x="695131" y="1502880"/>
            <a:ext cx="3453064" cy="3941925"/>
          </a:xfrm>
          <a:prstGeom prst="rect">
            <a:avLst/>
          </a:prstGeom>
          <a:solidFill>
            <a:srgbClr val="F2F6F8"/>
          </a:solidFill>
          <a:ln w="9525" cap="flat">
            <a:solidFill>
              <a:schemeClr val="accent1">
                <a:lumMod val="20000"/>
                <a:lumOff val="80000"/>
              </a:schemeClr>
            </a:solidFill>
          </a:ln>
          <a:effectLst>
            <a:outerShdw blurRad="50800" dist="38100" dir="5400000" algn="t" rotWithShape="0">
              <a:srgbClr val="6F6E6F">
                <a:alpha val="40000"/>
              </a:srgbClr>
            </a:outerShdw>
          </a:effectLst>
        </p:spPr>
        <p:txBody>
          <a:bodyPr lIns="72000" tIns="252000" rIns="72000"/>
          <a:lstStyle/>
          <a:p>
            <a:pPr defTabSz="741363" eaLnBrk="0" hangingPunct="0">
              <a:spcBef>
                <a:spcPct val="30000"/>
              </a:spcBef>
              <a:buClr>
                <a:srgbClr val="002567"/>
              </a:buClr>
              <a:defRPr/>
            </a:pPr>
            <a:r>
              <a:rPr lang="en-US" altLang="en-US" sz="1600" b="1" spc="130" dirty="0">
                <a:solidFill>
                  <a:schemeClr val="accent1"/>
                </a:solidFill>
                <a:ea typeface="MS PGothic" pitchFamily="34" charset="-128"/>
                <a:cs typeface="Arial" pitchFamily="34" charset="0"/>
              </a:rPr>
              <a:t>POSITIVE THEMES</a:t>
            </a:r>
            <a:endParaRPr lang="en-US" sz="1600" spc="130" dirty="0">
              <a:solidFill>
                <a:srgbClr val="4B4F54"/>
              </a:solidFill>
            </a:endParaRP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Soft landing story continues to play out</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Prior Beige Book weakness has now unwound</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Some recession signals have reversed</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Chinese productivity growth is still decent</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Risk assets are very happy</a:t>
            </a:r>
          </a:p>
        </p:txBody>
      </p:sp>
      <p:sp>
        <p:nvSpPr>
          <p:cNvPr id="7" name="Rectangle 6"/>
          <p:cNvSpPr/>
          <p:nvPr/>
        </p:nvSpPr>
        <p:spPr>
          <a:xfrm>
            <a:off x="4443059" y="1498578"/>
            <a:ext cx="3337617" cy="3941925"/>
          </a:xfrm>
          <a:prstGeom prst="rect">
            <a:avLst/>
          </a:prstGeom>
          <a:solidFill>
            <a:srgbClr val="F2F6F8"/>
          </a:solidFill>
          <a:ln w="9525">
            <a:solidFill>
              <a:schemeClr val="accent1">
                <a:lumMod val="20000"/>
                <a:lumOff val="80000"/>
              </a:schemeClr>
            </a:solidFill>
          </a:ln>
          <a:effectLst>
            <a:outerShdw blurRad="50800" dist="38100" dir="5400000" algn="t" rotWithShape="0">
              <a:srgbClr val="6F6E6F">
                <a:alpha val="40000"/>
              </a:srgbClr>
            </a:outerShdw>
          </a:effectLst>
        </p:spPr>
        <p:txBody>
          <a:bodyPr lIns="72000" tIns="252000" rIns="79200"/>
          <a:lstStyle/>
          <a:p>
            <a:pPr defTabSz="741363" eaLnBrk="0" hangingPunct="0">
              <a:spcBef>
                <a:spcPts val="1200"/>
              </a:spcBef>
              <a:buClr>
                <a:srgbClr val="002567"/>
              </a:buClr>
              <a:defRPr/>
            </a:pPr>
            <a:r>
              <a:rPr lang="en-US" altLang="en-US" sz="1600" b="1" spc="130" dirty="0">
                <a:solidFill>
                  <a:schemeClr val="accent1"/>
                </a:solidFill>
                <a:ea typeface="MS PGothic" pitchFamily="34" charset="-128"/>
                <a:cs typeface="Arial" pitchFamily="34" charset="0"/>
              </a:rPr>
              <a:t>NEGATIVE THEMES</a:t>
            </a:r>
            <a:endParaRPr lang="en-US" sz="1600" spc="130" dirty="0">
              <a:solidFill>
                <a:srgbClr val="4B4F54"/>
              </a:solidFill>
            </a:endParaRP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Recession remains a key risk</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Interest rates are still fairly high</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Inflation trend is no longer improving as reliably</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Rate cuts may be quite cautious</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Chinese housing is still a problem</a:t>
            </a:r>
          </a:p>
        </p:txBody>
      </p:sp>
      <p:sp>
        <p:nvSpPr>
          <p:cNvPr id="10" name="Rectangle 9"/>
          <p:cNvSpPr/>
          <p:nvPr/>
        </p:nvSpPr>
        <p:spPr>
          <a:xfrm>
            <a:off x="8041696" y="1510721"/>
            <a:ext cx="3096000" cy="3941925"/>
          </a:xfrm>
          <a:prstGeom prst="rect">
            <a:avLst/>
          </a:prstGeom>
          <a:solidFill>
            <a:srgbClr val="F2F6F8"/>
          </a:solidFill>
          <a:ln w="9525">
            <a:solidFill>
              <a:schemeClr val="accent1">
                <a:lumMod val="20000"/>
                <a:lumOff val="80000"/>
              </a:schemeClr>
            </a:solidFill>
          </a:ln>
          <a:effectLst>
            <a:outerShdw blurRad="50800" dist="38100" dir="5400000" algn="t" rotWithShape="0">
              <a:srgbClr val="6F6E6F">
                <a:alpha val="40000"/>
              </a:srgbClr>
            </a:outerShdw>
          </a:effectLst>
        </p:spPr>
        <p:txBody>
          <a:bodyPr lIns="72000" tIns="252000" rIns="72000" bIns="0"/>
          <a:lstStyle/>
          <a:p>
            <a:pPr defTabSz="741363" eaLnBrk="0" hangingPunct="0">
              <a:spcBef>
                <a:spcPct val="30000"/>
              </a:spcBef>
              <a:buClr>
                <a:srgbClr val="002567"/>
              </a:buClr>
              <a:defRPr/>
            </a:pPr>
            <a:r>
              <a:rPr lang="en-US" altLang="en-US" sz="1600" b="1" spc="130" dirty="0">
                <a:solidFill>
                  <a:schemeClr val="accent1"/>
                </a:solidFill>
                <a:ea typeface="MS PGothic" pitchFamily="34" charset="-128"/>
                <a:cs typeface="Arial" pitchFamily="34" charset="0"/>
              </a:rPr>
              <a:t>INTERESTING</a:t>
            </a:r>
            <a:endParaRPr lang="en-US" sz="1400" dirty="0">
              <a:solidFill>
                <a:schemeClr val="tx1">
                  <a:lumMod val="75000"/>
                  <a:lumOff val="25000"/>
                </a:schemeClr>
              </a:solidFill>
            </a:endParaRP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BoJ, SNB go in opposite directions</a:t>
            </a:r>
          </a:p>
          <a:p>
            <a:pPr marL="174625" indent="-174625" defTabSz="741363" eaLnBrk="0" hangingPunct="0">
              <a:spcBef>
                <a:spcPts val="1200"/>
              </a:spcBef>
              <a:buClr>
                <a:schemeClr val="accent3"/>
              </a:buClr>
              <a:buFont typeface="Arial" panose="020B0604020202020204" pitchFamily="34" charset="0"/>
              <a:buChar char="•"/>
              <a:defRPr/>
            </a:pPr>
            <a:r>
              <a:rPr lang="en-US" sz="1600" dirty="0">
                <a:solidFill>
                  <a:schemeClr val="tx1">
                    <a:lumMod val="75000"/>
                    <a:lumOff val="25000"/>
                  </a:schemeClr>
                </a:solidFill>
              </a:rPr>
              <a:t>Tech boom not yet visible in economic data</a:t>
            </a:r>
          </a:p>
          <a:p>
            <a:pPr marL="174625" indent="-174625" defTabSz="741363" eaLnBrk="0" hangingPunct="0">
              <a:spcBef>
                <a:spcPts val="1200"/>
              </a:spcBef>
              <a:buClr>
                <a:schemeClr val="accent3"/>
              </a:buClr>
              <a:buFont typeface="Arial" panose="020B0604020202020204" pitchFamily="34" charset="0"/>
              <a:buChar char="•"/>
              <a:defRPr/>
            </a:pPr>
            <a:endParaRPr lang="en-US" sz="1600" dirty="0">
              <a:solidFill>
                <a:schemeClr val="tx1">
                  <a:lumMod val="75000"/>
                  <a:lumOff val="25000"/>
                </a:schemeClr>
              </a:solidFill>
            </a:endParaRPr>
          </a:p>
        </p:txBody>
      </p:sp>
      <p:sp>
        <p:nvSpPr>
          <p:cNvPr id="11" name="TextBox 36"/>
          <p:cNvSpPr txBox="1">
            <a:spLocks noChangeArrowheads="1"/>
          </p:cNvSpPr>
          <p:nvPr/>
        </p:nvSpPr>
        <p:spPr bwMode="auto">
          <a:xfrm>
            <a:off x="7138065" y="1454983"/>
            <a:ext cx="46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200"/>
              </a:spcAft>
            </a:pPr>
            <a:r>
              <a:rPr lang="en-US" altLang="en-US" sz="4800" dirty="0">
                <a:solidFill>
                  <a:srgbClr val="FF0000"/>
                </a:solidFill>
                <a:latin typeface="Wingdings 3" pitchFamily="18" charset="2"/>
                <a:sym typeface="Wingdings 2" pitchFamily="18" charset="2"/>
              </a:rPr>
              <a:t></a:t>
            </a:r>
            <a:endParaRPr lang="en-US" altLang="en-US" sz="4800" dirty="0">
              <a:solidFill>
                <a:srgbClr val="FF0000"/>
              </a:solidFill>
              <a:latin typeface="Wingdings 3" pitchFamily="18" charset="2"/>
            </a:endParaRPr>
          </a:p>
        </p:txBody>
      </p:sp>
      <p:sp>
        <p:nvSpPr>
          <p:cNvPr id="12" name="TextBox 37"/>
          <p:cNvSpPr txBox="1">
            <a:spLocks noChangeArrowheads="1"/>
          </p:cNvSpPr>
          <p:nvPr/>
        </p:nvSpPr>
        <p:spPr bwMode="auto">
          <a:xfrm>
            <a:off x="3480971" y="1513667"/>
            <a:ext cx="466173"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200"/>
              </a:spcAft>
            </a:pPr>
            <a:r>
              <a:rPr lang="en-US" altLang="en-US" sz="4800" b="1" dirty="0">
                <a:solidFill>
                  <a:srgbClr val="00B050"/>
                </a:solidFill>
                <a:latin typeface="Arial Black" panose="020B0A04020102020204" pitchFamily="34" charset="0"/>
                <a:cs typeface="Aharoni" pitchFamily="2" charset="-79"/>
                <a:sym typeface="Wingdings" pitchFamily="2" charset="2"/>
              </a:rPr>
              <a:t></a:t>
            </a:r>
            <a:endParaRPr lang="en-US" altLang="en-US" sz="4800" b="1" dirty="0">
              <a:solidFill>
                <a:srgbClr val="00B050"/>
              </a:solidFill>
              <a:latin typeface="Arial Black" pitchFamily="34" charset="0"/>
              <a:cs typeface="Aharoni" pitchFamily="2" charset="-79"/>
            </a:endParaRPr>
          </a:p>
        </p:txBody>
      </p:sp>
      <p:sp>
        <p:nvSpPr>
          <p:cNvPr id="13" name="TextBox 39"/>
          <p:cNvSpPr txBox="1">
            <a:spLocks noChangeArrowheads="1"/>
          </p:cNvSpPr>
          <p:nvPr/>
        </p:nvSpPr>
        <p:spPr bwMode="auto">
          <a:xfrm>
            <a:off x="10561094" y="1446134"/>
            <a:ext cx="60172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200"/>
              </a:spcAft>
            </a:pPr>
            <a:r>
              <a:rPr lang="en-US" altLang="en-US" sz="5300" dirty="0">
                <a:solidFill>
                  <a:schemeClr val="accent1">
                    <a:lumMod val="60000"/>
                    <a:lumOff val="40000"/>
                  </a:schemeClr>
                </a:solidFill>
                <a:latin typeface="Arial Black" pitchFamily="34" charset="0"/>
                <a:sym typeface="Wingdings 2" pitchFamily="18" charset="2"/>
              </a:rPr>
              <a:t>!</a:t>
            </a:r>
            <a:endParaRPr lang="en-US" altLang="en-US" sz="5300" dirty="0">
              <a:solidFill>
                <a:schemeClr val="accent1">
                  <a:lumMod val="60000"/>
                  <a:lumOff val="40000"/>
                </a:schemeClr>
              </a:solidFill>
              <a:latin typeface="Arial Black" pitchFamily="34" charset="0"/>
            </a:endParaRPr>
          </a:p>
        </p:txBody>
      </p:sp>
      <p:sp>
        <p:nvSpPr>
          <p:cNvPr id="14" name="TextBox 13"/>
          <p:cNvSpPr txBox="1"/>
          <p:nvPr/>
        </p:nvSpPr>
        <p:spPr>
          <a:xfrm>
            <a:off x="8160481" y="5524035"/>
            <a:ext cx="3105150" cy="230832"/>
          </a:xfrm>
          <a:prstGeom prst="rect">
            <a:avLst/>
          </a:prstGeom>
          <a:noFill/>
        </p:spPr>
        <p:txBody>
          <a:bodyPr wrap="square" rtlCol="0">
            <a:spAutoFit/>
          </a:bodyPr>
          <a:lstStyle/>
          <a:p>
            <a:pPr algn="r"/>
            <a:r>
              <a:rPr lang="en-US" sz="900" dirty="0"/>
              <a:t>Note: As at 03/26/2024. Source: RBC GAM</a:t>
            </a:r>
          </a:p>
        </p:txBody>
      </p:sp>
    </p:spTree>
    <p:extLst>
      <p:ext uri="{BB962C8B-B14F-4D97-AF65-F5344CB8AC3E}">
        <p14:creationId xmlns:p14="http://schemas.microsoft.com/office/powerpoint/2010/main" val="245841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6776" y="3671049"/>
            <a:ext cx="459000" cy="487887"/>
          </a:xfrm>
          <a:prstGeom prst="rect">
            <a:avLst/>
          </a:prstGeom>
        </p:spPr>
      </p:pic>
      <p:sp>
        <p:nvSpPr>
          <p:cNvPr id="5" name="TextBox 4"/>
          <p:cNvSpPr txBox="1"/>
          <p:nvPr/>
        </p:nvSpPr>
        <p:spPr>
          <a:xfrm>
            <a:off x="1062836" y="1946420"/>
            <a:ext cx="3268242" cy="400110"/>
          </a:xfrm>
          <a:prstGeom prst="rect">
            <a:avLst/>
          </a:prstGeom>
          <a:noFill/>
        </p:spPr>
        <p:txBody>
          <a:bodyPr wrap="square" rtlCol="0">
            <a:spAutoFit/>
          </a:bodyPr>
          <a:lstStyle/>
          <a:p>
            <a:pPr>
              <a:spcAft>
                <a:spcPts val="1200"/>
              </a:spcAft>
            </a:pPr>
            <a:r>
              <a:rPr lang="en-US" sz="2000" dirty="0"/>
              <a:t>Follow us online</a:t>
            </a:r>
          </a:p>
        </p:txBody>
      </p:sp>
      <p:sp>
        <p:nvSpPr>
          <p:cNvPr id="7" name="TextBox 6"/>
          <p:cNvSpPr txBox="1"/>
          <p:nvPr/>
        </p:nvSpPr>
        <p:spPr>
          <a:xfrm>
            <a:off x="1650786" y="2818693"/>
            <a:ext cx="3268242" cy="369332"/>
          </a:xfrm>
          <a:prstGeom prst="rect">
            <a:avLst/>
          </a:prstGeom>
          <a:noFill/>
        </p:spPr>
        <p:txBody>
          <a:bodyPr wrap="square" rtlCol="0">
            <a:spAutoFit/>
          </a:bodyPr>
          <a:lstStyle/>
          <a:p>
            <a:pPr>
              <a:spcAft>
                <a:spcPts val="1200"/>
              </a:spcAft>
            </a:pPr>
            <a:r>
              <a:rPr lang="en-US" dirty="0">
                <a:latin typeface="+mj-lt"/>
              </a:rPr>
              <a:t>@RBCGAMChiefEcon</a:t>
            </a:r>
          </a:p>
        </p:txBody>
      </p:sp>
      <p:sp>
        <p:nvSpPr>
          <p:cNvPr id="8" name="TextBox 7"/>
          <p:cNvSpPr txBox="1"/>
          <p:nvPr/>
        </p:nvSpPr>
        <p:spPr>
          <a:xfrm>
            <a:off x="1650787" y="3789603"/>
            <a:ext cx="3579911" cy="369332"/>
          </a:xfrm>
          <a:prstGeom prst="rect">
            <a:avLst/>
          </a:prstGeom>
          <a:noFill/>
        </p:spPr>
        <p:txBody>
          <a:bodyPr wrap="square" rtlCol="0">
            <a:spAutoFit/>
          </a:bodyPr>
          <a:lstStyle/>
          <a:p>
            <a:pPr>
              <a:spcAft>
                <a:spcPts val="1200"/>
              </a:spcAft>
            </a:pPr>
            <a:r>
              <a:rPr lang="en-US" dirty="0">
                <a:latin typeface="+mj-lt"/>
              </a:rPr>
              <a:t>www.linkedin.com/in/ericlascelles</a:t>
            </a:r>
          </a:p>
        </p:txBody>
      </p:sp>
      <p:cxnSp>
        <p:nvCxnSpPr>
          <p:cNvPr id="9" name="Straight Connector 8"/>
          <p:cNvCxnSpPr/>
          <p:nvPr/>
        </p:nvCxnSpPr>
        <p:spPr>
          <a:xfrm>
            <a:off x="1122211" y="2410795"/>
            <a:ext cx="10080000" cy="0"/>
          </a:xfrm>
          <a:prstGeom prst="line">
            <a:avLst/>
          </a:prstGeom>
          <a:ln w="28575">
            <a:solidFill>
              <a:srgbClr val="87AFBF"/>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marL="0" indent="0">
              <a:buFont typeface="+mj-lt"/>
              <a:buNone/>
            </a:pPr>
            <a:fld id="{00D53123-EF31-4C08-A865-932FC064F9C8}" type="slidenum">
              <a:rPr lang="en-CA" smtClean="0"/>
              <a:pPr marL="0" indent="0">
                <a:buFont typeface="+mj-lt"/>
                <a:buNone/>
              </a:pPr>
              <a:t>20</a:t>
            </a:fld>
            <a:endParaRPr lang="en-CA" dirty="0"/>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BB95F120-10B7-67B1-5999-DC332EFA112A}"/>
              </a:ext>
            </a:extLst>
          </p:cNvPr>
          <p:cNvPicPr>
            <a:picLocks noChangeAspect="1"/>
          </p:cNvPicPr>
          <p:nvPr/>
        </p:nvPicPr>
        <p:blipFill>
          <a:blip r:embed="rId3"/>
          <a:stretch>
            <a:fillRect/>
          </a:stretch>
        </p:blipFill>
        <p:spPr>
          <a:xfrm>
            <a:off x="1281360" y="2814740"/>
            <a:ext cx="369833" cy="378000"/>
          </a:xfrm>
          <a:prstGeom prst="rect">
            <a:avLst/>
          </a:prstGeom>
        </p:spPr>
      </p:pic>
      <p:sp>
        <p:nvSpPr>
          <p:cNvPr id="3" name="TextBox 2">
            <a:extLst>
              <a:ext uri="{FF2B5EF4-FFF2-40B4-BE49-F238E27FC236}">
                <a16:creationId xmlns:a16="http://schemas.microsoft.com/office/drawing/2014/main" id="{9C23F196-5303-73BB-395C-CAD2A839F35E}"/>
              </a:ext>
            </a:extLst>
          </p:cNvPr>
          <p:cNvSpPr txBox="1"/>
          <p:nvPr/>
        </p:nvSpPr>
        <p:spPr>
          <a:xfrm>
            <a:off x="1650786" y="4695790"/>
            <a:ext cx="3992930" cy="369332"/>
          </a:xfrm>
          <a:prstGeom prst="rect">
            <a:avLst/>
          </a:prstGeom>
          <a:noFill/>
        </p:spPr>
        <p:txBody>
          <a:bodyPr wrap="square" rtlCol="0">
            <a:spAutoFit/>
          </a:bodyPr>
          <a:lstStyle/>
          <a:p>
            <a:pPr>
              <a:spcAft>
                <a:spcPts val="1200"/>
              </a:spcAft>
            </a:pPr>
            <a:r>
              <a:rPr lang="en-US" dirty="0">
                <a:latin typeface="+mj-lt"/>
                <a:hlinkClick r:id="rId4"/>
              </a:rPr>
              <a:t>www.rbcgam.com/insights</a:t>
            </a:r>
            <a:endParaRPr lang="en-US" dirty="0">
              <a:latin typeface="+mj-lt"/>
            </a:endParaRPr>
          </a:p>
        </p:txBody>
      </p:sp>
      <p:pic>
        <p:nvPicPr>
          <p:cNvPr id="13" name="Picture 12">
            <a:extLst>
              <a:ext uri="{FF2B5EF4-FFF2-40B4-BE49-F238E27FC236}">
                <a16:creationId xmlns:a16="http://schemas.microsoft.com/office/drawing/2014/main" id="{EBEBABA7-88FE-55AC-34F8-72C3FE3D22D0}"/>
              </a:ext>
            </a:extLst>
          </p:cNvPr>
          <p:cNvPicPr>
            <a:picLocks noChangeAspect="1"/>
          </p:cNvPicPr>
          <p:nvPr/>
        </p:nvPicPr>
        <p:blipFill>
          <a:blip r:embed="rId5"/>
          <a:stretch>
            <a:fillRect/>
          </a:stretch>
        </p:blipFill>
        <p:spPr>
          <a:xfrm>
            <a:off x="1236776" y="4695789"/>
            <a:ext cx="425604" cy="487887"/>
          </a:xfrm>
          <a:prstGeom prst="rect">
            <a:avLst/>
          </a:prstGeom>
        </p:spPr>
      </p:pic>
    </p:spTree>
    <p:extLst>
      <p:ext uri="{BB962C8B-B14F-4D97-AF65-F5344CB8AC3E}">
        <p14:creationId xmlns:p14="http://schemas.microsoft.com/office/powerpoint/2010/main" val="3954025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4" name="Content Placeholder 2"/>
          <p:cNvSpPr txBox="1">
            <a:spLocks/>
          </p:cNvSpPr>
          <p:nvPr/>
        </p:nvSpPr>
        <p:spPr>
          <a:xfrm>
            <a:off x="685800" y="1396234"/>
            <a:ext cx="10608816" cy="496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1200"/>
              </a:spcAft>
              <a:buFont typeface="Arial" panose="020B0604020202020204" pitchFamily="34" charset="0"/>
              <a:buNone/>
              <a:defRPr sz="1600" kern="1200">
                <a:solidFill>
                  <a:srgbClr val="4B4F54"/>
                </a:solidFill>
                <a:latin typeface="+mn-lt"/>
                <a:ea typeface="+mn-ea"/>
                <a:cs typeface="+mn-cs"/>
              </a:defRPr>
            </a:lvl1pPr>
            <a:lvl2pPr marL="144000" indent="-144000" algn="l" defTabSz="914400" rtl="0" eaLnBrk="1" latinLnBrk="0" hangingPunct="1">
              <a:lnSpc>
                <a:spcPct val="100000"/>
              </a:lnSpc>
              <a:spcBef>
                <a:spcPts val="0"/>
              </a:spcBef>
              <a:spcAft>
                <a:spcPts val="1200"/>
              </a:spcAft>
              <a:buClr>
                <a:srgbClr val="002567"/>
              </a:buClr>
              <a:buFont typeface="Arial" panose="020B0604020202020204" pitchFamily="34" charset="0"/>
              <a:buChar char="•"/>
              <a:defRPr sz="1600" kern="1200">
                <a:solidFill>
                  <a:srgbClr val="4B4F54"/>
                </a:solidFill>
                <a:latin typeface="+mn-lt"/>
                <a:ea typeface="+mn-ea"/>
                <a:cs typeface="+mn-cs"/>
              </a:defRPr>
            </a:lvl2pPr>
            <a:lvl3pPr marL="401638" indent="-142875" algn="l" defTabSz="914400" rtl="0" eaLnBrk="1" latinLnBrk="0" hangingPunct="1">
              <a:lnSpc>
                <a:spcPct val="100000"/>
              </a:lnSpc>
              <a:spcBef>
                <a:spcPts val="0"/>
              </a:spcBef>
              <a:spcAft>
                <a:spcPts val="1200"/>
              </a:spcAft>
              <a:buClr>
                <a:srgbClr val="4B4F54"/>
              </a:buClr>
              <a:buFont typeface="Arial" panose="020B0604020202020204" pitchFamily="34" charset="0"/>
              <a:buChar char="̶"/>
              <a:defRPr sz="1600" kern="1200">
                <a:solidFill>
                  <a:srgbClr val="4B4F54"/>
                </a:solidFill>
                <a:latin typeface="+mn-lt"/>
                <a:ea typeface="+mn-ea"/>
                <a:cs typeface="+mn-cs"/>
              </a:defRPr>
            </a:lvl3pPr>
            <a:lvl4pPr marL="630238" indent="-112713" algn="l" defTabSz="914400" rtl="0" eaLnBrk="1" latinLnBrk="0" hangingPunct="1">
              <a:lnSpc>
                <a:spcPct val="100000"/>
              </a:lnSpc>
              <a:spcBef>
                <a:spcPts val="0"/>
              </a:spcBef>
              <a:spcAft>
                <a:spcPts val="1200"/>
              </a:spcAft>
              <a:buClr>
                <a:srgbClr val="4B4F54"/>
              </a:buClr>
              <a:buFont typeface="Arial" panose="020B0604020202020204" pitchFamily="34" charset="0"/>
              <a:buChar char="̶"/>
              <a:defRPr sz="1600" kern="1200">
                <a:solidFill>
                  <a:srgbClr val="4B4F54"/>
                </a:solidFill>
                <a:latin typeface="+mn-lt"/>
                <a:ea typeface="+mn-ea"/>
                <a:cs typeface="+mn-cs"/>
              </a:defRPr>
            </a:lvl4pPr>
            <a:lvl5pPr marL="858838" indent="-117475" algn="l" defTabSz="914400" rtl="0" eaLnBrk="1" latinLnBrk="0" hangingPunct="1">
              <a:lnSpc>
                <a:spcPct val="100000"/>
              </a:lnSpc>
              <a:spcBef>
                <a:spcPts val="0"/>
              </a:spcBef>
              <a:spcAft>
                <a:spcPts val="1200"/>
              </a:spcAft>
              <a:buClr>
                <a:srgbClr val="4B4F54"/>
              </a:buClr>
              <a:buFont typeface="Arial" panose="020B0604020202020204" pitchFamily="34" charset="0"/>
              <a:buChar char="̶"/>
              <a:defRPr sz="1600" kern="1200">
                <a:solidFill>
                  <a:srgbClr val="4B4F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300"/>
              </a:spcAft>
            </a:pPr>
            <a:r>
              <a:rPr lang="en-US" sz="1000" dirty="0"/>
              <a:t>This document is provided by RBC Global Asset Management (RBC GAM) for informational purposes only and may not be reproduced, distributed or published without the written consent of RBC GAM or its affiliated entities listed herein. This document does not constitute an offer or a solicitation to buy or to sell any security, product or service in any jurisdiction; nor is it intended to provide investment, financial, legal, accounting, tax, or other advice and such information should not be relied or acted upon for providing such advice. This document is not available for distribution to people in jurisdictions where such distribution would be prohibited.</a:t>
            </a:r>
          </a:p>
          <a:p>
            <a:pPr>
              <a:spcBef>
                <a:spcPts val="0"/>
              </a:spcBef>
              <a:spcAft>
                <a:spcPts val="300"/>
              </a:spcAft>
            </a:pPr>
            <a:r>
              <a:rPr lang="en-US" sz="1000" dirty="0"/>
              <a:t>RBC GAM is the asset management division of Royal Bank of Canada (RBC) which includes RBC Global Asset Management Inc., RBC Global Asset Management (U.S.) Inc., RBC Global Asset Management (UK) Limited, and RBC Global Asset Management (Asia) Limited, which are separate, but affiliated subsidiaries of RBC.</a:t>
            </a:r>
          </a:p>
          <a:p>
            <a:pPr>
              <a:spcBef>
                <a:spcPts val="0"/>
              </a:spcBef>
              <a:spcAft>
                <a:spcPts val="300"/>
              </a:spcAft>
            </a:pPr>
            <a:r>
              <a:rPr lang="en-US" sz="1000" dirty="0"/>
              <a:t>In Canada, this document is provided by RBC Global Asset Management Inc. (including PH&amp;N Institutional) which is regulated by each provincial and territorial securities commission with which it is registered. In the United States, this document is provided by RBC Global Asset Management (U.S.) Inc., a federally registered investment adviser. In Europe this document is provided by RBC Global Asset Management (UK) Limited, which is authorised and regulated by the UK Financial Conduct Authority. In Asia, this document is provided by RBC Global Asset Management (Asia) Limited, which is registered with the Securities and Futures Commission (SFC) in Hong Kong.</a:t>
            </a:r>
          </a:p>
          <a:p>
            <a:pPr>
              <a:spcBef>
                <a:spcPts val="0"/>
              </a:spcBef>
              <a:spcAft>
                <a:spcPts val="300"/>
              </a:spcAft>
            </a:pPr>
            <a:r>
              <a:rPr lang="en-US" sz="1000" dirty="0"/>
              <a:t>Additional information about RBC GAM may be found at </a:t>
            </a:r>
            <a:r>
              <a:rPr lang="en-US" sz="1000" dirty="0">
                <a:hlinkClick r:id="rId2"/>
              </a:rPr>
              <a:t>www.rbcgam.com</a:t>
            </a:r>
            <a:r>
              <a:rPr lang="en-US" sz="1000" dirty="0"/>
              <a:t>.</a:t>
            </a:r>
          </a:p>
          <a:p>
            <a:pPr>
              <a:spcBef>
                <a:spcPts val="0"/>
              </a:spcBef>
              <a:spcAft>
                <a:spcPts val="300"/>
              </a:spcAft>
            </a:pPr>
            <a:r>
              <a:rPr lang="en-US" sz="1000" dirty="0"/>
              <a:t>This document has not been reviewed by, and is not registered with any securities or other regulatory authority, and may, where appropriate, be distributed by the above-listed entities in their respective jurisdictions. </a:t>
            </a:r>
          </a:p>
          <a:p>
            <a:pPr>
              <a:spcBef>
                <a:spcPts val="0"/>
              </a:spcBef>
              <a:spcAft>
                <a:spcPts val="300"/>
              </a:spcAft>
            </a:pPr>
            <a:r>
              <a:rPr lang="en-US" sz="1000" dirty="0"/>
              <a:t>Any investment and economic outlook information contained in this document has been compiled by RBC GAM from various sources. Information obtained from third parties is believed to be reliable, but no representation or warranty, express or implied, is made by RBC GAM, its affiliates or any other person as to its accuracy, completeness or correctness. RBC GAM and its affiliates assume no responsibility for any errors or omissions.</a:t>
            </a:r>
          </a:p>
          <a:p>
            <a:pPr>
              <a:spcBef>
                <a:spcPts val="0"/>
              </a:spcBef>
              <a:spcAft>
                <a:spcPts val="300"/>
              </a:spcAft>
            </a:pPr>
            <a:r>
              <a:rPr lang="en-US" sz="1000" dirty="0"/>
              <a:t>Opinions contained herein reflect the judgment and thought leadership of RBC GAM and are subject to change at any time. Such opinions are for informational purposes only and are not intended to be investment or financial advice and should not be relied or acted upon for providing such advice. RBC GAM does not undertake any obligation or responsibility to update such opinions. </a:t>
            </a:r>
          </a:p>
          <a:p>
            <a:pPr>
              <a:spcBef>
                <a:spcPts val="0"/>
              </a:spcBef>
              <a:spcAft>
                <a:spcPts val="300"/>
              </a:spcAft>
            </a:pPr>
            <a:r>
              <a:rPr lang="en-US" sz="1000" dirty="0"/>
              <a:t>RBC GAM reserves the right at any time and without notice to change, amend or cease publication of this information.</a:t>
            </a:r>
          </a:p>
          <a:p>
            <a:pPr>
              <a:spcBef>
                <a:spcPts val="0"/>
              </a:spcBef>
              <a:spcAft>
                <a:spcPts val="300"/>
              </a:spcAft>
            </a:pPr>
            <a:r>
              <a:rPr lang="en-US" sz="1000" dirty="0"/>
              <a:t>Past performance is not indicative of future results. With all investments there is a risk of loss of all or a portion of the amount invested. Where return estimates are shown, these are provided for illustrative purposes only and should not be construed as a prediction of returns; actual returns may be higher or lower than those shown and may vary substantially, especially over shorter time periods. It is not possible to invest directly in an index.</a:t>
            </a:r>
          </a:p>
          <a:p>
            <a:pPr>
              <a:spcBef>
                <a:spcPts val="0"/>
              </a:spcBef>
              <a:spcAft>
                <a:spcPts val="300"/>
              </a:spcAft>
            </a:pPr>
            <a:r>
              <a:rPr lang="en-US" sz="1000" dirty="0"/>
              <a:t>Some of the statements contained in this document may be considered forward-looking statements which provide current expectations or forecasts of future results or events. Forward-looking statements are not guarantees of future performance or events and involve risks and uncertainties. Do not place undue reliance on these statements because actual results or events may differ materially from those described in such forward-looking statements as a result of various factors. Before making any investment decisions, we encourage you to consider all relevant factors carefully.</a:t>
            </a:r>
          </a:p>
          <a:p>
            <a:pPr>
              <a:spcBef>
                <a:spcPts val="0"/>
              </a:spcBef>
              <a:spcAft>
                <a:spcPts val="0"/>
              </a:spcAft>
            </a:pPr>
            <a:r>
              <a:rPr lang="en-US" sz="800" dirty="0"/>
              <a:t>® / TM Trademark(s) of Royal Bank of Canada. Used under licence.</a:t>
            </a:r>
          </a:p>
          <a:p>
            <a:pPr>
              <a:spcBef>
                <a:spcPts val="0"/>
              </a:spcBef>
              <a:spcAft>
                <a:spcPts val="0"/>
              </a:spcAft>
            </a:pPr>
            <a:r>
              <a:rPr lang="en-US" sz="800" dirty="0"/>
              <a:t>© RBC Global Asset Management Inc., 2024</a:t>
            </a:r>
          </a:p>
          <a:p>
            <a:pPr>
              <a:spcBef>
                <a:spcPts val="0"/>
              </a:spcBef>
              <a:spcAft>
                <a:spcPts val="0"/>
              </a:spcAft>
            </a:pPr>
            <a:r>
              <a:rPr lang="en-US" sz="800" dirty="0"/>
              <a:t>Publication date: March 28, 2024</a:t>
            </a:r>
          </a:p>
        </p:txBody>
      </p:sp>
      <p:sp>
        <p:nvSpPr>
          <p:cNvPr id="3" name="Slide Number Placeholder 2"/>
          <p:cNvSpPr>
            <a:spLocks noGrp="1"/>
          </p:cNvSpPr>
          <p:nvPr>
            <p:ph type="sldNum" sz="quarter" idx="12"/>
          </p:nvPr>
        </p:nvSpPr>
        <p:spPr/>
        <p:txBody>
          <a:bodyPr/>
          <a:lstStyle/>
          <a:p>
            <a:pPr marL="0" indent="0">
              <a:buFont typeface="+mj-lt"/>
              <a:buNone/>
            </a:pPr>
            <a:fld id="{00D53123-EF31-4C08-A865-932FC064F9C8}" type="slidenum">
              <a:rPr lang="en-CA" smtClean="0"/>
              <a:pPr marL="0" indent="0">
                <a:buFont typeface="+mj-lt"/>
                <a:buNone/>
              </a:pPr>
              <a:t>21</a:t>
            </a:fld>
            <a:endParaRPr lang="en-CA" dirty="0"/>
          </a:p>
        </p:txBody>
      </p:sp>
      <p:sp>
        <p:nvSpPr>
          <p:cNvPr id="7" name="TextBox 6"/>
          <p:cNvSpPr txBox="1"/>
          <p:nvPr/>
        </p:nvSpPr>
        <p:spPr>
          <a:xfrm>
            <a:off x="-3018411" y="519876"/>
            <a:ext cx="2114550" cy="523220"/>
          </a:xfrm>
          <a:prstGeom prst="rect">
            <a:avLst/>
          </a:prstGeom>
          <a:noFill/>
        </p:spPr>
        <p:txBody>
          <a:bodyPr wrap="square" rtlCol="0">
            <a:spAutoFit/>
          </a:bodyPr>
          <a:lstStyle/>
          <a:p>
            <a:pPr>
              <a:spcAft>
                <a:spcPts val="0"/>
              </a:spcAft>
            </a:pPr>
            <a:r>
              <a:rPr lang="en-US" sz="1400" dirty="0">
                <a:solidFill>
                  <a:srgbClr val="FF0000"/>
                </a:solidFill>
              </a:rPr>
              <a:t>New disclosure effective 4/28/2023</a:t>
            </a:r>
          </a:p>
        </p:txBody>
      </p:sp>
      <p:sp>
        <p:nvSpPr>
          <p:cNvPr id="12" name="Line Callout 3 11"/>
          <p:cNvSpPr/>
          <p:nvPr/>
        </p:nvSpPr>
        <p:spPr>
          <a:xfrm>
            <a:off x="-3024699" y="4522501"/>
            <a:ext cx="2205990" cy="994410"/>
          </a:xfrm>
          <a:prstGeom prst="borderCallout3">
            <a:avLst>
              <a:gd name="adj1" fmla="val 17252"/>
              <a:gd name="adj2" fmla="val 99480"/>
              <a:gd name="adj3" fmla="val 17231"/>
              <a:gd name="adj4" fmla="val 113898"/>
              <a:gd name="adj5" fmla="val 112411"/>
              <a:gd name="adj6" fmla="val 113897"/>
              <a:gd name="adj7" fmla="val 112240"/>
              <a:gd name="adj8" fmla="val 131802"/>
            </a:avLst>
          </a:prstGeom>
          <a:noFill/>
          <a:ln w="9525">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Aft>
                <a:spcPts val="0"/>
              </a:spcAft>
            </a:pPr>
            <a:r>
              <a:rPr lang="en-US" sz="1400" dirty="0">
                <a:solidFill>
                  <a:srgbClr val="FF0000"/>
                </a:solidFill>
              </a:rPr>
              <a:t>Do this at the beginning of each year: </a:t>
            </a:r>
          </a:p>
          <a:p>
            <a:pPr>
              <a:spcAft>
                <a:spcPts val="0"/>
              </a:spcAft>
            </a:pPr>
            <a:r>
              <a:rPr lang="en-US" sz="1400" dirty="0">
                <a:solidFill>
                  <a:srgbClr val="FF0000"/>
                </a:solidFill>
              </a:rPr>
              <a:t>Update year at the end of copyright clause.</a:t>
            </a:r>
            <a:endParaRPr lang="en-US" sz="1400" dirty="0"/>
          </a:p>
        </p:txBody>
      </p:sp>
      <p:sp>
        <p:nvSpPr>
          <p:cNvPr id="13" name="Line Callout 3 12"/>
          <p:cNvSpPr/>
          <p:nvPr/>
        </p:nvSpPr>
        <p:spPr>
          <a:xfrm>
            <a:off x="-3024699" y="5949063"/>
            <a:ext cx="2205990" cy="1268730"/>
          </a:xfrm>
          <a:prstGeom prst="borderCallout3">
            <a:avLst>
              <a:gd name="adj1" fmla="val 18443"/>
              <a:gd name="adj2" fmla="val 100165"/>
              <a:gd name="adj3" fmla="val 18751"/>
              <a:gd name="adj4" fmla="val 114583"/>
              <a:gd name="adj5" fmla="val -9291"/>
              <a:gd name="adj6" fmla="val 114583"/>
              <a:gd name="adj7" fmla="val -9213"/>
              <a:gd name="adj8" fmla="val 131074"/>
            </a:avLst>
          </a:prstGeom>
          <a:noFill/>
          <a:ln w="9525">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Aft>
                <a:spcPts val="1200"/>
              </a:spcAft>
            </a:pPr>
            <a:r>
              <a:rPr lang="en-US" sz="1400" dirty="0">
                <a:solidFill>
                  <a:srgbClr val="FF0000"/>
                </a:solidFill>
              </a:rPr>
              <a:t>New as of 8/10/2016:   Use original posting date  or date of presentation, whichever is applicable, for “Publication date”.</a:t>
            </a:r>
          </a:p>
        </p:txBody>
      </p:sp>
    </p:spTree>
    <p:extLst>
      <p:ext uri="{BB962C8B-B14F-4D97-AF65-F5344CB8AC3E}">
        <p14:creationId xmlns:p14="http://schemas.microsoft.com/office/powerpoint/2010/main" val="237424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BA28BF-9B10-CB81-1183-642B8E732E33}"/>
              </a:ext>
            </a:extLst>
          </p:cNvPr>
          <p:cNvSpPr>
            <a:spLocks noGrp="1"/>
          </p:cNvSpPr>
          <p:nvPr>
            <p:ph type="sldNum" sz="quarter" idx="12"/>
          </p:nvPr>
        </p:nvSpPr>
        <p:spPr/>
        <p:txBody>
          <a:bodyPr/>
          <a:lstStyle/>
          <a:p>
            <a:fld id="{00D53123-EF31-4C08-A865-932FC064F9C8}" type="slidenum">
              <a:rPr lang="en-CA" smtClean="0"/>
              <a:pPr/>
              <a:t>3</a:t>
            </a:fld>
            <a:endParaRPr lang="en-CA" dirty="0"/>
          </a:p>
        </p:txBody>
      </p:sp>
      <p:sp>
        <p:nvSpPr>
          <p:cNvPr id="3" name="Title 2">
            <a:extLst>
              <a:ext uri="{FF2B5EF4-FFF2-40B4-BE49-F238E27FC236}">
                <a16:creationId xmlns:a16="http://schemas.microsoft.com/office/drawing/2014/main" id="{F955E5D0-55F6-BB2F-0611-5899B5935B92}"/>
              </a:ext>
            </a:extLst>
          </p:cNvPr>
          <p:cNvSpPr>
            <a:spLocks noGrp="1"/>
          </p:cNvSpPr>
          <p:nvPr>
            <p:ph type="title"/>
          </p:nvPr>
        </p:nvSpPr>
        <p:spPr/>
        <p:txBody>
          <a:bodyPr/>
          <a:lstStyle/>
          <a:p>
            <a:r>
              <a:rPr lang="en-US" dirty="0"/>
              <a:t>Soft landing still on track, with Beige Book weakness now unwound</a:t>
            </a:r>
          </a:p>
        </p:txBody>
      </p:sp>
      <p:sp>
        <p:nvSpPr>
          <p:cNvPr id="5" name="TextBox 4">
            <a:extLst>
              <a:ext uri="{FF2B5EF4-FFF2-40B4-BE49-F238E27FC236}">
                <a16:creationId xmlns:a16="http://schemas.microsoft.com/office/drawing/2014/main" id="{F10D6EA1-9B79-606B-0FAE-3281204E40F7}"/>
              </a:ext>
            </a:extLst>
          </p:cNvPr>
          <p:cNvSpPr txBox="1"/>
          <p:nvPr/>
        </p:nvSpPr>
        <p:spPr>
          <a:xfrm>
            <a:off x="0" y="-1536253"/>
            <a:ext cx="10206990" cy="307777"/>
          </a:xfrm>
          <a:prstGeom prst="rect">
            <a:avLst/>
          </a:prstGeom>
          <a:noFill/>
        </p:spPr>
        <p:txBody>
          <a:bodyPr wrap="square" rtlCol="0">
            <a:spAutoFit/>
          </a:bodyPr>
          <a:lstStyle/>
          <a:p>
            <a:r>
              <a:rPr lang="en-US" sz="1400" dirty="0"/>
              <a:t>Center: </a:t>
            </a:r>
            <a:r>
              <a:rPr lang="en-US" sz="1400" dirty="0">
                <a:hlinkClick r:id="rId2" action="ppaction://hlinkfile"/>
              </a:rPr>
              <a:t>W:\Charts\Indicators\Economic Indicators\Beige Book Sentiment.xlsx</a:t>
            </a:r>
            <a:endParaRPr lang="en-US" sz="1400" dirty="0"/>
          </a:p>
        </p:txBody>
      </p:sp>
      <p:sp>
        <p:nvSpPr>
          <p:cNvPr id="6" name="Text Box 3">
            <a:extLst>
              <a:ext uri="{FF2B5EF4-FFF2-40B4-BE49-F238E27FC236}">
                <a16:creationId xmlns:a16="http://schemas.microsoft.com/office/drawing/2014/main" id="{1DD34131-A895-1EC7-79C1-1039D0FC3B4B}"/>
              </a:ext>
            </a:extLst>
          </p:cNvPr>
          <p:cNvSpPr txBox="1">
            <a:spLocks noChangeArrowheads="1"/>
          </p:cNvSpPr>
          <p:nvPr/>
        </p:nvSpPr>
        <p:spPr bwMode="auto">
          <a:xfrm>
            <a:off x="-4426570" y="-526727"/>
            <a:ext cx="3480493" cy="513747"/>
          </a:xfrm>
          <a:prstGeom prst="rect">
            <a:avLst/>
          </a:prstGeom>
          <a:noFill/>
          <a:ln>
            <a:noFill/>
          </a:ln>
          <a:effectLst/>
          <a:extLst>
            <a:ext uri="{909E8E84-426E-40DD-AFC4-6F175D3DCCD1}">
              <a14:hiddenFill xmlns:a14="http://schemas.microsoft.com/office/drawing/2010/main">
                <a:solidFill>
                  <a:srgbClr val="FFFF99">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2058" tIns="41029" rIns="82058" bIns="41029">
            <a:spAutoFit/>
          </a:bodyPr>
          <a:lstStyle>
            <a:lvl1pPr marL="344488" indent="-344488" defTabSz="741363" eaLnBrk="0" hangingPunct="0">
              <a:spcBef>
                <a:spcPct val="40000"/>
              </a:spcBef>
              <a:buClr>
                <a:srgbClr val="B8A970"/>
              </a:buClr>
              <a:buFont typeface="Wingdings" pitchFamily="2" charset="2"/>
              <a:buChar char="§"/>
              <a:defRPr>
                <a:solidFill>
                  <a:srgbClr val="002144"/>
                </a:solidFill>
                <a:latin typeface="Arial" pitchFamily="34" charset="0"/>
                <a:ea typeface="MS PGothic" pitchFamily="34" charset="-128"/>
              </a:defRPr>
            </a:lvl1pPr>
            <a:lvl2pPr marL="742950" indent="-285750" defTabSz="741363" eaLnBrk="0" hangingPunct="0">
              <a:spcBef>
                <a:spcPct val="40000"/>
              </a:spcBef>
              <a:buClr>
                <a:srgbClr val="B8A970"/>
              </a:buClr>
              <a:buChar char="•"/>
              <a:defRPr sz="1600">
                <a:solidFill>
                  <a:srgbClr val="002144"/>
                </a:solidFill>
                <a:latin typeface="Arial" pitchFamily="34" charset="0"/>
                <a:ea typeface="MS PGothic" pitchFamily="34" charset="-128"/>
              </a:defRPr>
            </a:lvl2pPr>
            <a:lvl3pPr marL="1143000" indent="-228600" defTabSz="741363" eaLnBrk="0" hangingPunct="0">
              <a:spcBef>
                <a:spcPct val="40000"/>
              </a:spcBef>
              <a:buClr>
                <a:srgbClr val="B8A970"/>
              </a:buClr>
              <a:buFont typeface="Arial" pitchFamily="34" charset="0"/>
              <a:buChar char="–"/>
              <a:defRPr sz="1400">
                <a:solidFill>
                  <a:srgbClr val="546974"/>
                </a:solidFill>
                <a:latin typeface="Arial" pitchFamily="34" charset="0"/>
                <a:ea typeface="MS PGothic" pitchFamily="34" charset="-128"/>
              </a:defRPr>
            </a:lvl3pPr>
            <a:lvl4pPr marL="1600200" indent="-228600" defTabSz="741363" eaLnBrk="0" hangingPunct="0">
              <a:spcBef>
                <a:spcPct val="20000"/>
              </a:spcBef>
              <a:buChar char="–"/>
              <a:defRPr sz="1400">
                <a:solidFill>
                  <a:schemeClr val="tx1"/>
                </a:solidFill>
                <a:latin typeface="Arial" pitchFamily="34" charset="0"/>
                <a:ea typeface="MS PGothic" pitchFamily="34" charset="-128"/>
              </a:defRPr>
            </a:lvl4pPr>
            <a:lvl5pPr marL="2057400" indent="-228600" defTabSz="741363" eaLnBrk="0" hangingPunct="0">
              <a:spcBef>
                <a:spcPct val="20000"/>
              </a:spcBef>
              <a:buChar char="»"/>
              <a:defRPr sz="1400">
                <a:solidFill>
                  <a:schemeClr val="tx1"/>
                </a:solidFill>
                <a:latin typeface="Arial" pitchFamily="34" charset="0"/>
                <a:ea typeface="MS PGothic" pitchFamily="34" charset="-128"/>
              </a:defRPr>
            </a:lvl5pPr>
            <a:lvl6pPr marL="25146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marL="0" indent="0">
              <a:spcBef>
                <a:spcPct val="50000"/>
              </a:spcBef>
              <a:buClr>
                <a:srgbClr val="9B8337"/>
              </a:buClr>
              <a:buNone/>
            </a:pPr>
            <a:r>
              <a:rPr lang="en-CA" altLang="en-US" sz="1400" dirty="0">
                <a:solidFill>
                  <a:schemeClr val="tx1"/>
                </a:solidFill>
                <a:cs typeface="Arial" pitchFamily="34" charset="0"/>
              </a:rPr>
              <a:t>Slide_code: Folder</a:t>
            </a:r>
            <a:r>
              <a:rPr lang="en-US" altLang="en-US" sz="1400" dirty="0">
                <a:solidFill>
                  <a:schemeClr val="tx1"/>
                </a:solidFill>
                <a:cs typeface="Arial" pitchFamily="34" charset="0"/>
              </a:rPr>
              <a:t>\Filename</a:t>
            </a:r>
            <a:r>
              <a:rPr lang="en-CA" altLang="en-US" sz="1400" dirty="0">
                <a:solidFill>
                  <a:schemeClr val="tx1"/>
                </a:solidFill>
                <a:cs typeface="Arial" pitchFamily="34" charset="0"/>
              </a:rPr>
              <a:t>-</a:t>
            </a:r>
            <a:r>
              <a:rPr lang="es-ES" altLang="en-US" sz="1400" dirty="0">
                <a:solidFill>
                  <a:schemeClr val="tx1"/>
                </a:solidFill>
                <a:cs typeface="Arial" pitchFamily="34" charset="0"/>
              </a:rPr>
              <a:t>Tabname</a:t>
            </a:r>
            <a:r>
              <a:rPr lang="en-CA" altLang="en-US" sz="1400" dirty="0">
                <a:solidFill>
                  <a:schemeClr val="tx1"/>
                </a:solidFill>
                <a:cs typeface="Arial" pitchFamily="34" charset="0"/>
              </a:rPr>
              <a:t>-ymd-20220327</a:t>
            </a:r>
          </a:p>
        </p:txBody>
      </p:sp>
      <p:pic>
        <p:nvPicPr>
          <p:cNvPr id="7" name="Picture 6">
            <a:extLst>
              <a:ext uri="{FF2B5EF4-FFF2-40B4-BE49-F238E27FC236}">
                <a16:creationId xmlns:a16="http://schemas.microsoft.com/office/drawing/2014/main" id="{F7CD6087-ECCD-26A6-5BEB-6F117057AC6A}"/>
              </a:ext>
            </a:extLst>
          </p:cNvPr>
          <p:cNvPicPr>
            <a:picLocks noChangeAspect="1"/>
          </p:cNvPicPr>
          <p:nvPr/>
        </p:nvPicPr>
        <p:blipFill>
          <a:blip r:embed="rId3"/>
          <a:stretch>
            <a:fillRect/>
          </a:stretch>
        </p:blipFill>
        <p:spPr>
          <a:xfrm>
            <a:off x="1739900" y="1498600"/>
            <a:ext cx="8708288" cy="4476750"/>
          </a:xfrm>
          <a:prstGeom prst="rect">
            <a:avLst/>
          </a:prstGeom>
        </p:spPr>
      </p:pic>
    </p:spTree>
    <p:extLst>
      <p:ext uri="{BB962C8B-B14F-4D97-AF65-F5344CB8AC3E}">
        <p14:creationId xmlns:p14="http://schemas.microsoft.com/office/powerpoint/2010/main" val="3943278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indent="0">
              <a:buFont typeface="+mj-lt"/>
              <a:buNone/>
            </a:pPr>
            <a:fld id="{00D53123-EF31-4C08-A865-932FC064F9C8}" type="slidenum">
              <a:rPr lang="en-CA" smtClean="0"/>
              <a:pPr marL="0" indent="0">
                <a:buFont typeface="+mj-lt"/>
                <a:buNone/>
              </a:pPr>
              <a:t>4</a:t>
            </a:fld>
            <a:endParaRPr lang="en-CA" dirty="0"/>
          </a:p>
        </p:txBody>
      </p:sp>
      <p:sp>
        <p:nvSpPr>
          <p:cNvPr id="3" name="Title 2"/>
          <p:cNvSpPr>
            <a:spLocks noGrp="1"/>
          </p:cNvSpPr>
          <p:nvPr>
            <p:ph type="title"/>
          </p:nvPr>
        </p:nvSpPr>
        <p:spPr>
          <a:xfrm>
            <a:off x="685800" y="365126"/>
            <a:ext cx="10559716" cy="798046"/>
          </a:xfrm>
        </p:spPr>
        <p:txBody>
          <a:bodyPr>
            <a:normAutofit/>
          </a:bodyPr>
          <a:lstStyle/>
          <a:p>
            <a:r>
              <a:rPr lang="en-US" dirty="0"/>
              <a:t>High frequency economic data still looks good</a:t>
            </a:r>
          </a:p>
        </p:txBody>
      </p:sp>
      <p:sp>
        <p:nvSpPr>
          <p:cNvPr id="8" name="Text Box 3"/>
          <p:cNvSpPr txBox="1">
            <a:spLocks noChangeArrowheads="1"/>
          </p:cNvSpPr>
          <p:nvPr/>
        </p:nvSpPr>
        <p:spPr bwMode="auto">
          <a:xfrm>
            <a:off x="57150" y="-876860"/>
            <a:ext cx="9144000" cy="298303"/>
          </a:xfrm>
          <a:prstGeom prst="rect">
            <a:avLst/>
          </a:prstGeom>
          <a:noFill/>
          <a:ln>
            <a:noFill/>
          </a:ln>
          <a:effectLst/>
          <a:extLst>
            <a:ext uri="{909E8E84-426E-40DD-AFC4-6F175D3DCCD1}">
              <a14:hiddenFill xmlns:a14="http://schemas.microsoft.com/office/drawing/2010/main">
                <a:solidFill>
                  <a:srgbClr val="FFFF99">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058" tIns="41029" rIns="82058" bIns="41029">
            <a:spAutoFit/>
          </a:bodyPr>
          <a:lstStyle>
            <a:lvl1pPr marL="344488" indent="-344488" defTabSz="741363" eaLnBrk="0" hangingPunct="0">
              <a:spcBef>
                <a:spcPct val="40000"/>
              </a:spcBef>
              <a:buClr>
                <a:srgbClr val="B8A970"/>
              </a:buClr>
              <a:buFont typeface="Wingdings" pitchFamily="2" charset="2"/>
              <a:buChar char="§"/>
              <a:defRPr>
                <a:solidFill>
                  <a:srgbClr val="002144"/>
                </a:solidFill>
                <a:latin typeface="Arial" pitchFamily="34" charset="0"/>
                <a:ea typeface="MS PGothic" pitchFamily="34" charset="-128"/>
              </a:defRPr>
            </a:lvl1pPr>
            <a:lvl2pPr marL="742950" indent="-285750" defTabSz="741363" eaLnBrk="0" hangingPunct="0">
              <a:spcBef>
                <a:spcPct val="40000"/>
              </a:spcBef>
              <a:buClr>
                <a:srgbClr val="B8A970"/>
              </a:buClr>
              <a:buChar char="•"/>
              <a:defRPr sz="1600">
                <a:solidFill>
                  <a:srgbClr val="002144"/>
                </a:solidFill>
                <a:latin typeface="Arial" pitchFamily="34" charset="0"/>
                <a:ea typeface="MS PGothic" pitchFamily="34" charset="-128"/>
              </a:defRPr>
            </a:lvl2pPr>
            <a:lvl3pPr marL="1143000" indent="-228600" defTabSz="741363" eaLnBrk="0" hangingPunct="0">
              <a:spcBef>
                <a:spcPct val="40000"/>
              </a:spcBef>
              <a:buClr>
                <a:srgbClr val="B8A970"/>
              </a:buClr>
              <a:buFont typeface="Arial" pitchFamily="34" charset="0"/>
              <a:buChar char="–"/>
              <a:defRPr sz="1400">
                <a:solidFill>
                  <a:srgbClr val="546974"/>
                </a:solidFill>
                <a:latin typeface="Arial" pitchFamily="34" charset="0"/>
                <a:ea typeface="MS PGothic" pitchFamily="34" charset="-128"/>
              </a:defRPr>
            </a:lvl3pPr>
            <a:lvl4pPr marL="1600200" indent="-228600" defTabSz="741363" eaLnBrk="0" hangingPunct="0">
              <a:spcBef>
                <a:spcPct val="20000"/>
              </a:spcBef>
              <a:buChar char="–"/>
              <a:defRPr sz="1400">
                <a:solidFill>
                  <a:schemeClr val="tx1"/>
                </a:solidFill>
                <a:latin typeface="Arial" pitchFamily="34" charset="0"/>
                <a:ea typeface="MS PGothic" pitchFamily="34" charset="-128"/>
              </a:defRPr>
            </a:lvl4pPr>
            <a:lvl5pPr marL="2057400" indent="-228600" defTabSz="741363" eaLnBrk="0" hangingPunct="0">
              <a:spcBef>
                <a:spcPct val="20000"/>
              </a:spcBef>
              <a:buChar char="»"/>
              <a:defRPr sz="1400">
                <a:solidFill>
                  <a:schemeClr val="tx1"/>
                </a:solidFill>
                <a:latin typeface="Arial" pitchFamily="34" charset="0"/>
                <a:ea typeface="MS PGothic" pitchFamily="34" charset="-128"/>
              </a:defRPr>
            </a:lvl5pPr>
            <a:lvl6pPr marL="25146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eaLnBrk="1" hangingPunct="1">
              <a:spcBef>
                <a:spcPct val="0"/>
              </a:spcBef>
              <a:buClrTx/>
              <a:buFontTx/>
              <a:buNone/>
            </a:pPr>
            <a:r>
              <a:rPr lang="en-CA" altLang="en-US" sz="1400" dirty="0">
                <a:solidFill>
                  <a:schemeClr val="tx1"/>
                </a:solidFill>
                <a:cs typeface="Arial" pitchFamily="34" charset="0"/>
              </a:rPr>
              <a:t>Center: </a:t>
            </a:r>
            <a:r>
              <a:rPr lang="en-CA" altLang="en-US" sz="1400" dirty="0">
                <a:solidFill>
                  <a:schemeClr val="tx1"/>
                </a:solidFill>
                <a:cs typeface="Arial" pitchFamily="34" charset="0"/>
                <a:hlinkClick r:id="rId3" action="ppaction://hlinkfile"/>
              </a:rPr>
              <a:t>W:\Charts\GDP\US GDP.xlsx</a:t>
            </a:r>
            <a:endParaRPr lang="en-CA" altLang="en-US" sz="1400" dirty="0">
              <a:solidFill>
                <a:schemeClr val="tx1"/>
              </a:solidFill>
              <a:cs typeface="Arial" pitchFamily="34" charset="0"/>
            </a:endParaRPr>
          </a:p>
        </p:txBody>
      </p:sp>
      <p:sp>
        <p:nvSpPr>
          <p:cNvPr id="9" name="Text Box 3"/>
          <p:cNvSpPr txBox="1">
            <a:spLocks noChangeArrowheads="1"/>
          </p:cNvSpPr>
          <p:nvPr/>
        </p:nvSpPr>
        <p:spPr bwMode="auto">
          <a:xfrm>
            <a:off x="-4006273" y="274321"/>
            <a:ext cx="3480493" cy="298303"/>
          </a:xfrm>
          <a:prstGeom prst="rect">
            <a:avLst/>
          </a:prstGeom>
          <a:noFill/>
          <a:ln>
            <a:noFill/>
          </a:ln>
          <a:effectLst/>
          <a:extLst>
            <a:ext uri="{909E8E84-426E-40DD-AFC4-6F175D3DCCD1}">
              <a14:hiddenFill xmlns:a14="http://schemas.microsoft.com/office/drawing/2010/main">
                <a:solidFill>
                  <a:srgbClr val="FFFF99">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2058" tIns="41029" rIns="82058" bIns="41029">
            <a:spAutoFit/>
          </a:bodyPr>
          <a:lstStyle>
            <a:lvl1pPr marL="344488" indent="-344488" defTabSz="741363" eaLnBrk="0" hangingPunct="0">
              <a:spcBef>
                <a:spcPct val="40000"/>
              </a:spcBef>
              <a:buClr>
                <a:srgbClr val="B8A970"/>
              </a:buClr>
              <a:buFont typeface="Wingdings" pitchFamily="2" charset="2"/>
              <a:buChar char="§"/>
              <a:defRPr>
                <a:solidFill>
                  <a:srgbClr val="002144"/>
                </a:solidFill>
                <a:latin typeface="Arial" pitchFamily="34" charset="0"/>
                <a:ea typeface="MS PGothic" pitchFamily="34" charset="-128"/>
              </a:defRPr>
            </a:lvl1pPr>
            <a:lvl2pPr marL="742950" indent="-285750" defTabSz="741363" eaLnBrk="0" hangingPunct="0">
              <a:spcBef>
                <a:spcPct val="40000"/>
              </a:spcBef>
              <a:buClr>
                <a:srgbClr val="B8A970"/>
              </a:buClr>
              <a:buChar char="•"/>
              <a:defRPr sz="1600">
                <a:solidFill>
                  <a:srgbClr val="002144"/>
                </a:solidFill>
                <a:latin typeface="Arial" pitchFamily="34" charset="0"/>
                <a:ea typeface="MS PGothic" pitchFamily="34" charset="-128"/>
              </a:defRPr>
            </a:lvl2pPr>
            <a:lvl3pPr marL="1143000" indent="-228600" defTabSz="741363" eaLnBrk="0" hangingPunct="0">
              <a:spcBef>
                <a:spcPct val="40000"/>
              </a:spcBef>
              <a:buClr>
                <a:srgbClr val="B8A970"/>
              </a:buClr>
              <a:buFont typeface="Arial" pitchFamily="34" charset="0"/>
              <a:buChar char="–"/>
              <a:defRPr sz="1400">
                <a:solidFill>
                  <a:srgbClr val="546974"/>
                </a:solidFill>
                <a:latin typeface="Arial" pitchFamily="34" charset="0"/>
                <a:ea typeface="MS PGothic" pitchFamily="34" charset="-128"/>
              </a:defRPr>
            </a:lvl3pPr>
            <a:lvl4pPr marL="1600200" indent="-228600" defTabSz="741363" eaLnBrk="0" hangingPunct="0">
              <a:spcBef>
                <a:spcPct val="20000"/>
              </a:spcBef>
              <a:buChar char="–"/>
              <a:defRPr sz="1400">
                <a:solidFill>
                  <a:schemeClr val="tx1"/>
                </a:solidFill>
                <a:latin typeface="Arial" pitchFamily="34" charset="0"/>
                <a:ea typeface="MS PGothic" pitchFamily="34" charset="-128"/>
              </a:defRPr>
            </a:lvl4pPr>
            <a:lvl5pPr marL="2057400" indent="-228600" defTabSz="741363" eaLnBrk="0" hangingPunct="0">
              <a:spcBef>
                <a:spcPct val="20000"/>
              </a:spcBef>
              <a:buChar char="»"/>
              <a:defRPr sz="1400">
                <a:solidFill>
                  <a:schemeClr val="tx1"/>
                </a:solidFill>
                <a:latin typeface="Arial" pitchFamily="34" charset="0"/>
                <a:ea typeface="MS PGothic" pitchFamily="34" charset="-128"/>
              </a:defRPr>
            </a:lvl5pPr>
            <a:lvl6pPr marL="25146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marL="0" indent="0">
              <a:spcBef>
                <a:spcPct val="50000"/>
              </a:spcBef>
              <a:buClr>
                <a:srgbClr val="9B8337"/>
              </a:buClr>
              <a:buNone/>
            </a:pPr>
            <a:r>
              <a:rPr lang="en-CA" altLang="en-US" sz="1400" dirty="0">
                <a:solidFill>
                  <a:schemeClr val="tx1"/>
                </a:solidFill>
                <a:cs typeface="Arial" pitchFamily="34" charset="0"/>
              </a:rPr>
              <a:t>Slide_code: </a:t>
            </a:r>
            <a:r>
              <a:rPr lang="en-US" altLang="en-US" sz="1400" dirty="0">
                <a:solidFill>
                  <a:schemeClr val="tx1"/>
                </a:solidFill>
                <a:cs typeface="Arial" pitchFamily="34" charset="0"/>
              </a:rPr>
              <a:t>US NYFed WEI vs 2019 W</a:t>
            </a:r>
            <a:endParaRPr lang="en-CA" altLang="en-US" sz="1400" dirty="0">
              <a:solidFill>
                <a:schemeClr val="tx1"/>
              </a:solidFill>
              <a:cs typeface="Arial" pitchFamily="34" charset="0"/>
            </a:endParaRPr>
          </a:p>
        </p:txBody>
      </p:sp>
      <p:sp>
        <p:nvSpPr>
          <p:cNvPr id="5" name="Rectangle 4"/>
          <p:cNvSpPr/>
          <p:nvPr/>
        </p:nvSpPr>
        <p:spPr>
          <a:xfrm>
            <a:off x="-3581688" y="4626141"/>
            <a:ext cx="2631322" cy="584775"/>
          </a:xfrm>
          <a:prstGeom prst="rect">
            <a:avLst/>
          </a:prstGeom>
        </p:spPr>
        <p:txBody>
          <a:bodyPr wrap="square">
            <a:spAutoFit/>
          </a:bodyPr>
          <a:lstStyle/>
          <a:p>
            <a:r>
              <a:rPr lang="en-US" sz="1600" dirty="0">
                <a:solidFill>
                  <a:srgbClr val="FF00FF"/>
                </a:solidFill>
                <a:latin typeface="RobotoCondensedRegular"/>
              </a:rPr>
              <a:t>Release: Tuesday and Thursday at 11:30 a.m.</a:t>
            </a:r>
            <a:endParaRPr lang="en-US" sz="1600" dirty="0">
              <a:solidFill>
                <a:srgbClr val="FF00FF"/>
              </a:solidFill>
            </a:endParaRPr>
          </a:p>
        </p:txBody>
      </p:sp>
      <p:sp>
        <p:nvSpPr>
          <p:cNvPr id="4" name="Rectangle 3"/>
          <p:cNvSpPr/>
          <p:nvPr/>
        </p:nvSpPr>
        <p:spPr>
          <a:xfrm>
            <a:off x="-3581688" y="3985460"/>
            <a:ext cx="2158476" cy="369332"/>
          </a:xfrm>
          <a:prstGeom prst="rect">
            <a:avLst/>
          </a:prstGeom>
        </p:spPr>
        <p:txBody>
          <a:bodyPr wrap="none">
            <a:spAutoFit/>
          </a:bodyPr>
          <a:lstStyle/>
          <a:p>
            <a:r>
              <a:rPr lang="en-US" dirty="0">
                <a:solidFill>
                  <a:srgbClr val="C00000"/>
                </a:solidFill>
              </a:rPr>
              <a:t>FWEIW@WEEKLY</a:t>
            </a:r>
          </a:p>
        </p:txBody>
      </p:sp>
      <p:pic>
        <p:nvPicPr>
          <p:cNvPr id="12" name="Picture 11"/>
          <p:cNvPicPr>
            <a:picLocks noChangeAspect="1"/>
          </p:cNvPicPr>
          <p:nvPr/>
        </p:nvPicPr>
        <p:blipFill>
          <a:blip r:embed="rId4"/>
          <a:stretch>
            <a:fillRect/>
          </a:stretch>
        </p:blipFill>
        <p:spPr>
          <a:xfrm>
            <a:off x="-4006273" y="1160325"/>
            <a:ext cx="2803781" cy="1440000"/>
          </a:xfrm>
          <a:prstGeom prst="rect">
            <a:avLst/>
          </a:prstGeom>
        </p:spPr>
      </p:pic>
      <p:sp>
        <p:nvSpPr>
          <p:cNvPr id="14" name="TextBox 13"/>
          <p:cNvSpPr txBox="1"/>
          <p:nvPr/>
        </p:nvSpPr>
        <p:spPr>
          <a:xfrm>
            <a:off x="-2604383" y="-510650"/>
            <a:ext cx="1440000" cy="646331"/>
          </a:xfrm>
          <a:prstGeom prst="rect">
            <a:avLst/>
          </a:prstGeom>
          <a:solidFill>
            <a:schemeClr val="accent3">
              <a:lumMod val="60000"/>
              <a:lumOff val="40000"/>
            </a:schemeClr>
          </a:solidFill>
        </p:spPr>
        <p:txBody>
          <a:bodyPr wrap="square" rtlCol="0">
            <a:spAutoFit/>
          </a:bodyPr>
          <a:lstStyle/>
          <a:p>
            <a:r>
              <a:rPr lang="en-US" dirty="0">
                <a:solidFill>
                  <a:srgbClr val="FF0000"/>
                </a:solidFill>
              </a:rPr>
              <a:t>Converted to MB</a:t>
            </a:r>
          </a:p>
        </p:txBody>
      </p:sp>
      <p:graphicFrame>
        <p:nvGraphicFramePr>
          <p:cNvPr id="7" name="Object 6"/>
          <p:cNvGraphicFramePr>
            <a:graphicFrameLocks noChangeAspect="1"/>
          </p:cNvGraphicFramePr>
          <p:nvPr>
            <p:extLst>
              <p:ext uri="{D42A27DB-BD31-4B8C-83A1-F6EECF244321}">
                <p14:modId xmlns:p14="http://schemas.microsoft.com/office/powerpoint/2010/main" val="1847027683"/>
              </p:ext>
            </p:extLst>
          </p:nvPr>
        </p:nvGraphicFramePr>
        <p:xfrm>
          <a:off x="12443968" y="1514475"/>
          <a:ext cx="8707437" cy="4541838"/>
        </p:xfrm>
        <a:graphic>
          <a:graphicData uri="http://schemas.openxmlformats.org/presentationml/2006/ole">
            <mc:AlternateContent xmlns:mc="http://schemas.openxmlformats.org/markup-compatibility/2006">
              <mc:Choice xmlns:v="urn:schemas-microsoft-com:vml" Requires="v">
                <p:oleObj name="Macrobond document" r:id="rId5" imgW="8707967" imgH="4542503" progId="Mbnd.mbnd">
                  <p:embed/>
                </p:oleObj>
              </mc:Choice>
              <mc:Fallback>
                <p:oleObj name="Macrobond document" r:id="rId5" imgW="8707967" imgH="4542503" progId="Mbnd.mbnd">
                  <p:embed/>
                  <p:pic>
                    <p:nvPicPr>
                      <p:cNvPr id="7" name="Object 6"/>
                      <p:cNvPicPr/>
                      <p:nvPr/>
                    </p:nvPicPr>
                    <p:blipFill>
                      <a:blip r:embed="rId6"/>
                      <a:stretch>
                        <a:fillRect/>
                      </a:stretch>
                    </p:blipFill>
                    <p:spPr>
                      <a:xfrm>
                        <a:off x="12443968" y="1514475"/>
                        <a:ext cx="8707437" cy="454183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044FADA3-28B1-E3FC-32BB-24C703C8DF4E}"/>
              </a:ext>
            </a:extLst>
          </p:cNvPr>
          <p:cNvPicPr>
            <a:picLocks noChangeAspect="1"/>
          </p:cNvPicPr>
          <p:nvPr/>
        </p:nvPicPr>
        <p:blipFill>
          <a:blip r:embed="rId7"/>
          <a:stretch>
            <a:fillRect/>
          </a:stretch>
        </p:blipFill>
        <p:spPr>
          <a:xfrm>
            <a:off x="1739900" y="1498600"/>
            <a:ext cx="8711543" cy="4476750"/>
          </a:xfrm>
          <a:prstGeom prst="rect">
            <a:avLst/>
          </a:prstGeom>
        </p:spPr>
      </p:pic>
    </p:spTree>
    <p:extLst>
      <p:ext uri="{BB962C8B-B14F-4D97-AF65-F5344CB8AC3E}">
        <p14:creationId xmlns:p14="http://schemas.microsoft.com/office/powerpoint/2010/main" val="616977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indent="0">
              <a:buFont typeface="+mj-lt"/>
              <a:buNone/>
            </a:pPr>
            <a:fld id="{00D53123-EF31-4C08-A865-932FC064F9C8}" type="slidenum">
              <a:rPr lang="en-CA" smtClean="0"/>
              <a:pPr marL="0" indent="0">
                <a:buFont typeface="+mj-lt"/>
                <a:buNone/>
              </a:pPr>
              <a:t>5</a:t>
            </a:fld>
            <a:endParaRPr lang="en-CA" dirty="0"/>
          </a:p>
        </p:txBody>
      </p:sp>
      <p:sp>
        <p:nvSpPr>
          <p:cNvPr id="3" name="Title 2"/>
          <p:cNvSpPr>
            <a:spLocks noGrp="1"/>
          </p:cNvSpPr>
          <p:nvPr>
            <p:ph type="title"/>
          </p:nvPr>
        </p:nvSpPr>
        <p:spPr/>
        <p:txBody>
          <a:bodyPr/>
          <a:lstStyle/>
          <a:p>
            <a:r>
              <a:rPr lang="en-US" dirty="0"/>
              <a:t>Labour market mostly holding together</a:t>
            </a:r>
          </a:p>
        </p:txBody>
      </p:sp>
      <p:sp>
        <p:nvSpPr>
          <p:cNvPr id="6" name="Text Box 3"/>
          <p:cNvSpPr txBox="1">
            <a:spLocks noChangeArrowheads="1"/>
          </p:cNvSpPr>
          <p:nvPr/>
        </p:nvSpPr>
        <p:spPr bwMode="auto">
          <a:xfrm>
            <a:off x="0" y="-760932"/>
            <a:ext cx="9144000" cy="298303"/>
          </a:xfrm>
          <a:prstGeom prst="rect">
            <a:avLst/>
          </a:prstGeom>
          <a:noFill/>
          <a:ln>
            <a:noFill/>
          </a:ln>
          <a:effectLst/>
          <a:extLst>
            <a:ext uri="{909E8E84-426E-40DD-AFC4-6F175D3DCCD1}">
              <a14:hiddenFill xmlns:a14="http://schemas.microsoft.com/office/drawing/2010/main">
                <a:solidFill>
                  <a:srgbClr val="FFFF99">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058" tIns="41029" rIns="82058" bIns="41029">
            <a:spAutoFit/>
          </a:bodyPr>
          <a:lstStyle>
            <a:lvl1pPr marL="344488" indent="-344488" defTabSz="741363" eaLnBrk="0" hangingPunct="0">
              <a:spcBef>
                <a:spcPct val="40000"/>
              </a:spcBef>
              <a:buClr>
                <a:srgbClr val="B8A970"/>
              </a:buClr>
              <a:buFont typeface="Wingdings" pitchFamily="2" charset="2"/>
              <a:buChar char="§"/>
              <a:defRPr>
                <a:solidFill>
                  <a:srgbClr val="002144"/>
                </a:solidFill>
                <a:latin typeface="Arial" pitchFamily="34" charset="0"/>
                <a:ea typeface="MS PGothic" pitchFamily="34" charset="-128"/>
              </a:defRPr>
            </a:lvl1pPr>
            <a:lvl2pPr marL="742950" indent="-285750" defTabSz="741363" eaLnBrk="0" hangingPunct="0">
              <a:spcBef>
                <a:spcPct val="40000"/>
              </a:spcBef>
              <a:buClr>
                <a:srgbClr val="B8A970"/>
              </a:buClr>
              <a:buChar char="•"/>
              <a:defRPr sz="1600">
                <a:solidFill>
                  <a:srgbClr val="002144"/>
                </a:solidFill>
                <a:latin typeface="Arial" pitchFamily="34" charset="0"/>
                <a:ea typeface="MS PGothic" pitchFamily="34" charset="-128"/>
              </a:defRPr>
            </a:lvl2pPr>
            <a:lvl3pPr marL="1143000" indent="-228600" defTabSz="741363" eaLnBrk="0" hangingPunct="0">
              <a:spcBef>
                <a:spcPct val="40000"/>
              </a:spcBef>
              <a:buClr>
                <a:srgbClr val="B8A970"/>
              </a:buClr>
              <a:buFont typeface="Arial" pitchFamily="34" charset="0"/>
              <a:buChar char="–"/>
              <a:defRPr sz="1400">
                <a:solidFill>
                  <a:srgbClr val="546974"/>
                </a:solidFill>
                <a:latin typeface="Arial" pitchFamily="34" charset="0"/>
                <a:ea typeface="MS PGothic" pitchFamily="34" charset="-128"/>
              </a:defRPr>
            </a:lvl3pPr>
            <a:lvl4pPr marL="1600200" indent="-228600" defTabSz="741363" eaLnBrk="0" hangingPunct="0">
              <a:spcBef>
                <a:spcPct val="20000"/>
              </a:spcBef>
              <a:buChar char="–"/>
              <a:defRPr sz="1400">
                <a:solidFill>
                  <a:schemeClr val="tx1"/>
                </a:solidFill>
                <a:latin typeface="Arial" pitchFamily="34" charset="0"/>
                <a:ea typeface="MS PGothic" pitchFamily="34" charset="-128"/>
              </a:defRPr>
            </a:lvl4pPr>
            <a:lvl5pPr marL="2057400" indent="-228600" defTabSz="741363" eaLnBrk="0" hangingPunct="0">
              <a:spcBef>
                <a:spcPct val="20000"/>
              </a:spcBef>
              <a:buChar char="»"/>
              <a:defRPr sz="1400">
                <a:solidFill>
                  <a:schemeClr val="tx1"/>
                </a:solidFill>
                <a:latin typeface="Arial" pitchFamily="34" charset="0"/>
                <a:ea typeface="MS PGothic" pitchFamily="34" charset="-128"/>
              </a:defRPr>
            </a:lvl5pPr>
            <a:lvl6pPr marL="25146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eaLnBrk="1" hangingPunct="1">
              <a:spcBef>
                <a:spcPct val="0"/>
              </a:spcBef>
              <a:buClrTx/>
              <a:buFontTx/>
              <a:buNone/>
            </a:pPr>
            <a:r>
              <a:rPr lang="en-CA" altLang="en-US" sz="1400" dirty="0">
                <a:solidFill>
                  <a:schemeClr val="tx1"/>
                </a:solidFill>
                <a:cs typeface="Arial" pitchFamily="34" charset="0"/>
              </a:rPr>
              <a:t>Center:  </a:t>
            </a:r>
            <a:r>
              <a:rPr lang="en-CA" altLang="en-US" sz="1400" dirty="0">
                <a:solidFill>
                  <a:schemeClr val="tx1"/>
                </a:solidFill>
                <a:cs typeface="Arial" pitchFamily="34" charset="0"/>
                <a:hlinkClick r:id="rId3" action="ppaction://hlinkfile"/>
              </a:rPr>
              <a:t>W:\Charts\Employment-Labour\Employment - Civilian.xlsx</a:t>
            </a:r>
            <a:endParaRPr lang="en-CA" altLang="en-US" sz="1400" dirty="0">
              <a:solidFill>
                <a:srgbClr val="001B49"/>
              </a:solidFill>
              <a:cs typeface="Arial" pitchFamily="34" charset="0"/>
            </a:endParaRPr>
          </a:p>
        </p:txBody>
      </p:sp>
      <p:sp>
        <p:nvSpPr>
          <p:cNvPr id="8" name="TextBox 7"/>
          <p:cNvSpPr txBox="1"/>
          <p:nvPr/>
        </p:nvSpPr>
        <p:spPr>
          <a:xfrm>
            <a:off x="-3886421" y="3633536"/>
            <a:ext cx="1761317" cy="584775"/>
          </a:xfrm>
          <a:prstGeom prst="rect">
            <a:avLst/>
          </a:prstGeom>
          <a:noFill/>
        </p:spPr>
        <p:txBody>
          <a:bodyPr wrap="square" rtlCol="0">
            <a:spAutoFit/>
          </a:bodyPr>
          <a:lstStyle/>
          <a:p>
            <a:r>
              <a:rPr lang="en-US" sz="1600" dirty="0">
                <a:solidFill>
                  <a:srgbClr val="FF00FF"/>
                </a:solidFill>
              </a:rPr>
              <a:t>Release: Weekly Thur 8:30am</a:t>
            </a:r>
          </a:p>
        </p:txBody>
      </p:sp>
      <p:sp>
        <p:nvSpPr>
          <p:cNvPr id="11" name="Text Box 3"/>
          <p:cNvSpPr txBox="1">
            <a:spLocks noChangeArrowheads="1"/>
          </p:cNvSpPr>
          <p:nvPr/>
        </p:nvSpPr>
        <p:spPr bwMode="auto">
          <a:xfrm>
            <a:off x="-4006273" y="274321"/>
            <a:ext cx="3480493" cy="513747"/>
          </a:xfrm>
          <a:prstGeom prst="rect">
            <a:avLst/>
          </a:prstGeom>
          <a:noFill/>
          <a:ln>
            <a:noFill/>
          </a:ln>
          <a:effectLst/>
          <a:extLst>
            <a:ext uri="{909E8E84-426E-40DD-AFC4-6F175D3DCCD1}">
              <a14:hiddenFill xmlns:a14="http://schemas.microsoft.com/office/drawing/2010/main">
                <a:solidFill>
                  <a:srgbClr val="FFFF99">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2058" tIns="41029" rIns="82058" bIns="41029">
            <a:spAutoFit/>
          </a:bodyPr>
          <a:lstStyle>
            <a:lvl1pPr marL="344488" indent="-344488" defTabSz="741363" eaLnBrk="0" hangingPunct="0">
              <a:spcBef>
                <a:spcPct val="40000"/>
              </a:spcBef>
              <a:buClr>
                <a:srgbClr val="B8A970"/>
              </a:buClr>
              <a:buFont typeface="Wingdings" pitchFamily="2" charset="2"/>
              <a:buChar char="§"/>
              <a:defRPr>
                <a:solidFill>
                  <a:srgbClr val="002144"/>
                </a:solidFill>
                <a:latin typeface="Arial" pitchFamily="34" charset="0"/>
                <a:ea typeface="MS PGothic" pitchFamily="34" charset="-128"/>
              </a:defRPr>
            </a:lvl1pPr>
            <a:lvl2pPr marL="742950" indent="-285750" defTabSz="741363" eaLnBrk="0" hangingPunct="0">
              <a:spcBef>
                <a:spcPct val="40000"/>
              </a:spcBef>
              <a:buClr>
                <a:srgbClr val="B8A970"/>
              </a:buClr>
              <a:buChar char="•"/>
              <a:defRPr sz="1600">
                <a:solidFill>
                  <a:srgbClr val="002144"/>
                </a:solidFill>
                <a:latin typeface="Arial" pitchFamily="34" charset="0"/>
                <a:ea typeface="MS PGothic" pitchFamily="34" charset="-128"/>
              </a:defRPr>
            </a:lvl2pPr>
            <a:lvl3pPr marL="1143000" indent="-228600" defTabSz="741363" eaLnBrk="0" hangingPunct="0">
              <a:spcBef>
                <a:spcPct val="40000"/>
              </a:spcBef>
              <a:buClr>
                <a:srgbClr val="B8A970"/>
              </a:buClr>
              <a:buFont typeface="Arial" pitchFamily="34" charset="0"/>
              <a:buChar char="–"/>
              <a:defRPr sz="1400">
                <a:solidFill>
                  <a:srgbClr val="546974"/>
                </a:solidFill>
                <a:latin typeface="Arial" pitchFamily="34" charset="0"/>
                <a:ea typeface="MS PGothic" pitchFamily="34" charset="-128"/>
              </a:defRPr>
            </a:lvl3pPr>
            <a:lvl4pPr marL="1600200" indent="-228600" defTabSz="741363" eaLnBrk="0" hangingPunct="0">
              <a:spcBef>
                <a:spcPct val="20000"/>
              </a:spcBef>
              <a:buChar char="–"/>
              <a:defRPr sz="1400">
                <a:solidFill>
                  <a:schemeClr val="tx1"/>
                </a:solidFill>
                <a:latin typeface="Arial" pitchFamily="34" charset="0"/>
                <a:ea typeface="MS PGothic" pitchFamily="34" charset="-128"/>
              </a:defRPr>
            </a:lvl4pPr>
            <a:lvl5pPr marL="2057400" indent="-228600" defTabSz="741363" eaLnBrk="0" hangingPunct="0">
              <a:spcBef>
                <a:spcPct val="20000"/>
              </a:spcBef>
              <a:buChar char="»"/>
              <a:defRPr sz="1400">
                <a:solidFill>
                  <a:schemeClr val="tx1"/>
                </a:solidFill>
                <a:latin typeface="Arial" pitchFamily="34" charset="0"/>
                <a:ea typeface="MS PGothic" pitchFamily="34" charset="-128"/>
              </a:defRPr>
            </a:lvl5pPr>
            <a:lvl6pPr marL="25146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marL="0" indent="0">
              <a:spcBef>
                <a:spcPct val="50000"/>
              </a:spcBef>
              <a:buClr>
                <a:srgbClr val="9B8337"/>
              </a:buClr>
              <a:buNone/>
            </a:pPr>
            <a:r>
              <a:rPr lang="en-CA" altLang="en-US" sz="1400" dirty="0">
                <a:solidFill>
                  <a:schemeClr val="tx1"/>
                </a:solidFill>
                <a:cs typeface="Arial" pitchFamily="34" charset="0"/>
              </a:rPr>
              <a:t>Slide_code: Folder</a:t>
            </a:r>
            <a:r>
              <a:rPr lang="en-US" altLang="en-US" sz="1400" dirty="0">
                <a:solidFill>
                  <a:schemeClr val="tx1"/>
                </a:solidFill>
                <a:cs typeface="Arial" pitchFamily="34" charset="0"/>
              </a:rPr>
              <a:t>\Filename</a:t>
            </a:r>
            <a:r>
              <a:rPr lang="en-CA" altLang="en-US" sz="1400" dirty="0">
                <a:solidFill>
                  <a:schemeClr val="tx1"/>
                </a:solidFill>
                <a:cs typeface="Arial" pitchFamily="34" charset="0"/>
              </a:rPr>
              <a:t>-</a:t>
            </a:r>
            <a:r>
              <a:rPr lang="es-ES" altLang="en-US" sz="1400" dirty="0">
                <a:solidFill>
                  <a:schemeClr val="tx1"/>
                </a:solidFill>
                <a:cs typeface="Arial" pitchFamily="34" charset="0"/>
              </a:rPr>
              <a:t>Tabname</a:t>
            </a:r>
            <a:r>
              <a:rPr lang="en-CA" altLang="en-US" sz="1400" dirty="0">
                <a:solidFill>
                  <a:schemeClr val="tx1"/>
                </a:solidFill>
                <a:cs typeface="Arial" pitchFamily="34" charset="0"/>
              </a:rPr>
              <a:t>-ymd-20220120</a:t>
            </a:r>
          </a:p>
        </p:txBody>
      </p:sp>
      <p:sp>
        <p:nvSpPr>
          <p:cNvPr id="12" name="TextBox 11"/>
          <p:cNvSpPr txBox="1"/>
          <p:nvPr/>
        </p:nvSpPr>
        <p:spPr>
          <a:xfrm>
            <a:off x="-4006273" y="1667042"/>
            <a:ext cx="1531259" cy="646331"/>
          </a:xfrm>
          <a:prstGeom prst="rect">
            <a:avLst/>
          </a:prstGeom>
          <a:noFill/>
        </p:spPr>
        <p:txBody>
          <a:bodyPr wrap="square" rtlCol="0">
            <a:spAutoFit/>
          </a:bodyPr>
          <a:lstStyle/>
          <a:p>
            <a:r>
              <a:rPr lang="en-US" dirty="0">
                <a:solidFill>
                  <a:srgbClr val="FF0000"/>
                </a:solidFill>
              </a:rPr>
              <a:t>Converted to MB</a:t>
            </a:r>
          </a:p>
        </p:txBody>
      </p:sp>
      <p:pic>
        <p:nvPicPr>
          <p:cNvPr id="4" name="Picture 3"/>
          <p:cNvPicPr>
            <a:picLocks noChangeAspect="1"/>
          </p:cNvPicPr>
          <p:nvPr/>
        </p:nvPicPr>
        <p:blipFill>
          <a:blip r:embed="rId4"/>
          <a:stretch>
            <a:fillRect/>
          </a:stretch>
        </p:blipFill>
        <p:spPr>
          <a:xfrm>
            <a:off x="-3792488" y="4786538"/>
            <a:ext cx="3158116" cy="1621064"/>
          </a:xfrm>
          <a:prstGeom prst="rect">
            <a:avLst/>
          </a:prstGeom>
        </p:spPr>
      </p:pic>
      <p:graphicFrame>
        <p:nvGraphicFramePr>
          <p:cNvPr id="13" name="Object 12"/>
          <p:cNvGraphicFramePr>
            <a:graphicFrameLocks noChangeAspect="1"/>
          </p:cNvGraphicFramePr>
          <p:nvPr/>
        </p:nvGraphicFramePr>
        <p:xfrm>
          <a:off x="1735993" y="1542249"/>
          <a:ext cx="8716963" cy="4486275"/>
        </p:xfrm>
        <a:graphic>
          <a:graphicData uri="http://schemas.openxmlformats.org/presentationml/2006/ole">
            <mc:AlternateContent xmlns:mc="http://schemas.openxmlformats.org/markup-compatibility/2006">
              <mc:Choice xmlns:v="urn:schemas-microsoft-com:vml" Requires="v">
                <p:oleObj name="Macrobond document" r:id="rId5" imgW="8717322" imgH="4486263" progId="Mbnd.mbnd">
                  <p:embed/>
                </p:oleObj>
              </mc:Choice>
              <mc:Fallback>
                <p:oleObj name="Macrobond document" r:id="rId5" imgW="8717322" imgH="4486263" progId="Mbnd.mbnd">
                  <p:embed/>
                  <p:pic>
                    <p:nvPicPr>
                      <p:cNvPr id="13" name="Object 12"/>
                      <p:cNvPicPr/>
                      <p:nvPr/>
                    </p:nvPicPr>
                    <p:blipFill>
                      <a:blip r:embed="rId6"/>
                      <a:stretch>
                        <a:fillRect/>
                      </a:stretch>
                    </p:blipFill>
                    <p:spPr>
                      <a:xfrm>
                        <a:off x="1735993" y="1542249"/>
                        <a:ext cx="8716963" cy="4486275"/>
                      </a:xfrm>
                      <a:prstGeom prst="rect">
                        <a:avLst/>
                      </a:prstGeom>
                    </p:spPr>
                  </p:pic>
                </p:oleObj>
              </mc:Fallback>
            </mc:AlternateContent>
          </a:graphicData>
        </a:graphic>
      </p:graphicFrame>
    </p:spTree>
    <p:extLst>
      <p:ext uri="{BB962C8B-B14F-4D97-AF65-F5344CB8AC3E}">
        <p14:creationId xmlns:p14="http://schemas.microsoft.com/office/powerpoint/2010/main" val="11006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EB784B-7308-BC31-EAB2-F3390868B1C3}"/>
              </a:ext>
            </a:extLst>
          </p:cNvPr>
          <p:cNvSpPr>
            <a:spLocks noGrp="1"/>
          </p:cNvSpPr>
          <p:nvPr>
            <p:ph type="sldNum" sz="quarter" idx="12"/>
          </p:nvPr>
        </p:nvSpPr>
        <p:spPr/>
        <p:txBody>
          <a:bodyPr/>
          <a:lstStyle/>
          <a:p>
            <a:fld id="{00D53123-EF31-4C08-A865-932FC064F9C8}" type="slidenum">
              <a:rPr lang="en-CA" smtClean="0"/>
              <a:pPr/>
              <a:t>6</a:t>
            </a:fld>
            <a:endParaRPr lang="en-CA" dirty="0"/>
          </a:p>
        </p:txBody>
      </p:sp>
      <p:sp>
        <p:nvSpPr>
          <p:cNvPr id="3" name="Title 2">
            <a:extLst>
              <a:ext uri="{FF2B5EF4-FFF2-40B4-BE49-F238E27FC236}">
                <a16:creationId xmlns:a16="http://schemas.microsoft.com/office/drawing/2014/main" id="{F9C099E8-C22D-CACE-0BBA-23BA44193CF1}"/>
              </a:ext>
            </a:extLst>
          </p:cNvPr>
          <p:cNvSpPr>
            <a:spLocks noGrp="1"/>
          </p:cNvSpPr>
          <p:nvPr>
            <p:ph type="title"/>
          </p:nvPr>
        </p:nvSpPr>
        <p:spPr/>
        <p:txBody>
          <a:bodyPr/>
          <a:lstStyle/>
          <a:p>
            <a:r>
              <a:rPr lang="en-US" dirty="0"/>
              <a:t>Mass layoffs are somewhat higher than normal, but it is not a new development</a:t>
            </a:r>
          </a:p>
        </p:txBody>
      </p:sp>
      <p:sp>
        <p:nvSpPr>
          <p:cNvPr id="5" name="TextBox 4">
            <a:extLst>
              <a:ext uri="{FF2B5EF4-FFF2-40B4-BE49-F238E27FC236}">
                <a16:creationId xmlns:a16="http://schemas.microsoft.com/office/drawing/2014/main" id="{2275C0D5-8AFB-C9E8-1395-CE1FD43C171E}"/>
              </a:ext>
            </a:extLst>
          </p:cNvPr>
          <p:cNvSpPr txBox="1"/>
          <p:nvPr/>
        </p:nvSpPr>
        <p:spPr>
          <a:xfrm>
            <a:off x="0" y="-1536253"/>
            <a:ext cx="10206990" cy="307777"/>
          </a:xfrm>
          <a:prstGeom prst="rect">
            <a:avLst/>
          </a:prstGeom>
          <a:noFill/>
        </p:spPr>
        <p:txBody>
          <a:bodyPr wrap="square" rtlCol="0">
            <a:spAutoFit/>
          </a:bodyPr>
          <a:lstStyle/>
          <a:p>
            <a:r>
              <a:rPr lang="en-US" sz="1400" dirty="0"/>
              <a:t>Center: </a:t>
            </a:r>
            <a:r>
              <a:rPr lang="en-US" sz="1400" dirty="0">
                <a:hlinkClick r:id="rId3" action="ppaction://hlinkfile"/>
              </a:rPr>
              <a:t>W:\Charts\Employment-Labour\US WARN Notices.xlsx</a:t>
            </a:r>
            <a:endParaRPr lang="en-US" sz="1400" dirty="0"/>
          </a:p>
        </p:txBody>
      </p:sp>
      <p:sp>
        <p:nvSpPr>
          <p:cNvPr id="6" name="Text Box 3">
            <a:extLst>
              <a:ext uri="{FF2B5EF4-FFF2-40B4-BE49-F238E27FC236}">
                <a16:creationId xmlns:a16="http://schemas.microsoft.com/office/drawing/2014/main" id="{39CEE8B1-814D-B0CB-3D76-97EDDA9EF5FB}"/>
              </a:ext>
            </a:extLst>
          </p:cNvPr>
          <p:cNvSpPr txBox="1">
            <a:spLocks noChangeArrowheads="1"/>
          </p:cNvSpPr>
          <p:nvPr/>
        </p:nvSpPr>
        <p:spPr bwMode="auto">
          <a:xfrm>
            <a:off x="-4426570" y="-526727"/>
            <a:ext cx="3480493" cy="513747"/>
          </a:xfrm>
          <a:prstGeom prst="rect">
            <a:avLst/>
          </a:prstGeom>
          <a:noFill/>
          <a:ln>
            <a:noFill/>
          </a:ln>
          <a:effectLst/>
          <a:extLst>
            <a:ext uri="{909E8E84-426E-40DD-AFC4-6F175D3DCCD1}">
              <a14:hiddenFill xmlns:a14="http://schemas.microsoft.com/office/drawing/2010/main">
                <a:solidFill>
                  <a:srgbClr val="FFFF99">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2058" tIns="41029" rIns="82058" bIns="41029">
            <a:spAutoFit/>
          </a:bodyPr>
          <a:lstStyle>
            <a:lvl1pPr marL="344488" indent="-344488" defTabSz="741363" eaLnBrk="0" hangingPunct="0">
              <a:spcBef>
                <a:spcPct val="40000"/>
              </a:spcBef>
              <a:buClr>
                <a:srgbClr val="B8A970"/>
              </a:buClr>
              <a:buFont typeface="Wingdings" pitchFamily="2" charset="2"/>
              <a:buChar char="§"/>
              <a:defRPr>
                <a:solidFill>
                  <a:srgbClr val="002144"/>
                </a:solidFill>
                <a:latin typeface="Arial" pitchFamily="34" charset="0"/>
                <a:ea typeface="MS PGothic" pitchFamily="34" charset="-128"/>
              </a:defRPr>
            </a:lvl1pPr>
            <a:lvl2pPr marL="742950" indent="-285750" defTabSz="741363" eaLnBrk="0" hangingPunct="0">
              <a:spcBef>
                <a:spcPct val="40000"/>
              </a:spcBef>
              <a:buClr>
                <a:srgbClr val="B8A970"/>
              </a:buClr>
              <a:buChar char="•"/>
              <a:defRPr sz="1600">
                <a:solidFill>
                  <a:srgbClr val="002144"/>
                </a:solidFill>
                <a:latin typeface="Arial" pitchFamily="34" charset="0"/>
                <a:ea typeface="MS PGothic" pitchFamily="34" charset="-128"/>
              </a:defRPr>
            </a:lvl2pPr>
            <a:lvl3pPr marL="1143000" indent="-228600" defTabSz="741363" eaLnBrk="0" hangingPunct="0">
              <a:spcBef>
                <a:spcPct val="40000"/>
              </a:spcBef>
              <a:buClr>
                <a:srgbClr val="B8A970"/>
              </a:buClr>
              <a:buFont typeface="Arial" pitchFamily="34" charset="0"/>
              <a:buChar char="–"/>
              <a:defRPr sz="1400">
                <a:solidFill>
                  <a:srgbClr val="546974"/>
                </a:solidFill>
                <a:latin typeface="Arial" pitchFamily="34" charset="0"/>
                <a:ea typeface="MS PGothic" pitchFamily="34" charset="-128"/>
              </a:defRPr>
            </a:lvl3pPr>
            <a:lvl4pPr marL="1600200" indent="-228600" defTabSz="741363" eaLnBrk="0" hangingPunct="0">
              <a:spcBef>
                <a:spcPct val="20000"/>
              </a:spcBef>
              <a:buChar char="–"/>
              <a:defRPr sz="1400">
                <a:solidFill>
                  <a:schemeClr val="tx1"/>
                </a:solidFill>
                <a:latin typeface="Arial" pitchFamily="34" charset="0"/>
                <a:ea typeface="MS PGothic" pitchFamily="34" charset="-128"/>
              </a:defRPr>
            </a:lvl4pPr>
            <a:lvl5pPr marL="2057400" indent="-228600" defTabSz="741363" eaLnBrk="0" hangingPunct="0">
              <a:spcBef>
                <a:spcPct val="20000"/>
              </a:spcBef>
              <a:buChar char="»"/>
              <a:defRPr sz="1400">
                <a:solidFill>
                  <a:schemeClr val="tx1"/>
                </a:solidFill>
                <a:latin typeface="Arial" pitchFamily="34" charset="0"/>
                <a:ea typeface="MS PGothic" pitchFamily="34" charset="-128"/>
              </a:defRPr>
            </a:lvl5pPr>
            <a:lvl6pPr marL="25146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marL="0" indent="0">
              <a:spcBef>
                <a:spcPct val="50000"/>
              </a:spcBef>
              <a:buClr>
                <a:srgbClr val="9B8337"/>
              </a:buClr>
              <a:buNone/>
            </a:pPr>
            <a:r>
              <a:rPr lang="en-CA" altLang="en-US" sz="1400" dirty="0">
                <a:solidFill>
                  <a:schemeClr val="tx1"/>
                </a:solidFill>
                <a:cs typeface="Arial" pitchFamily="34" charset="0"/>
              </a:rPr>
              <a:t>Slide_code: Folder</a:t>
            </a:r>
            <a:r>
              <a:rPr lang="en-US" altLang="en-US" sz="1400" dirty="0">
                <a:solidFill>
                  <a:schemeClr val="tx1"/>
                </a:solidFill>
                <a:cs typeface="Arial" pitchFamily="34" charset="0"/>
              </a:rPr>
              <a:t>\Filename</a:t>
            </a:r>
            <a:r>
              <a:rPr lang="en-CA" altLang="en-US" sz="1400" dirty="0">
                <a:solidFill>
                  <a:schemeClr val="tx1"/>
                </a:solidFill>
                <a:cs typeface="Arial" pitchFamily="34" charset="0"/>
              </a:rPr>
              <a:t>-</a:t>
            </a:r>
            <a:r>
              <a:rPr lang="es-ES" altLang="en-US" sz="1400" dirty="0">
                <a:solidFill>
                  <a:schemeClr val="tx1"/>
                </a:solidFill>
                <a:cs typeface="Arial" pitchFamily="34" charset="0"/>
              </a:rPr>
              <a:t>Tabname</a:t>
            </a:r>
            <a:r>
              <a:rPr lang="en-CA" altLang="en-US" sz="1400" dirty="0">
                <a:solidFill>
                  <a:schemeClr val="tx1"/>
                </a:solidFill>
                <a:cs typeface="Arial" pitchFamily="34" charset="0"/>
              </a:rPr>
              <a:t>-ymd-20220327</a:t>
            </a:r>
          </a:p>
        </p:txBody>
      </p:sp>
      <p:pic>
        <p:nvPicPr>
          <p:cNvPr id="7" name="Picture 6">
            <a:extLst>
              <a:ext uri="{FF2B5EF4-FFF2-40B4-BE49-F238E27FC236}">
                <a16:creationId xmlns:a16="http://schemas.microsoft.com/office/drawing/2014/main" id="{56A72362-CEE5-81BE-585A-9BF3C54048E6}"/>
              </a:ext>
            </a:extLst>
          </p:cNvPr>
          <p:cNvPicPr>
            <a:picLocks noChangeAspect="1"/>
          </p:cNvPicPr>
          <p:nvPr/>
        </p:nvPicPr>
        <p:blipFill>
          <a:blip r:embed="rId4"/>
          <a:stretch>
            <a:fillRect/>
          </a:stretch>
        </p:blipFill>
        <p:spPr>
          <a:xfrm>
            <a:off x="1739900" y="1498600"/>
            <a:ext cx="8705213" cy="4476750"/>
          </a:xfrm>
          <a:prstGeom prst="rect">
            <a:avLst/>
          </a:prstGeom>
        </p:spPr>
      </p:pic>
    </p:spTree>
    <p:extLst>
      <p:ext uri="{BB962C8B-B14F-4D97-AF65-F5344CB8AC3E}">
        <p14:creationId xmlns:p14="http://schemas.microsoft.com/office/powerpoint/2010/main" val="326133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indent="0">
              <a:buFont typeface="+mj-lt"/>
              <a:buNone/>
            </a:pPr>
            <a:fld id="{00D53123-EF31-4C08-A865-932FC064F9C8}" type="slidenum">
              <a:rPr lang="en-CA" smtClean="0"/>
              <a:pPr marL="0" indent="0">
                <a:buFont typeface="+mj-lt"/>
                <a:buNone/>
              </a:pPr>
              <a:t>7</a:t>
            </a:fld>
            <a:endParaRPr lang="en-CA" dirty="0"/>
          </a:p>
        </p:txBody>
      </p:sp>
      <p:sp>
        <p:nvSpPr>
          <p:cNvPr id="3" name="Title 2"/>
          <p:cNvSpPr>
            <a:spLocks noGrp="1"/>
          </p:cNvSpPr>
          <p:nvPr>
            <p:ph type="title"/>
          </p:nvPr>
        </p:nvSpPr>
        <p:spPr/>
        <p:txBody>
          <a:bodyPr>
            <a:normAutofit/>
          </a:bodyPr>
          <a:lstStyle/>
          <a:p>
            <a:r>
              <a:rPr lang="en-US" dirty="0"/>
              <a:t>News sentiment is soaring</a:t>
            </a:r>
          </a:p>
        </p:txBody>
      </p:sp>
      <p:sp>
        <p:nvSpPr>
          <p:cNvPr id="9" name="Text Box 3"/>
          <p:cNvSpPr txBox="1">
            <a:spLocks noChangeArrowheads="1"/>
          </p:cNvSpPr>
          <p:nvPr/>
        </p:nvSpPr>
        <p:spPr bwMode="auto">
          <a:xfrm>
            <a:off x="-4006273" y="274321"/>
            <a:ext cx="3480493" cy="513747"/>
          </a:xfrm>
          <a:prstGeom prst="rect">
            <a:avLst/>
          </a:prstGeom>
          <a:noFill/>
          <a:ln>
            <a:noFill/>
          </a:ln>
          <a:effectLst/>
          <a:extLst>
            <a:ext uri="{909E8E84-426E-40DD-AFC4-6F175D3DCCD1}">
              <a14:hiddenFill xmlns:a14="http://schemas.microsoft.com/office/drawing/2010/main">
                <a:solidFill>
                  <a:srgbClr val="FFFF99">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2058" tIns="41029" rIns="82058" bIns="41029">
            <a:spAutoFit/>
          </a:bodyPr>
          <a:lstStyle>
            <a:lvl1pPr marL="344488" indent="-344488" defTabSz="741363" eaLnBrk="0" hangingPunct="0">
              <a:spcBef>
                <a:spcPct val="40000"/>
              </a:spcBef>
              <a:buClr>
                <a:srgbClr val="B8A970"/>
              </a:buClr>
              <a:buFont typeface="Wingdings" pitchFamily="2" charset="2"/>
              <a:buChar char="§"/>
              <a:defRPr>
                <a:solidFill>
                  <a:srgbClr val="002144"/>
                </a:solidFill>
                <a:latin typeface="Arial" pitchFamily="34" charset="0"/>
                <a:ea typeface="MS PGothic" pitchFamily="34" charset="-128"/>
              </a:defRPr>
            </a:lvl1pPr>
            <a:lvl2pPr marL="742950" indent="-285750" defTabSz="741363" eaLnBrk="0" hangingPunct="0">
              <a:spcBef>
                <a:spcPct val="40000"/>
              </a:spcBef>
              <a:buClr>
                <a:srgbClr val="B8A970"/>
              </a:buClr>
              <a:buChar char="•"/>
              <a:defRPr sz="1600">
                <a:solidFill>
                  <a:srgbClr val="002144"/>
                </a:solidFill>
                <a:latin typeface="Arial" pitchFamily="34" charset="0"/>
                <a:ea typeface="MS PGothic" pitchFamily="34" charset="-128"/>
              </a:defRPr>
            </a:lvl2pPr>
            <a:lvl3pPr marL="1143000" indent="-228600" defTabSz="741363" eaLnBrk="0" hangingPunct="0">
              <a:spcBef>
                <a:spcPct val="40000"/>
              </a:spcBef>
              <a:buClr>
                <a:srgbClr val="B8A970"/>
              </a:buClr>
              <a:buFont typeface="Arial" pitchFamily="34" charset="0"/>
              <a:buChar char="–"/>
              <a:defRPr sz="1400">
                <a:solidFill>
                  <a:srgbClr val="546974"/>
                </a:solidFill>
                <a:latin typeface="Arial" pitchFamily="34" charset="0"/>
                <a:ea typeface="MS PGothic" pitchFamily="34" charset="-128"/>
              </a:defRPr>
            </a:lvl3pPr>
            <a:lvl4pPr marL="1600200" indent="-228600" defTabSz="741363" eaLnBrk="0" hangingPunct="0">
              <a:spcBef>
                <a:spcPct val="20000"/>
              </a:spcBef>
              <a:buChar char="–"/>
              <a:defRPr sz="1400">
                <a:solidFill>
                  <a:schemeClr val="tx1"/>
                </a:solidFill>
                <a:latin typeface="Arial" pitchFamily="34" charset="0"/>
                <a:ea typeface="MS PGothic" pitchFamily="34" charset="-128"/>
              </a:defRPr>
            </a:lvl4pPr>
            <a:lvl5pPr marL="2057400" indent="-228600" defTabSz="741363" eaLnBrk="0" hangingPunct="0">
              <a:spcBef>
                <a:spcPct val="20000"/>
              </a:spcBef>
              <a:buChar char="»"/>
              <a:defRPr sz="1400">
                <a:solidFill>
                  <a:schemeClr val="tx1"/>
                </a:solidFill>
                <a:latin typeface="Arial" pitchFamily="34" charset="0"/>
                <a:ea typeface="MS PGothic" pitchFamily="34" charset="-128"/>
              </a:defRPr>
            </a:lvl5pPr>
            <a:lvl6pPr marL="25146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marL="0" indent="0">
              <a:spcBef>
                <a:spcPct val="50000"/>
              </a:spcBef>
              <a:buClr>
                <a:srgbClr val="9B8337"/>
              </a:buClr>
              <a:buNone/>
            </a:pPr>
            <a:r>
              <a:rPr lang="en-CA" altLang="en-US" sz="1400" dirty="0">
                <a:solidFill>
                  <a:schemeClr val="tx1"/>
                </a:solidFill>
                <a:cs typeface="Arial" pitchFamily="34" charset="0"/>
              </a:rPr>
              <a:t>Slide_code: Folder</a:t>
            </a:r>
            <a:r>
              <a:rPr lang="en-US" altLang="en-US" sz="1400" dirty="0">
                <a:solidFill>
                  <a:schemeClr val="tx1"/>
                </a:solidFill>
                <a:cs typeface="Arial" pitchFamily="34" charset="0"/>
              </a:rPr>
              <a:t>\Filename</a:t>
            </a:r>
            <a:r>
              <a:rPr lang="en-CA" altLang="en-US" sz="1400" dirty="0">
                <a:solidFill>
                  <a:schemeClr val="tx1"/>
                </a:solidFill>
                <a:cs typeface="Arial" pitchFamily="34" charset="0"/>
              </a:rPr>
              <a:t>-</a:t>
            </a:r>
            <a:r>
              <a:rPr lang="es-ES" altLang="en-US" sz="1400" dirty="0">
                <a:solidFill>
                  <a:schemeClr val="tx1"/>
                </a:solidFill>
                <a:cs typeface="Arial" pitchFamily="34" charset="0"/>
              </a:rPr>
              <a:t>Tabname</a:t>
            </a:r>
            <a:r>
              <a:rPr lang="en-CA" altLang="en-US" sz="1400" dirty="0">
                <a:solidFill>
                  <a:schemeClr val="tx1"/>
                </a:solidFill>
                <a:cs typeface="Arial" pitchFamily="34" charset="0"/>
              </a:rPr>
              <a:t>-ymd-20220120</a:t>
            </a:r>
          </a:p>
        </p:txBody>
      </p:sp>
      <p:sp>
        <p:nvSpPr>
          <p:cNvPr id="12" name="TextBox 11"/>
          <p:cNvSpPr txBox="1"/>
          <p:nvPr/>
        </p:nvSpPr>
        <p:spPr>
          <a:xfrm>
            <a:off x="-2536972" y="1436256"/>
            <a:ext cx="1440000" cy="646331"/>
          </a:xfrm>
          <a:prstGeom prst="rect">
            <a:avLst/>
          </a:prstGeom>
          <a:solidFill>
            <a:schemeClr val="accent3">
              <a:lumMod val="60000"/>
              <a:lumOff val="40000"/>
            </a:schemeClr>
          </a:solidFill>
        </p:spPr>
        <p:txBody>
          <a:bodyPr wrap="square" rtlCol="0">
            <a:spAutoFit/>
          </a:bodyPr>
          <a:lstStyle/>
          <a:p>
            <a:r>
              <a:rPr lang="en-US" dirty="0">
                <a:solidFill>
                  <a:srgbClr val="FF0000"/>
                </a:solidFill>
              </a:rPr>
              <a:t>Converted to MB</a:t>
            </a:r>
          </a:p>
        </p:txBody>
      </p:sp>
      <p:sp>
        <p:nvSpPr>
          <p:cNvPr id="19" name="TextBox 18"/>
          <p:cNvSpPr txBox="1"/>
          <p:nvPr/>
        </p:nvSpPr>
        <p:spPr>
          <a:xfrm>
            <a:off x="0" y="-919725"/>
            <a:ext cx="10080000" cy="584775"/>
          </a:xfrm>
          <a:prstGeom prst="rect">
            <a:avLst/>
          </a:prstGeom>
          <a:noFill/>
        </p:spPr>
        <p:txBody>
          <a:bodyPr wrap="square" rtlCol="0">
            <a:spAutoFit/>
          </a:bodyPr>
          <a:lstStyle/>
          <a:p>
            <a:r>
              <a:rPr lang="en-US" sz="1600" dirty="0"/>
              <a:t>Center: </a:t>
            </a:r>
            <a:r>
              <a:rPr lang="en-US" sz="1600" dirty="0">
                <a:hlinkClick r:id="rId2" action="ppaction://hlinkfile"/>
              </a:rPr>
              <a:t>W:\Charts\Trends\News Trends.xlsx</a:t>
            </a:r>
            <a:endParaRPr lang="en-US" sz="1600" dirty="0"/>
          </a:p>
          <a:p>
            <a:r>
              <a:rPr lang="en-US" sz="1600" dirty="0"/>
              <a:t>Source: </a:t>
            </a:r>
            <a:r>
              <a:rPr lang="en-US" sz="1600" dirty="0">
                <a:hlinkClick r:id="rId3"/>
              </a:rPr>
              <a:t>https://www.frbsf.org/economic-research/indicators-data/daily-news-sentiment-index/</a:t>
            </a:r>
            <a:endParaRPr lang="en-US" sz="1600" dirty="0"/>
          </a:p>
        </p:txBody>
      </p:sp>
      <p:pic>
        <p:nvPicPr>
          <p:cNvPr id="4" name="Picture 3"/>
          <p:cNvPicPr>
            <a:picLocks noChangeAspect="1"/>
          </p:cNvPicPr>
          <p:nvPr/>
        </p:nvPicPr>
        <p:blipFill>
          <a:blip r:embed="rId4"/>
          <a:stretch>
            <a:fillRect/>
          </a:stretch>
        </p:blipFill>
        <p:spPr>
          <a:xfrm>
            <a:off x="-4006273" y="3616921"/>
            <a:ext cx="3208456" cy="1647838"/>
          </a:xfrm>
          <a:prstGeom prst="rect">
            <a:avLst/>
          </a:prstGeom>
        </p:spPr>
      </p:pic>
      <p:graphicFrame>
        <p:nvGraphicFramePr>
          <p:cNvPr id="10" name="Object 9"/>
          <p:cNvGraphicFramePr>
            <a:graphicFrameLocks noChangeAspect="1"/>
          </p:cNvGraphicFramePr>
          <p:nvPr/>
        </p:nvGraphicFramePr>
        <p:xfrm>
          <a:off x="1738313" y="1543050"/>
          <a:ext cx="8702675" cy="4478338"/>
        </p:xfrm>
        <a:graphic>
          <a:graphicData uri="http://schemas.openxmlformats.org/presentationml/2006/ole">
            <mc:AlternateContent xmlns:mc="http://schemas.openxmlformats.org/markup-compatibility/2006">
              <mc:Choice xmlns:v="urn:schemas-microsoft-com:vml" Requires="v">
                <p:oleObj name="Macrobond document" r:id="rId5" imgW="8717322" imgH="4486263" progId="Mbnd.mbnd">
                  <p:embed/>
                </p:oleObj>
              </mc:Choice>
              <mc:Fallback>
                <p:oleObj name="Macrobond document" r:id="rId5" imgW="8717322" imgH="4486263" progId="Mbnd.mbnd">
                  <p:embed/>
                  <p:pic>
                    <p:nvPicPr>
                      <p:cNvPr id="10" name="Object 9"/>
                      <p:cNvPicPr/>
                      <p:nvPr/>
                    </p:nvPicPr>
                    <p:blipFill>
                      <a:blip r:embed="rId6"/>
                      <a:stretch>
                        <a:fillRect/>
                      </a:stretch>
                    </p:blipFill>
                    <p:spPr>
                      <a:xfrm>
                        <a:off x="1738313" y="1543050"/>
                        <a:ext cx="8702675" cy="447833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C4B00AC3-1577-D88F-C4CB-BC15AFC23BB2}"/>
              </a:ext>
            </a:extLst>
          </p:cNvPr>
          <p:cNvSpPr/>
          <p:nvPr/>
        </p:nvSpPr>
        <p:spPr>
          <a:xfrm>
            <a:off x="-4006273" y="2511200"/>
            <a:ext cx="2772000" cy="396000"/>
          </a:xfrm>
          <a:prstGeom prst="rect">
            <a:avLst/>
          </a:prstGeom>
        </p:spPr>
        <p:txBody>
          <a:bodyPr wrap="square">
            <a:spAutoFit/>
          </a:bodyPr>
          <a:lstStyle/>
          <a:p>
            <a:r>
              <a:rPr lang="en-US" sz="1600" dirty="0">
                <a:solidFill>
                  <a:srgbClr val="FF00FF"/>
                </a:solidFill>
                <a:latin typeface="RobotoCondensedRegular"/>
              </a:rPr>
              <a:t>Release: Weekly on Monday</a:t>
            </a:r>
            <a:endParaRPr lang="en-US" sz="1600" dirty="0">
              <a:solidFill>
                <a:srgbClr val="FF00FF"/>
              </a:solidFill>
            </a:endParaRPr>
          </a:p>
        </p:txBody>
      </p:sp>
    </p:spTree>
    <p:extLst>
      <p:ext uri="{BB962C8B-B14F-4D97-AF65-F5344CB8AC3E}">
        <p14:creationId xmlns:p14="http://schemas.microsoft.com/office/powerpoint/2010/main" val="958414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indent="0">
              <a:buFont typeface="+mj-lt"/>
              <a:buNone/>
            </a:pPr>
            <a:fld id="{00D53123-EF31-4C08-A865-932FC064F9C8}" type="slidenum">
              <a:rPr lang="en-CA" smtClean="0"/>
              <a:pPr marL="0" indent="0">
                <a:buFont typeface="+mj-lt"/>
                <a:buNone/>
              </a:pPr>
              <a:t>8</a:t>
            </a:fld>
            <a:endParaRPr lang="en-CA" dirty="0"/>
          </a:p>
        </p:txBody>
      </p:sp>
      <p:sp>
        <p:nvSpPr>
          <p:cNvPr id="3" name="Title 2"/>
          <p:cNvSpPr>
            <a:spLocks noGrp="1"/>
          </p:cNvSpPr>
          <p:nvPr>
            <p:ph type="title"/>
          </p:nvPr>
        </p:nvSpPr>
        <p:spPr/>
        <p:txBody>
          <a:bodyPr>
            <a:normAutofit/>
          </a:bodyPr>
          <a:lstStyle/>
          <a:p>
            <a:r>
              <a:rPr lang="en-US" dirty="0"/>
              <a:t>Canadian economic signals also look pretty decent</a:t>
            </a:r>
          </a:p>
        </p:txBody>
      </p:sp>
      <p:sp>
        <p:nvSpPr>
          <p:cNvPr id="5" name="TextBox 4"/>
          <p:cNvSpPr txBox="1"/>
          <p:nvPr/>
        </p:nvSpPr>
        <p:spPr>
          <a:xfrm>
            <a:off x="0" y="-951614"/>
            <a:ext cx="10206990" cy="307777"/>
          </a:xfrm>
          <a:prstGeom prst="rect">
            <a:avLst/>
          </a:prstGeom>
          <a:noFill/>
        </p:spPr>
        <p:txBody>
          <a:bodyPr wrap="square" rtlCol="0">
            <a:spAutoFit/>
          </a:bodyPr>
          <a:lstStyle/>
          <a:p>
            <a:r>
              <a:rPr lang="en-US" sz="1400" dirty="0"/>
              <a:t>Center: </a:t>
            </a:r>
            <a:r>
              <a:rPr lang="en-US" sz="1400" dirty="0">
                <a:hlinkClick r:id="rId3" action="ppaction://hlinkfile"/>
              </a:rPr>
              <a:t>W:\Charts\Indicators\Economic Indicators\CA Real-time Local Business Conditions Index.xlsx</a:t>
            </a:r>
            <a:endParaRPr lang="en-US" sz="1400" dirty="0"/>
          </a:p>
        </p:txBody>
      </p:sp>
      <p:sp>
        <p:nvSpPr>
          <p:cNvPr id="10" name="Text Box 3"/>
          <p:cNvSpPr txBox="1">
            <a:spLocks noChangeArrowheads="1"/>
          </p:cNvSpPr>
          <p:nvPr/>
        </p:nvSpPr>
        <p:spPr bwMode="auto">
          <a:xfrm>
            <a:off x="-4006273" y="274321"/>
            <a:ext cx="3480493" cy="513747"/>
          </a:xfrm>
          <a:prstGeom prst="rect">
            <a:avLst/>
          </a:prstGeom>
          <a:noFill/>
          <a:ln>
            <a:noFill/>
          </a:ln>
          <a:effectLst/>
          <a:extLst>
            <a:ext uri="{909E8E84-426E-40DD-AFC4-6F175D3DCCD1}">
              <a14:hiddenFill xmlns:a14="http://schemas.microsoft.com/office/drawing/2010/main">
                <a:solidFill>
                  <a:srgbClr val="FFFF99">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2058" tIns="41029" rIns="82058" bIns="41029">
            <a:spAutoFit/>
          </a:bodyPr>
          <a:lstStyle>
            <a:lvl1pPr marL="344488" indent="-344488" defTabSz="741363" eaLnBrk="0" hangingPunct="0">
              <a:spcBef>
                <a:spcPct val="40000"/>
              </a:spcBef>
              <a:buClr>
                <a:srgbClr val="B8A970"/>
              </a:buClr>
              <a:buFont typeface="Wingdings" pitchFamily="2" charset="2"/>
              <a:buChar char="§"/>
              <a:defRPr>
                <a:solidFill>
                  <a:srgbClr val="002144"/>
                </a:solidFill>
                <a:latin typeface="Arial" pitchFamily="34" charset="0"/>
                <a:ea typeface="MS PGothic" pitchFamily="34" charset="-128"/>
              </a:defRPr>
            </a:lvl1pPr>
            <a:lvl2pPr marL="742950" indent="-285750" defTabSz="741363" eaLnBrk="0" hangingPunct="0">
              <a:spcBef>
                <a:spcPct val="40000"/>
              </a:spcBef>
              <a:buClr>
                <a:srgbClr val="B8A970"/>
              </a:buClr>
              <a:buChar char="•"/>
              <a:defRPr sz="1600">
                <a:solidFill>
                  <a:srgbClr val="002144"/>
                </a:solidFill>
                <a:latin typeface="Arial" pitchFamily="34" charset="0"/>
                <a:ea typeface="MS PGothic" pitchFamily="34" charset="-128"/>
              </a:defRPr>
            </a:lvl2pPr>
            <a:lvl3pPr marL="1143000" indent="-228600" defTabSz="741363" eaLnBrk="0" hangingPunct="0">
              <a:spcBef>
                <a:spcPct val="40000"/>
              </a:spcBef>
              <a:buClr>
                <a:srgbClr val="B8A970"/>
              </a:buClr>
              <a:buFont typeface="Arial" pitchFamily="34" charset="0"/>
              <a:buChar char="–"/>
              <a:defRPr sz="1400">
                <a:solidFill>
                  <a:srgbClr val="546974"/>
                </a:solidFill>
                <a:latin typeface="Arial" pitchFamily="34" charset="0"/>
                <a:ea typeface="MS PGothic" pitchFamily="34" charset="-128"/>
              </a:defRPr>
            </a:lvl3pPr>
            <a:lvl4pPr marL="1600200" indent="-228600" defTabSz="741363" eaLnBrk="0" hangingPunct="0">
              <a:spcBef>
                <a:spcPct val="20000"/>
              </a:spcBef>
              <a:buChar char="–"/>
              <a:defRPr sz="1400">
                <a:solidFill>
                  <a:schemeClr val="tx1"/>
                </a:solidFill>
                <a:latin typeface="Arial" pitchFamily="34" charset="0"/>
                <a:ea typeface="MS PGothic" pitchFamily="34" charset="-128"/>
              </a:defRPr>
            </a:lvl4pPr>
            <a:lvl5pPr marL="2057400" indent="-228600" defTabSz="741363" eaLnBrk="0" hangingPunct="0">
              <a:spcBef>
                <a:spcPct val="20000"/>
              </a:spcBef>
              <a:buChar char="»"/>
              <a:defRPr sz="1400">
                <a:solidFill>
                  <a:schemeClr val="tx1"/>
                </a:solidFill>
                <a:latin typeface="Arial" pitchFamily="34" charset="0"/>
                <a:ea typeface="MS PGothic" pitchFamily="34" charset="-128"/>
              </a:defRPr>
            </a:lvl5pPr>
            <a:lvl6pPr marL="25146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marL="0" indent="0">
              <a:spcBef>
                <a:spcPct val="50000"/>
              </a:spcBef>
              <a:buClr>
                <a:srgbClr val="9B8337"/>
              </a:buClr>
              <a:buNone/>
            </a:pPr>
            <a:r>
              <a:rPr lang="en-CA" altLang="en-US" sz="1400" dirty="0">
                <a:solidFill>
                  <a:schemeClr val="tx1"/>
                </a:solidFill>
                <a:cs typeface="Arial" pitchFamily="34" charset="0"/>
              </a:rPr>
              <a:t>Slide_code: Folder</a:t>
            </a:r>
            <a:r>
              <a:rPr lang="en-US" altLang="en-US" sz="1400" dirty="0">
                <a:solidFill>
                  <a:schemeClr val="tx1"/>
                </a:solidFill>
                <a:cs typeface="Arial" pitchFamily="34" charset="0"/>
              </a:rPr>
              <a:t>\Filename</a:t>
            </a:r>
            <a:r>
              <a:rPr lang="en-CA" altLang="en-US" sz="1400" dirty="0">
                <a:solidFill>
                  <a:schemeClr val="tx1"/>
                </a:solidFill>
                <a:cs typeface="Arial" pitchFamily="34" charset="0"/>
              </a:rPr>
              <a:t>-</a:t>
            </a:r>
            <a:r>
              <a:rPr lang="es-ES" altLang="en-US" sz="1400" dirty="0">
                <a:solidFill>
                  <a:schemeClr val="tx1"/>
                </a:solidFill>
                <a:cs typeface="Arial" pitchFamily="34" charset="0"/>
              </a:rPr>
              <a:t>Tabname</a:t>
            </a:r>
            <a:r>
              <a:rPr lang="en-CA" altLang="en-US" sz="1400" dirty="0">
                <a:solidFill>
                  <a:schemeClr val="tx1"/>
                </a:solidFill>
                <a:cs typeface="Arial" pitchFamily="34" charset="0"/>
              </a:rPr>
              <a:t>-ymd-20220120</a:t>
            </a:r>
          </a:p>
        </p:txBody>
      </p:sp>
      <p:sp>
        <p:nvSpPr>
          <p:cNvPr id="11" name="TextBox 10"/>
          <p:cNvSpPr txBox="1"/>
          <p:nvPr/>
        </p:nvSpPr>
        <p:spPr>
          <a:xfrm>
            <a:off x="-4006273" y="1821044"/>
            <a:ext cx="2746662" cy="1569660"/>
          </a:xfrm>
          <a:prstGeom prst="rect">
            <a:avLst/>
          </a:prstGeom>
          <a:noFill/>
        </p:spPr>
        <p:txBody>
          <a:bodyPr wrap="square" rtlCol="0">
            <a:spAutoFit/>
          </a:bodyPr>
          <a:lstStyle/>
          <a:p>
            <a:r>
              <a:rPr lang="en-US" sz="1600" dirty="0">
                <a:solidFill>
                  <a:srgbClr val="FF00FF"/>
                </a:solidFill>
              </a:rPr>
              <a:t>Release: Weekly, Friday</a:t>
            </a:r>
          </a:p>
          <a:p>
            <a:r>
              <a:rPr lang="en-US" sz="1600" dirty="0">
                <a:solidFill>
                  <a:srgbClr val="FF00FF"/>
                </a:solidFill>
              </a:rPr>
              <a:t>StatCan has been slow to update since restoring its website…</a:t>
            </a:r>
          </a:p>
          <a:p>
            <a:r>
              <a:rPr lang="en-US" sz="1600" dirty="0">
                <a:solidFill>
                  <a:srgbClr val="FF00FF"/>
                </a:solidFill>
              </a:rPr>
              <a:t>As of date usually lags our deck release 2 weeks</a:t>
            </a:r>
          </a:p>
        </p:txBody>
      </p:sp>
      <p:sp>
        <p:nvSpPr>
          <p:cNvPr id="6" name="TextBox 5"/>
          <p:cNvSpPr txBox="1"/>
          <p:nvPr/>
        </p:nvSpPr>
        <p:spPr>
          <a:xfrm>
            <a:off x="-4046684" y="981293"/>
            <a:ext cx="1531259" cy="584775"/>
          </a:xfrm>
          <a:prstGeom prst="rect">
            <a:avLst/>
          </a:prstGeom>
          <a:noFill/>
        </p:spPr>
        <p:txBody>
          <a:bodyPr wrap="square" rtlCol="0">
            <a:spAutoFit/>
          </a:bodyPr>
          <a:lstStyle/>
          <a:p>
            <a:r>
              <a:rPr lang="en-US" sz="1600" dirty="0">
                <a:solidFill>
                  <a:srgbClr val="FF0000"/>
                </a:solidFill>
              </a:rPr>
              <a:t>Converted to Macrobond</a:t>
            </a:r>
          </a:p>
        </p:txBody>
      </p:sp>
      <p:pic>
        <p:nvPicPr>
          <p:cNvPr id="7" name="Picture 6"/>
          <p:cNvPicPr>
            <a:picLocks noChangeAspect="1"/>
          </p:cNvPicPr>
          <p:nvPr/>
        </p:nvPicPr>
        <p:blipFill>
          <a:blip r:embed="rId4"/>
          <a:stretch>
            <a:fillRect/>
          </a:stretch>
        </p:blipFill>
        <p:spPr>
          <a:xfrm>
            <a:off x="-4250596" y="3499451"/>
            <a:ext cx="3504726" cy="1800000"/>
          </a:xfrm>
          <a:prstGeom prst="rect">
            <a:avLst/>
          </a:prstGeom>
        </p:spPr>
      </p:pic>
      <p:pic>
        <p:nvPicPr>
          <p:cNvPr id="8" name="Picture 7">
            <a:extLst>
              <a:ext uri="{FF2B5EF4-FFF2-40B4-BE49-F238E27FC236}">
                <a16:creationId xmlns:a16="http://schemas.microsoft.com/office/drawing/2014/main" id="{4E28A4F7-3133-6F66-DEF3-F0E608EE0D89}"/>
              </a:ext>
            </a:extLst>
          </p:cNvPr>
          <p:cNvPicPr>
            <a:picLocks noChangeAspect="1"/>
          </p:cNvPicPr>
          <p:nvPr/>
        </p:nvPicPr>
        <p:blipFill>
          <a:blip r:embed="rId5"/>
          <a:stretch>
            <a:fillRect/>
          </a:stretch>
        </p:blipFill>
        <p:spPr>
          <a:xfrm>
            <a:off x="-4250596" y="5432834"/>
            <a:ext cx="3505148" cy="1800000"/>
          </a:xfrm>
          <a:prstGeom prst="rect">
            <a:avLst/>
          </a:prstGeom>
        </p:spPr>
      </p:pic>
      <p:graphicFrame>
        <p:nvGraphicFramePr>
          <p:cNvPr id="4" name="Object 3">
            <a:extLst>
              <a:ext uri="{FF2B5EF4-FFF2-40B4-BE49-F238E27FC236}">
                <a16:creationId xmlns:a16="http://schemas.microsoft.com/office/drawing/2014/main" id="{9D49A058-DBC4-E578-2881-C6AF4F6DAD1E}"/>
              </a:ext>
            </a:extLst>
          </p:cNvPr>
          <p:cNvGraphicFramePr>
            <a:graphicFrameLocks noChangeAspect="1"/>
          </p:cNvGraphicFramePr>
          <p:nvPr/>
        </p:nvGraphicFramePr>
        <p:xfrm>
          <a:off x="1750345" y="1533203"/>
          <a:ext cx="8716962" cy="4486275"/>
        </p:xfrm>
        <a:graphic>
          <a:graphicData uri="http://schemas.openxmlformats.org/presentationml/2006/ole">
            <mc:AlternateContent xmlns:mc="http://schemas.openxmlformats.org/markup-compatibility/2006">
              <mc:Choice xmlns:v="urn:schemas-microsoft-com:vml" Requires="v">
                <p:oleObj name="Macrobond document" r:id="rId6" imgW="8717322" imgH="4486263" progId="Mbnd.mbnd">
                  <p:embed/>
                </p:oleObj>
              </mc:Choice>
              <mc:Fallback>
                <p:oleObj name="Macrobond document" r:id="rId6" imgW="8717322" imgH="4486263" progId="Mbnd.mbnd">
                  <p:embed/>
                  <p:pic>
                    <p:nvPicPr>
                      <p:cNvPr id="4" name="Object 3">
                        <a:extLst>
                          <a:ext uri="{FF2B5EF4-FFF2-40B4-BE49-F238E27FC236}">
                            <a16:creationId xmlns:a16="http://schemas.microsoft.com/office/drawing/2014/main" id="{9D49A058-DBC4-E578-2881-C6AF4F6DAD1E}"/>
                          </a:ext>
                        </a:extLst>
                      </p:cNvPr>
                      <p:cNvPicPr/>
                      <p:nvPr/>
                    </p:nvPicPr>
                    <p:blipFill>
                      <a:blip r:embed="rId7"/>
                      <a:stretch>
                        <a:fillRect/>
                      </a:stretch>
                    </p:blipFill>
                    <p:spPr>
                      <a:xfrm>
                        <a:off x="1750345" y="1533203"/>
                        <a:ext cx="8716962" cy="4486275"/>
                      </a:xfrm>
                      <a:prstGeom prst="rect">
                        <a:avLst/>
                      </a:prstGeom>
                    </p:spPr>
                  </p:pic>
                </p:oleObj>
              </mc:Fallback>
            </mc:AlternateContent>
          </a:graphicData>
        </a:graphic>
      </p:graphicFrame>
    </p:spTree>
    <p:extLst>
      <p:ext uri="{BB962C8B-B14F-4D97-AF65-F5344CB8AC3E}">
        <p14:creationId xmlns:p14="http://schemas.microsoft.com/office/powerpoint/2010/main" val="3328480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A6B39E-0784-E445-5EDB-AC438E4E4876}"/>
              </a:ext>
            </a:extLst>
          </p:cNvPr>
          <p:cNvSpPr>
            <a:spLocks noGrp="1"/>
          </p:cNvSpPr>
          <p:nvPr>
            <p:ph type="sldNum" sz="quarter" idx="12"/>
          </p:nvPr>
        </p:nvSpPr>
        <p:spPr/>
        <p:txBody>
          <a:bodyPr/>
          <a:lstStyle/>
          <a:p>
            <a:fld id="{00D53123-EF31-4C08-A865-932FC064F9C8}" type="slidenum">
              <a:rPr lang="en-CA" smtClean="0"/>
              <a:pPr/>
              <a:t>9</a:t>
            </a:fld>
            <a:endParaRPr lang="en-CA" dirty="0"/>
          </a:p>
        </p:txBody>
      </p:sp>
      <p:sp>
        <p:nvSpPr>
          <p:cNvPr id="3" name="Title 2">
            <a:extLst>
              <a:ext uri="{FF2B5EF4-FFF2-40B4-BE49-F238E27FC236}">
                <a16:creationId xmlns:a16="http://schemas.microsoft.com/office/drawing/2014/main" id="{533D791C-5A9B-9883-DB6E-29541C20011A}"/>
              </a:ext>
            </a:extLst>
          </p:cNvPr>
          <p:cNvSpPr>
            <a:spLocks noGrp="1"/>
          </p:cNvSpPr>
          <p:nvPr>
            <p:ph type="title"/>
          </p:nvPr>
        </p:nvSpPr>
        <p:spPr/>
        <p:txBody>
          <a:bodyPr/>
          <a:lstStyle/>
          <a:p>
            <a:r>
              <a:rPr lang="en-US" dirty="0"/>
              <a:t>Many economies are weak, but not actually suffering</a:t>
            </a:r>
          </a:p>
        </p:txBody>
      </p:sp>
      <p:sp>
        <p:nvSpPr>
          <p:cNvPr id="4" name="TextBox 3">
            <a:extLst>
              <a:ext uri="{FF2B5EF4-FFF2-40B4-BE49-F238E27FC236}">
                <a16:creationId xmlns:a16="http://schemas.microsoft.com/office/drawing/2014/main" id="{AB1F62E1-180C-2435-C3DE-05EEF3A938C4}"/>
              </a:ext>
            </a:extLst>
          </p:cNvPr>
          <p:cNvSpPr txBox="1"/>
          <p:nvPr/>
        </p:nvSpPr>
        <p:spPr>
          <a:xfrm>
            <a:off x="0" y="-1536253"/>
            <a:ext cx="10206990" cy="307777"/>
          </a:xfrm>
          <a:prstGeom prst="rect">
            <a:avLst/>
          </a:prstGeom>
          <a:noFill/>
        </p:spPr>
        <p:txBody>
          <a:bodyPr wrap="square" rtlCol="0">
            <a:spAutoFit/>
          </a:bodyPr>
          <a:lstStyle/>
          <a:p>
            <a:r>
              <a:rPr lang="en-US" sz="1400" dirty="0"/>
              <a:t>Center: </a:t>
            </a:r>
            <a:r>
              <a:rPr lang="en-US" sz="1400" dirty="0">
                <a:hlinkClick r:id="rId2" action="ppaction://hlinkfile"/>
              </a:rPr>
              <a:t>W:\Charts\GDP\GDP vs unemployment gap - international.xlsx</a:t>
            </a:r>
            <a:endParaRPr lang="en-US" sz="1400" dirty="0"/>
          </a:p>
        </p:txBody>
      </p:sp>
      <p:sp>
        <p:nvSpPr>
          <p:cNvPr id="5" name="Text Box 3">
            <a:extLst>
              <a:ext uri="{FF2B5EF4-FFF2-40B4-BE49-F238E27FC236}">
                <a16:creationId xmlns:a16="http://schemas.microsoft.com/office/drawing/2014/main" id="{C0B3FFB2-AB68-50F2-BC96-8DBC3D3E4A74}"/>
              </a:ext>
            </a:extLst>
          </p:cNvPr>
          <p:cNvSpPr txBox="1">
            <a:spLocks noChangeArrowheads="1"/>
          </p:cNvSpPr>
          <p:nvPr/>
        </p:nvSpPr>
        <p:spPr bwMode="auto">
          <a:xfrm>
            <a:off x="-4426570" y="-526727"/>
            <a:ext cx="3480493" cy="513747"/>
          </a:xfrm>
          <a:prstGeom prst="rect">
            <a:avLst/>
          </a:prstGeom>
          <a:noFill/>
          <a:ln>
            <a:noFill/>
          </a:ln>
          <a:effectLst/>
          <a:extLst>
            <a:ext uri="{909E8E84-426E-40DD-AFC4-6F175D3DCCD1}">
              <a14:hiddenFill xmlns:a14="http://schemas.microsoft.com/office/drawing/2010/main">
                <a:solidFill>
                  <a:srgbClr val="FFFF99">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2058" tIns="41029" rIns="82058" bIns="41029">
            <a:spAutoFit/>
          </a:bodyPr>
          <a:lstStyle>
            <a:lvl1pPr marL="344488" indent="-344488" defTabSz="741363" eaLnBrk="0" hangingPunct="0">
              <a:spcBef>
                <a:spcPct val="40000"/>
              </a:spcBef>
              <a:buClr>
                <a:srgbClr val="B8A970"/>
              </a:buClr>
              <a:buFont typeface="Wingdings" pitchFamily="2" charset="2"/>
              <a:buChar char="§"/>
              <a:defRPr>
                <a:solidFill>
                  <a:srgbClr val="002144"/>
                </a:solidFill>
                <a:latin typeface="Arial" pitchFamily="34" charset="0"/>
                <a:ea typeface="MS PGothic" pitchFamily="34" charset="-128"/>
              </a:defRPr>
            </a:lvl1pPr>
            <a:lvl2pPr marL="742950" indent="-285750" defTabSz="741363" eaLnBrk="0" hangingPunct="0">
              <a:spcBef>
                <a:spcPct val="40000"/>
              </a:spcBef>
              <a:buClr>
                <a:srgbClr val="B8A970"/>
              </a:buClr>
              <a:buChar char="•"/>
              <a:defRPr sz="1600">
                <a:solidFill>
                  <a:srgbClr val="002144"/>
                </a:solidFill>
                <a:latin typeface="Arial" pitchFamily="34" charset="0"/>
                <a:ea typeface="MS PGothic" pitchFamily="34" charset="-128"/>
              </a:defRPr>
            </a:lvl2pPr>
            <a:lvl3pPr marL="1143000" indent="-228600" defTabSz="741363" eaLnBrk="0" hangingPunct="0">
              <a:spcBef>
                <a:spcPct val="40000"/>
              </a:spcBef>
              <a:buClr>
                <a:srgbClr val="B8A970"/>
              </a:buClr>
              <a:buFont typeface="Arial" pitchFamily="34" charset="0"/>
              <a:buChar char="–"/>
              <a:defRPr sz="1400">
                <a:solidFill>
                  <a:srgbClr val="546974"/>
                </a:solidFill>
                <a:latin typeface="Arial" pitchFamily="34" charset="0"/>
                <a:ea typeface="MS PGothic" pitchFamily="34" charset="-128"/>
              </a:defRPr>
            </a:lvl3pPr>
            <a:lvl4pPr marL="1600200" indent="-228600" defTabSz="741363" eaLnBrk="0" hangingPunct="0">
              <a:spcBef>
                <a:spcPct val="20000"/>
              </a:spcBef>
              <a:buChar char="–"/>
              <a:defRPr sz="1400">
                <a:solidFill>
                  <a:schemeClr val="tx1"/>
                </a:solidFill>
                <a:latin typeface="Arial" pitchFamily="34" charset="0"/>
                <a:ea typeface="MS PGothic" pitchFamily="34" charset="-128"/>
              </a:defRPr>
            </a:lvl4pPr>
            <a:lvl5pPr marL="2057400" indent="-228600" defTabSz="741363" eaLnBrk="0" hangingPunct="0">
              <a:spcBef>
                <a:spcPct val="20000"/>
              </a:spcBef>
              <a:buChar char="»"/>
              <a:defRPr sz="1400">
                <a:solidFill>
                  <a:schemeClr val="tx1"/>
                </a:solidFill>
                <a:latin typeface="Arial" pitchFamily="34" charset="0"/>
                <a:ea typeface="MS PGothic" pitchFamily="34" charset="-128"/>
              </a:defRPr>
            </a:lvl5pPr>
            <a:lvl6pPr marL="25146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defTabSz="741363"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marL="0" indent="0">
              <a:spcBef>
                <a:spcPct val="50000"/>
              </a:spcBef>
              <a:buClr>
                <a:srgbClr val="9B8337"/>
              </a:buClr>
              <a:buNone/>
            </a:pPr>
            <a:r>
              <a:rPr lang="en-CA" altLang="en-US" sz="1400" dirty="0">
                <a:solidFill>
                  <a:schemeClr val="tx1"/>
                </a:solidFill>
                <a:cs typeface="Arial" pitchFamily="34" charset="0"/>
              </a:rPr>
              <a:t>Slide_code: Folder</a:t>
            </a:r>
            <a:r>
              <a:rPr lang="en-US" altLang="en-US" sz="1400" dirty="0">
                <a:solidFill>
                  <a:schemeClr val="tx1"/>
                </a:solidFill>
                <a:cs typeface="Arial" pitchFamily="34" charset="0"/>
              </a:rPr>
              <a:t>\Filename</a:t>
            </a:r>
            <a:r>
              <a:rPr lang="en-CA" altLang="en-US" sz="1400" dirty="0">
                <a:solidFill>
                  <a:schemeClr val="tx1"/>
                </a:solidFill>
                <a:cs typeface="Arial" pitchFamily="34" charset="0"/>
              </a:rPr>
              <a:t>-</a:t>
            </a:r>
            <a:r>
              <a:rPr lang="es-ES" altLang="en-US" sz="1400" dirty="0">
                <a:solidFill>
                  <a:schemeClr val="tx1"/>
                </a:solidFill>
                <a:cs typeface="Arial" pitchFamily="34" charset="0"/>
              </a:rPr>
              <a:t>Tabname</a:t>
            </a:r>
            <a:r>
              <a:rPr lang="en-CA" altLang="en-US" sz="1400" dirty="0">
                <a:solidFill>
                  <a:schemeClr val="tx1"/>
                </a:solidFill>
                <a:cs typeface="Arial" pitchFamily="34" charset="0"/>
              </a:rPr>
              <a:t>-ymd-20220327</a:t>
            </a:r>
          </a:p>
        </p:txBody>
      </p:sp>
      <p:pic>
        <p:nvPicPr>
          <p:cNvPr id="8" name="Picture 7">
            <a:extLst>
              <a:ext uri="{FF2B5EF4-FFF2-40B4-BE49-F238E27FC236}">
                <a16:creationId xmlns:a16="http://schemas.microsoft.com/office/drawing/2014/main" id="{609D2D6C-6E46-DBA9-5ED7-E1B248A3C6E4}"/>
              </a:ext>
            </a:extLst>
          </p:cNvPr>
          <p:cNvPicPr>
            <a:picLocks noChangeAspect="1"/>
          </p:cNvPicPr>
          <p:nvPr/>
        </p:nvPicPr>
        <p:blipFill>
          <a:blip r:embed="rId3"/>
          <a:stretch>
            <a:fillRect/>
          </a:stretch>
        </p:blipFill>
        <p:spPr>
          <a:xfrm>
            <a:off x="1739900" y="1498600"/>
            <a:ext cx="8713364" cy="4476750"/>
          </a:xfrm>
          <a:prstGeom prst="rect">
            <a:avLst/>
          </a:prstGeom>
        </p:spPr>
      </p:pic>
    </p:spTree>
    <p:extLst>
      <p:ext uri="{BB962C8B-B14F-4D97-AF65-F5344CB8AC3E}">
        <p14:creationId xmlns:p14="http://schemas.microsoft.com/office/powerpoint/2010/main" val="4121698956"/>
      </p:ext>
    </p:extLst>
  </p:cSld>
  <p:clrMapOvr>
    <a:masterClrMapping/>
  </p:clrMapOvr>
</p:sld>
</file>

<file path=ppt/theme/theme1.xml><?xml version="1.0" encoding="utf-8"?>
<a:theme xmlns:a="http://schemas.openxmlformats.org/drawingml/2006/main" name="RBC 2018 HNW for all new slides">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Warm Yellow">
      <a:srgbClr val="FFC72C"/>
    </a:custClr>
    <a:custClr name="Tundra">
      <a:srgbClr val="87AFBF"/>
    </a:custClr>
    <a:custClr name="Light Gray">
      <a:srgbClr val="C1B5A5"/>
    </a:custClr>
    <a:custClr name="Sunburst">
      <a:srgbClr val="FCA311"/>
    </a:custClr>
    <a:custClr name="Beige">
      <a:srgbClr val="B8A970"/>
    </a:custClr>
    <a:custClr name="Carbon">
      <a:srgbClr val="899299"/>
    </a:custClr>
    <a:custClr name="Apple">
      <a:srgbClr val="AABA0A"/>
    </a:custClr>
    <a:custClr name="Seaweed">
      <a:srgbClr val="588886"/>
    </a:custClr>
    <a:custClr name="Sky">
      <a:srgbClr val="51B5E0"/>
    </a:custClr>
    <a:custClr name="Slate Gray">
      <a:srgbClr val="6F6E6F"/>
    </a:custClr>
    <a:custClr name="Warm Yellow 70%">
      <a:srgbClr val="FFD86B"/>
    </a:custClr>
    <a:custClr name="Tundra 70%">
      <a:srgbClr val="ABC7D2"/>
    </a:custClr>
    <a:custClr name="Light Gray 70%">
      <a:srgbClr val="D4CBC0"/>
    </a:custClr>
    <a:custClr name="Sunburst 70%">
      <a:srgbClr val="FDBF58"/>
    </a:custClr>
    <a:custClr name="Beige 70%">
      <a:srgbClr val="CDC39B"/>
    </a:custClr>
    <a:custClr name="Carbon 70%">
      <a:srgbClr val="ACB3B8"/>
    </a:custClr>
    <a:custClr name="Apple 70%">
      <a:srgbClr val="C4CF54"/>
    </a:custClr>
    <a:custClr name="Seaweed 70%">
      <a:srgbClr val="8AACAA"/>
    </a:custClr>
    <a:custClr name="Sky 70%">
      <a:srgbClr val="85CBE9"/>
    </a:custClr>
    <a:custClr name="Slate Gray 70%">
      <a:srgbClr val="9A9A9A"/>
    </a:custClr>
    <a:custClr name="Warm Yellow 55%">
      <a:srgbClr val="FFE08B"/>
    </a:custClr>
    <a:custClr name="Tundra 55%">
      <a:srgbClr val="BDD3DC"/>
    </a:custClr>
    <a:custClr name="Light Gray 55%">
      <a:srgbClr val="DDD6CE"/>
    </a:custClr>
    <a:custClr name="Sunburst 55%">
      <a:srgbClr val="FDCC7C"/>
    </a:custClr>
    <a:custClr name="Beige 55%">
      <a:srgbClr val="D8D0B0"/>
    </a:custClr>
    <a:custClr name="Carbon 55%">
      <a:srgbClr val="BEC3C7"/>
    </a:custClr>
    <a:custClr name="Apple 55%">
      <a:srgbClr val="D0D978"/>
    </a:custClr>
    <a:custClr name="Seaweed 55%">
      <a:srgbClr val="A3BEBC"/>
    </a:custClr>
    <a:custClr name="Sky 55%">
      <a:srgbClr val="9FD6EE"/>
    </a:custClr>
    <a:custClr name="Slate Gray 55%">
      <a:srgbClr val="B0AFB0"/>
    </a:custClr>
    <a:custClr name="Warm Yellow 40%">
      <a:srgbClr val="FFE9AB"/>
    </a:custClr>
    <a:custClr name="Tundra 40%">
      <a:srgbClr val="CFDFE5"/>
    </a:custClr>
    <a:custClr name="Light Gray 40%">
      <a:srgbClr val="E6E1DB"/>
    </a:custClr>
    <a:custClr name="Sunburst 40%">
      <a:srgbClr val="FEDAA0"/>
    </a:custClr>
    <a:custClr name="Beige 40%">
      <a:srgbClr val="E3DDC6"/>
    </a:custClr>
    <a:custClr name="Carbon 40%">
      <a:srgbClr val="D0D3D6"/>
    </a:custClr>
    <a:custClr name="Apple 40%">
      <a:srgbClr val="DDE39D"/>
    </a:custClr>
    <a:custClr name="Seaweed 40%">
      <a:srgbClr val="BCCFCF"/>
    </a:custClr>
    <a:custClr name="Sky 40%">
      <a:srgbClr val="B9E1F3"/>
    </a:custClr>
    <a:custClr name="Slate Gray 40%">
      <a:srgbClr val="C5C5C5"/>
    </a:custClr>
    <a:custClr name="Warm Yellow 25%">
      <a:srgbClr val="FFF1CA"/>
    </a:custClr>
    <a:custClr name="Tundra 25%">
      <a:srgbClr val="E1EBEF"/>
    </a:custClr>
    <a:custClr name="Light Gray 25%">
      <a:srgbClr val="F0EDE9"/>
    </a:custClr>
    <a:custClr name="Sunburst 25%">
      <a:srgbClr val="FEE8C4"/>
    </a:custClr>
    <a:custClr name="Beige 25%">
      <a:srgbClr val="EDEADB"/>
    </a:custClr>
    <a:custClr name="Carbon 25%">
      <a:srgbClr val="E2E4E6"/>
    </a:custClr>
    <a:custClr name="Apple 25%">
      <a:srgbClr val="EAEEC2"/>
    </a:custClr>
    <a:custClr name="Seaweed 25%">
      <a:srgbClr val="D5E1E1"/>
    </a:custClr>
    <a:custClr name="Sky 25%">
      <a:srgbClr val="D4EDF7"/>
    </a:custClr>
    <a:custClr name="Slate Gray 25%">
      <a:srgbClr val="DBDBDB"/>
    </a:custClr>
  </a:custClrLst>
  <a:extLst>
    <a:ext uri="{05A4C25C-085E-4340-85A3-A5531E510DB2}">
      <thm15:themeFamily xmlns:thm15="http://schemas.microsoft.com/office/thememl/2012/main" name="HNW Widescreen.potx" id="{0EB95546-8B67-4D63-ACB9-59193746BB05}" vid="{4D27C730-C4B2-4304-927B-A774CFE493AF}"/>
    </a:ext>
  </a:extLst>
</a:theme>
</file>

<file path=ppt/theme/theme2.xml><?xml version="1.0" encoding="utf-8"?>
<a:theme xmlns:a="http://schemas.openxmlformats.org/drawingml/2006/main" name="Office Theme">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8038</TotalTime>
  <Words>1649</Words>
  <Application>Microsoft Office PowerPoint</Application>
  <PresentationFormat>Widescreen</PresentationFormat>
  <Paragraphs>145</Paragraphs>
  <Slides>21</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Arial Black</vt:lpstr>
      <vt:lpstr>RobotoCondensedRegular</vt:lpstr>
      <vt:lpstr>Wingdings</vt:lpstr>
      <vt:lpstr>Wingdings 3</vt:lpstr>
      <vt:lpstr>RBC 2018 HNW for all new slides</vt:lpstr>
      <vt:lpstr>Macrobond document</vt:lpstr>
      <vt:lpstr>Monthly economic webcast: Soft landing narrative still intact</vt:lpstr>
      <vt:lpstr>Report card</vt:lpstr>
      <vt:lpstr>Soft landing still on track, with Beige Book weakness now unwound</vt:lpstr>
      <vt:lpstr>High frequency economic data still looks good</vt:lpstr>
      <vt:lpstr>Labour market mostly holding together</vt:lpstr>
      <vt:lpstr>Mass layoffs are somewhat higher than normal, but it is not a new development</vt:lpstr>
      <vt:lpstr>News sentiment is soaring</vt:lpstr>
      <vt:lpstr>Canadian economic signals also look pretty decent</vt:lpstr>
      <vt:lpstr>Many economies are weak, but not actually suffering</vt:lpstr>
      <vt:lpstr>Inflation picked up in recent months, and may remain robust in March</vt:lpstr>
      <vt:lpstr>Inflation is still in a tricky place, as per business pricing plans</vt:lpstr>
      <vt:lpstr>Inflation expectations believe inflation could get stuck in the 2.5-3.0% range</vt:lpstr>
      <vt:lpstr>Soft landing and stubborn inflation argue for only gradual rate cuts, but historical easing cycles have been fast</vt:lpstr>
      <vt:lpstr>Canadian productivity woes got even worse in the latest quarter</vt:lpstr>
      <vt:lpstr>Excitement about artificial intelligence swells</vt:lpstr>
      <vt:lpstr>But research and development isn’t surging yet</vt:lpstr>
      <vt:lpstr>And capital expenditures on computers have fallen recently</vt:lpstr>
      <vt:lpstr>Chinese productivity growth is declining, but still good</vt:lpstr>
      <vt:lpstr>China’s housing market remains problematic, including poor affordability</vt:lpstr>
      <vt:lpstr>PowerPoint Presentation</vt:lpstr>
      <vt:lpstr>Disclosure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economic webcast: The macro environment gets even more complicated</dc:title>
  <dc:creator>Lascelles, Eric</dc:creator>
  <cp:lastModifiedBy>Shura, Darlene</cp:lastModifiedBy>
  <cp:revision>365</cp:revision>
  <cp:lastPrinted>2023-10-30T13:03:38Z</cp:lastPrinted>
  <dcterms:created xsi:type="dcterms:W3CDTF">2023-03-28T21:03:55Z</dcterms:created>
  <dcterms:modified xsi:type="dcterms:W3CDTF">2024-03-27T16:05:42Z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TT_Public</vt:lpwstr>
  </property>
  <property fmtid="{D5CDD505-2E9C-101B-9397-08002B2CF9AE}" pid="3" name="_AdHocReviewCycleID">
    <vt:i4>-2059060839</vt:i4>
  </property>
  <property fmtid="{D5CDD505-2E9C-101B-9397-08002B2CF9AE}" pid="4" name="_NewReviewCycle">
    <vt:lpwstr/>
  </property>
  <property fmtid="{D5CDD505-2E9C-101B-9397-08002B2CF9AE}" pid="5" name="_EmailSubject">
    <vt:lpwstr>Please review latest economic webcast deck by noon today (March 27)</vt:lpwstr>
  </property>
  <property fmtid="{D5CDD505-2E9C-101B-9397-08002B2CF9AE}" pid="6" name="_AuthorEmail">
    <vt:lpwstr>vivien.lee@rbc.com</vt:lpwstr>
  </property>
  <property fmtid="{D5CDD505-2E9C-101B-9397-08002B2CF9AE}" pid="7" name="_AuthorEmailDisplayName">
    <vt:lpwstr>Lee, Vivien</vt:lpwstr>
  </property>
</Properties>
</file>