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8.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1"/>
    <p:sldMasterId id="2147483725" r:id="rId12"/>
  </p:sldMasterIdLst>
  <p:notesMasterIdLst>
    <p:notesMasterId r:id="rId20"/>
  </p:notesMasterIdLst>
  <p:handoutMasterIdLst>
    <p:handoutMasterId r:id="rId21"/>
  </p:handoutMasterIdLst>
  <p:sldIdLst>
    <p:sldId id="259" r:id="rId13"/>
    <p:sldId id="4111" r:id="rId14"/>
    <p:sldId id="4109" r:id="rId15"/>
    <p:sldId id="4106" r:id="rId16"/>
    <p:sldId id="4110" r:id="rId17"/>
    <p:sldId id="4114" r:id="rId18"/>
    <p:sldId id="260" r:id="rId19"/>
  </p:sldIdLst>
  <p:sldSz cx="12192000" cy="6858000"/>
  <p:notesSz cx="6858000" cy="9144000"/>
  <p:custDataLst>
    <p:custData r:id="rId6"/>
    <p:custData r:id="rId9"/>
    <p:custData r:id="rId7"/>
    <p:custData r:id="rId4"/>
    <p:custData r:id="rId8"/>
    <p:custData r:id="rId10"/>
    <p:custData r:id="rId5"/>
    <p:tags r:id="rId22"/>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3952C-711C-61C6-5519-B6709300DC21}" name="Deckert, Kevin" initials="KD" userId="S::kevin.deckert@rbc.com::c28d7ccd-a3d4-4c6e-8a60-81fa8f7923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2060"/>
    <a:srgbClr val="0A2967"/>
    <a:srgbClr val="3A548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0073" autoAdjust="0"/>
  </p:normalViewPr>
  <p:slideViewPr>
    <p:cSldViewPr snapToGrid="0">
      <p:cViewPr varScale="1">
        <p:scale>
          <a:sx n="63" d="100"/>
          <a:sy n="63" d="100"/>
        </p:scale>
        <p:origin x="740"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tags" Target="tags/tag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maple.fg.rbc.com\data\Toronto\wrkgrp\wrkgrp30\Investment%20Products%20Advisory%20Group\Khue\DMU\November\Nov%204%202025%20-%20The%20year%20of%20persistence%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maple.fg.rbc.com\data\Toronto\wrkgrp\wrkgrp30\Investment%20Products%20Advisory%20Group\Khue\Charts%20+%20templates\S&amp;P%20500%20wrost%20days%20vs%20best%20days%20vs%20averag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aple.fg.rbc.com\data\Toronto\wrkgrp\wrkgrp30\Investment%20Products%20Advisory%20Group\Christian\Market%20Update%20Note\MM%2026%20-%20Spec%20assets%20losing%20some%20luster\spec%20return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maple.fg.rbc.com\data\Toronto\wrkgrp\wrkgrp30\Investment%20Products%20Advisory%20Group\Market%20Volatility\Charts%20-%20SP500%20&amp;%20TSX%20Returns%20Drawdow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dirty="0">
                <a:solidFill>
                  <a:sysClr val="windowText" lastClr="000000"/>
                </a:solidFill>
                <a:latin typeface="Arial" panose="020B0604020202020204" pitchFamily="34" charset="0"/>
                <a:cs typeface="Arial" panose="020B0604020202020204" pitchFamily="34" charset="0"/>
              </a:rPr>
              <a:t>The</a:t>
            </a:r>
            <a:r>
              <a:rPr lang="en-US" sz="1600" b="1" baseline="0" dirty="0">
                <a:solidFill>
                  <a:sysClr val="windowText" lastClr="000000"/>
                </a:solidFill>
                <a:latin typeface="Arial" panose="020B0604020202020204" pitchFamily="34" charset="0"/>
                <a:cs typeface="Arial" panose="020B0604020202020204" pitchFamily="34" charset="0"/>
              </a:rPr>
              <a:t> fall from peaks are scary, but holding steady pays off</a:t>
            </a:r>
            <a:endParaRPr lang="en-US" sz="160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5380240931422037E-2"/>
          <c:y val="0.2178878836165801"/>
          <c:w val="0.93406420351302244"/>
          <c:h val="0.62065345663290816"/>
        </c:manualLayout>
      </c:layout>
      <c:barChart>
        <c:barDir val="col"/>
        <c:grouping val="clustered"/>
        <c:varyColors val="0"/>
        <c:ser>
          <c:idx val="0"/>
          <c:order val="0"/>
          <c:tx>
            <c:strRef>
              <c:f>Sheet1!$L$33</c:f>
              <c:strCache>
                <c:ptCount val="1"/>
                <c:pt idx="0">
                  <c:v>2020</c:v>
                </c:pt>
              </c:strCache>
            </c:strRef>
          </c:tx>
          <c:spPr>
            <a:solidFill>
              <a:srgbClr val="0031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Sheet1!$M$32:$N$32</c:f>
              <c:strCache>
                <c:ptCount val="2"/>
                <c:pt idx="0">
                  <c:v>Fall from peak</c:v>
                </c:pt>
                <c:pt idx="1">
                  <c:v>6 months after bottom</c:v>
                </c:pt>
              </c:strCache>
            </c:strRef>
          </c:cat>
          <c:val>
            <c:numRef>
              <c:f>Sheet1!$M$33:$N$33</c:f>
              <c:numCache>
                <c:formatCode>0.0%</c:formatCode>
                <c:ptCount val="2"/>
                <c:pt idx="0">
                  <c:v>-0.33500000000000002</c:v>
                </c:pt>
                <c:pt idx="1">
                  <c:v>0.41699999999999998</c:v>
                </c:pt>
              </c:numCache>
            </c:numRef>
          </c:val>
          <c:extLst>
            <c:ext xmlns:c16="http://schemas.microsoft.com/office/drawing/2014/chart" uri="{C3380CC4-5D6E-409C-BE32-E72D297353CC}">
              <c16:uniqueId val="{00000000-D32E-44FF-AF9A-248FF976F76A}"/>
            </c:ext>
          </c:extLst>
        </c:ser>
        <c:ser>
          <c:idx val="1"/>
          <c:order val="1"/>
          <c:tx>
            <c:strRef>
              <c:f>Sheet1!$L$34</c:f>
              <c:strCache>
                <c:ptCount val="1"/>
                <c:pt idx="0">
                  <c:v>2025</c:v>
                </c:pt>
              </c:strCache>
            </c:strRef>
          </c:tx>
          <c:spPr>
            <a:solidFill>
              <a:srgbClr val="FFC7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Sheet1!$M$32:$N$32</c:f>
              <c:strCache>
                <c:ptCount val="2"/>
                <c:pt idx="0">
                  <c:v>Fall from peak</c:v>
                </c:pt>
                <c:pt idx="1">
                  <c:v>6 months after bottom</c:v>
                </c:pt>
              </c:strCache>
            </c:strRef>
          </c:cat>
          <c:val>
            <c:numRef>
              <c:f>Sheet1!$M$34:$N$34</c:f>
              <c:numCache>
                <c:formatCode>0.0%</c:formatCode>
                <c:ptCount val="2"/>
                <c:pt idx="0">
                  <c:v>-0.186</c:v>
                </c:pt>
                <c:pt idx="1">
                  <c:v>0.34300000000000003</c:v>
                </c:pt>
              </c:numCache>
            </c:numRef>
          </c:val>
          <c:extLst>
            <c:ext xmlns:c16="http://schemas.microsoft.com/office/drawing/2014/chart" uri="{C3380CC4-5D6E-409C-BE32-E72D297353CC}">
              <c16:uniqueId val="{00000001-D32E-44FF-AF9A-248FF976F76A}"/>
            </c:ext>
          </c:extLst>
        </c:ser>
        <c:dLbls>
          <c:dLblPos val="outEnd"/>
          <c:showLegendKey val="0"/>
          <c:showVal val="1"/>
          <c:showCatName val="0"/>
          <c:showSerName val="0"/>
          <c:showPercent val="0"/>
          <c:showBubbleSize val="0"/>
        </c:dLbls>
        <c:gapWidth val="50"/>
        <c:overlap val="-27"/>
        <c:axId val="1981743343"/>
        <c:axId val="1981761103"/>
      </c:barChart>
      <c:catAx>
        <c:axId val="1981743343"/>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1761103"/>
        <c:crosses val="autoZero"/>
        <c:auto val="1"/>
        <c:lblAlgn val="ctr"/>
        <c:lblOffset val="100"/>
        <c:noMultiLvlLbl val="0"/>
      </c:catAx>
      <c:valAx>
        <c:axId val="1981761103"/>
        <c:scaling>
          <c:orientation val="minMax"/>
          <c:min val="-0.45"/>
        </c:scaling>
        <c:delete val="1"/>
        <c:axPos val="l"/>
        <c:numFmt formatCode="0.0%" sourceLinked="1"/>
        <c:majorTickMark val="out"/>
        <c:minorTickMark val="none"/>
        <c:tickLblPos val="nextTo"/>
        <c:crossAx val="1981743343"/>
        <c:crosses val="autoZero"/>
        <c:crossBetween val="between"/>
      </c:valAx>
      <c:spPr>
        <a:noFill/>
        <a:ln>
          <a:noFill/>
        </a:ln>
        <a:effectLst/>
      </c:spPr>
    </c:plotArea>
    <c:legend>
      <c:legendPos val="t"/>
      <c:layout>
        <c:manualLayout>
          <c:xMode val="edge"/>
          <c:yMode val="edge"/>
          <c:x val="0.41154366292419736"/>
          <c:y val="9.3459090638649461E-2"/>
          <c:w val="0.17393330641362137"/>
          <c:h val="7.456679578896838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600" b="1" baseline="0" dirty="0">
                <a:solidFill>
                  <a:sysClr val="windowText" lastClr="000000"/>
                </a:solidFill>
              </a:rPr>
              <a:t>S&amp;P 500 Index yearly performance since 1988</a:t>
            </a:r>
          </a:p>
        </c:rich>
      </c:tx>
      <c:layout>
        <c:manualLayout>
          <c:xMode val="edge"/>
          <c:yMode val="edge"/>
          <c:x val="0.27651644095452255"/>
          <c:y val="1.3496620860976851E-2"/>
        </c:manualLayout>
      </c:layout>
      <c:overlay val="0"/>
      <c:spPr>
        <a:noFill/>
        <a:ln>
          <a:noFill/>
        </a:ln>
        <a:effectLst/>
      </c:spPr>
    </c:title>
    <c:autoTitleDeleted val="0"/>
    <c:plotArea>
      <c:layout>
        <c:manualLayout>
          <c:layoutTarget val="inner"/>
          <c:xMode val="edge"/>
          <c:yMode val="edge"/>
          <c:x val="7.8199183435403913E-2"/>
          <c:y val="0.16682922508702161"/>
          <c:w val="0.80269130941965583"/>
          <c:h val="0.71422406844813691"/>
        </c:manualLayout>
      </c:layout>
      <c:lineChart>
        <c:grouping val="standard"/>
        <c:varyColors val="0"/>
        <c:ser>
          <c:idx val="0"/>
          <c:order val="0"/>
          <c:tx>
            <c:strRef>
              <c:f>'Chart SPX'!$AV$3</c:f>
              <c:strCache>
                <c:ptCount val="1"/>
                <c:pt idx="0">
                  <c:v>Average of all years</c:v>
                </c:pt>
              </c:strCache>
            </c:strRef>
          </c:tx>
          <c:spPr>
            <a:ln w="38100" cap="rnd">
              <a:solidFill>
                <a:schemeClr val="accent1"/>
              </a:solidFill>
              <a:round/>
            </a:ln>
            <a:effectLst/>
          </c:spPr>
          <c:marker>
            <c:symbol val="none"/>
          </c:marker>
          <c:dLbls>
            <c:dLbl>
              <c:idx val="365"/>
              <c:layout>
                <c:manualLayout>
                  <c:x val="9.3632254301545641E-3"/>
                  <c:y val="8.8738120333383928E-3"/>
                </c:manualLayout>
              </c:layout>
              <c:tx>
                <c:rich>
                  <a:bodyPr wrap="square" lIns="38100" tIns="19050" rIns="38100" bIns="19050" anchor="ctr">
                    <a:spAutoFit/>
                  </a:bodyPr>
                  <a:lstStyle/>
                  <a:p>
                    <a:pPr>
                      <a:defRPr sz="1000"/>
                    </a:pPr>
                    <a:r>
                      <a:rPr lang="en-US" sz="1000" b="1">
                        <a:solidFill>
                          <a:schemeClr val="accent1"/>
                        </a:solidFill>
                      </a:rPr>
                      <a:t>Average:</a:t>
                    </a:r>
                  </a:p>
                  <a:p>
                    <a:pPr>
                      <a:defRPr sz="1000"/>
                    </a:pPr>
                    <a:fld id="{B172DB97-2447-4688-A998-393D48867937}" type="VALUE">
                      <a:rPr lang="en-US" sz="1000" b="1">
                        <a:solidFill>
                          <a:schemeClr val="accent1"/>
                        </a:solidFill>
                      </a:rPr>
                      <a:pPr>
                        <a:defRPr sz="1000"/>
                      </a:pPr>
                      <a:t>[VALUE]</a:t>
                    </a:fld>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F8-46E0-93D3-2D7043A3CA8D}"/>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'Chart SPX'!$A$4:$A$369</c:f>
              <c:numCache>
                <c:formatCode>m/d/yyyy</c:formatCode>
                <c:ptCount val="366"/>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pt idx="365">
                  <c:v>45657</c:v>
                </c:pt>
              </c:numCache>
            </c:numRef>
          </c:cat>
          <c:val>
            <c:numRef>
              <c:f>'Chart SPX'!$AV$4:$AV$369</c:f>
              <c:numCache>
                <c:formatCode>0%</c:formatCode>
                <c:ptCount val="366"/>
                <c:pt idx="0">
                  <c:v>0</c:v>
                </c:pt>
                <c:pt idx="1">
                  <c:v>1.7663315789473678E-3</c:v>
                </c:pt>
                <c:pt idx="2">
                  <c:v>3.4555691195047368E-3</c:v>
                </c:pt>
                <c:pt idx="3">
                  <c:v>3.6056514660785083E-3</c:v>
                </c:pt>
                <c:pt idx="4">
                  <c:v>2.7916128873560412E-3</c:v>
                </c:pt>
                <c:pt idx="5">
                  <c:v>4.7168047452159573E-3</c:v>
                </c:pt>
                <c:pt idx="6">
                  <c:v>4.0722249332602158E-3</c:v>
                </c:pt>
                <c:pt idx="7">
                  <c:v>2.5382994002012241E-3</c:v>
                </c:pt>
                <c:pt idx="8">
                  <c:v>1.2974695944961614E-3</c:v>
                </c:pt>
                <c:pt idx="9">
                  <c:v>2.4946031001968961E-3</c:v>
                </c:pt>
                <c:pt idx="10">
                  <c:v>3.5080092576758592E-3</c:v>
                </c:pt>
                <c:pt idx="11">
                  <c:v>2.2105401644014872E-3</c:v>
                </c:pt>
                <c:pt idx="12">
                  <c:v>1.9104689008116605E-3</c:v>
                </c:pt>
                <c:pt idx="13">
                  <c:v>3.0512065323611047E-3</c:v>
                </c:pt>
                <c:pt idx="14">
                  <c:v>2.9716680839573357E-3</c:v>
                </c:pt>
                <c:pt idx="15">
                  <c:v>4.5029541692024628E-3</c:v>
                </c:pt>
                <c:pt idx="16">
                  <c:v>5.0778190921507531E-3</c:v>
                </c:pt>
                <c:pt idx="17">
                  <c:v>5.8433918390498928E-3</c:v>
                </c:pt>
                <c:pt idx="18">
                  <c:v>5.9869660177364553E-3</c:v>
                </c:pt>
                <c:pt idx="19">
                  <c:v>3.4206447614192688E-3</c:v>
                </c:pt>
                <c:pt idx="20">
                  <c:v>2.9691255907727311E-3</c:v>
                </c:pt>
                <c:pt idx="21">
                  <c:v>1.717658476701981E-3</c:v>
                </c:pt>
                <c:pt idx="22">
                  <c:v>2.997379464965191E-3</c:v>
                </c:pt>
                <c:pt idx="23">
                  <c:v>1.8027896493538812E-3</c:v>
                </c:pt>
                <c:pt idx="24">
                  <c:v>3.024953463786255E-3</c:v>
                </c:pt>
                <c:pt idx="25">
                  <c:v>5.1048513239462566E-3</c:v>
                </c:pt>
                <c:pt idx="26">
                  <c:v>2.9469420155298458E-3</c:v>
                </c:pt>
                <c:pt idx="27">
                  <c:v>4.9133223643301194E-3</c:v>
                </c:pt>
                <c:pt idx="28">
                  <c:v>4.748247638360111E-3</c:v>
                </c:pt>
                <c:pt idx="29">
                  <c:v>4.5723237438568985E-3</c:v>
                </c:pt>
                <c:pt idx="30">
                  <c:v>7.848338669358558E-3</c:v>
                </c:pt>
                <c:pt idx="31">
                  <c:v>1.110932078903566E-2</c:v>
                </c:pt>
                <c:pt idx="32">
                  <c:v>1.2244267364085652E-2</c:v>
                </c:pt>
                <c:pt idx="33">
                  <c:v>1.3062898943695027E-2</c:v>
                </c:pt>
                <c:pt idx="34">
                  <c:v>1.1903388702683645E-2</c:v>
                </c:pt>
                <c:pt idx="35">
                  <c:v>1.0764450625176395E-2</c:v>
                </c:pt>
                <c:pt idx="36">
                  <c:v>1.2992633417660783E-2</c:v>
                </c:pt>
                <c:pt idx="37">
                  <c:v>1.3647465235193701E-2</c:v>
                </c:pt>
                <c:pt idx="38">
                  <c:v>1.3455688875309749E-2</c:v>
                </c:pt>
                <c:pt idx="39">
                  <c:v>1.2465641038996051E-2</c:v>
                </c:pt>
                <c:pt idx="40">
                  <c:v>1.2507186602474466E-2</c:v>
                </c:pt>
                <c:pt idx="41">
                  <c:v>1.4693640682446142E-2</c:v>
                </c:pt>
                <c:pt idx="42">
                  <c:v>1.6285708481076577E-2</c:v>
                </c:pt>
                <c:pt idx="43">
                  <c:v>1.776980971777432E-2</c:v>
                </c:pt>
                <c:pt idx="44">
                  <c:v>1.8569594251165278E-2</c:v>
                </c:pt>
                <c:pt idx="45">
                  <c:v>2.1051829403487151E-2</c:v>
                </c:pt>
                <c:pt idx="46">
                  <c:v>2.0996670177464347E-2</c:v>
                </c:pt>
                <c:pt idx="47">
                  <c:v>1.9565380951719051E-2</c:v>
                </c:pt>
                <c:pt idx="48">
                  <c:v>1.9164221358064202E-2</c:v>
                </c:pt>
                <c:pt idx="49">
                  <c:v>1.8824843791438995E-2</c:v>
                </c:pt>
                <c:pt idx="50">
                  <c:v>1.7096731550206978E-2</c:v>
                </c:pt>
                <c:pt idx="51">
                  <c:v>1.4647107168319727E-2</c:v>
                </c:pt>
                <c:pt idx="52">
                  <c:v>1.6565010282139636E-2</c:v>
                </c:pt>
                <c:pt idx="53">
                  <c:v>1.5299553617658104E-2</c:v>
                </c:pt>
                <c:pt idx="54">
                  <c:v>1.5126846826953554E-2</c:v>
                </c:pt>
                <c:pt idx="55">
                  <c:v>1.495688997417172E-2</c:v>
                </c:pt>
                <c:pt idx="56">
                  <c:v>1.4905553084321321E-2</c:v>
                </c:pt>
                <c:pt idx="57">
                  <c:v>1.2160765826948356E-2</c:v>
                </c:pt>
                <c:pt idx="58">
                  <c:v>1.1638788943542136E-2</c:v>
                </c:pt>
                <c:pt idx="59">
                  <c:v>1.2521784771886745E-2</c:v>
                </c:pt>
                <c:pt idx="60">
                  <c:v>1.3965338102998914E-2</c:v>
                </c:pt>
                <c:pt idx="61">
                  <c:v>1.5264522268913566E-2</c:v>
                </c:pt>
                <c:pt idx="62">
                  <c:v>1.532900902425096E-2</c:v>
                </c:pt>
                <c:pt idx="63">
                  <c:v>1.7748742717717932E-2</c:v>
                </c:pt>
                <c:pt idx="64">
                  <c:v>1.8254866562173132E-2</c:v>
                </c:pt>
                <c:pt idx="65">
                  <c:v>1.4529488924979198E-2</c:v>
                </c:pt>
                <c:pt idx="66">
                  <c:v>1.5790350835564258E-2</c:v>
                </c:pt>
                <c:pt idx="67">
                  <c:v>1.4583290852170741E-2</c:v>
                </c:pt>
                <c:pt idx="68">
                  <c:v>1.4249032553751035E-2</c:v>
                </c:pt>
                <c:pt idx="69">
                  <c:v>1.3859711285286701E-2</c:v>
                </c:pt>
                <c:pt idx="70">
                  <c:v>1.3200263937575708E-2</c:v>
                </c:pt>
                <c:pt idx="71">
                  <c:v>1.1613989774136422E-2</c:v>
                </c:pt>
                <c:pt idx="72">
                  <c:v>1.4014797617550936E-2</c:v>
                </c:pt>
                <c:pt idx="73">
                  <c:v>1.5242117761224866E-2</c:v>
                </c:pt>
                <c:pt idx="74">
                  <c:v>1.6778397704391736E-2</c:v>
                </c:pt>
                <c:pt idx="75">
                  <c:v>1.7588789689572143E-2</c:v>
                </c:pt>
                <c:pt idx="76">
                  <c:v>2.1221264864748891E-2</c:v>
                </c:pt>
                <c:pt idx="77">
                  <c:v>2.0561512866772332E-2</c:v>
                </c:pt>
                <c:pt idx="78">
                  <c:v>1.9672899061513205E-2</c:v>
                </c:pt>
                <c:pt idx="79">
                  <c:v>1.9876518950270917E-2</c:v>
                </c:pt>
                <c:pt idx="80">
                  <c:v>1.8746975318770964E-2</c:v>
                </c:pt>
                <c:pt idx="81">
                  <c:v>1.8694465636570855E-2</c:v>
                </c:pt>
                <c:pt idx="82">
                  <c:v>1.7805069290107049E-2</c:v>
                </c:pt>
                <c:pt idx="83">
                  <c:v>2.0160748147738761E-2</c:v>
                </c:pt>
                <c:pt idx="84">
                  <c:v>2.2705692218183943E-2</c:v>
                </c:pt>
                <c:pt idx="85">
                  <c:v>2.3147184069004109E-2</c:v>
                </c:pt>
                <c:pt idx="86">
                  <c:v>2.142720250402963E-2</c:v>
                </c:pt>
                <c:pt idx="87">
                  <c:v>2.224317146856699E-2</c:v>
                </c:pt>
                <c:pt idx="88">
                  <c:v>2.2413069740082826E-2</c:v>
                </c:pt>
                <c:pt idx="89">
                  <c:v>2.1885585476185462E-2</c:v>
                </c:pt>
                <c:pt idx="90">
                  <c:v>2.369245618469636E-2</c:v>
                </c:pt>
                <c:pt idx="91">
                  <c:v>2.5046831100553193E-2</c:v>
                </c:pt>
                <c:pt idx="92">
                  <c:v>2.5850778807838547E-2</c:v>
                </c:pt>
                <c:pt idx="93">
                  <c:v>2.4931351730820867E-2</c:v>
                </c:pt>
                <c:pt idx="94">
                  <c:v>2.4774405738948787E-2</c:v>
                </c:pt>
                <c:pt idx="95">
                  <c:v>2.3834759451382165E-2</c:v>
                </c:pt>
                <c:pt idx="96">
                  <c:v>2.6201264458484579E-2</c:v>
                </c:pt>
                <c:pt idx="97">
                  <c:v>2.6372053945268269E-2</c:v>
                </c:pt>
                <c:pt idx="98">
                  <c:v>2.7576024393096102E-2</c:v>
                </c:pt>
                <c:pt idx="99">
                  <c:v>3.1529973629423912E-2</c:v>
                </c:pt>
                <c:pt idx="100">
                  <c:v>2.7535592277511029E-2</c:v>
                </c:pt>
                <c:pt idx="101">
                  <c:v>2.9512014061563025E-2</c:v>
                </c:pt>
                <c:pt idx="102">
                  <c:v>2.9572699053296063E-2</c:v>
                </c:pt>
                <c:pt idx="103">
                  <c:v>2.8758962010743232E-2</c:v>
                </c:pt>
                <c:pt idx="104">
                  <c:v>2.7518807734825068E-2</c:v>
                </c:pt>
                <c:pt idx="105">
                  <c:v>2.9150228624124648E-2</c:v>
                </c:pt>
                <c:pt idx="106">
                  <c:v>3.0433603388870509E-2</c:v>
                </c:pt>
                <c:pt idx="107">
                  <c:v>3.2885097395645248E-2</c:v>
                </c:pt>
                <c:pt idx="108">
                  <c:v>3.3984874168769143E-2</c:v>
                </c:pt>
                <c:pt idx="109">
                  <c:v>3.2373931299411615E-2</c:v>
                </c:pt>
                <c:pt idx="110">
                  <c:v>3.3465555643813143E-2</c:v>
                </c:pt>
                <c:pt idx="111">
                  <c:v>3.210622770831513E-2</c:v>
                </c:pt>
                <c:pt idx="112">
                  <c:v>3.4317941738268909E-2</c:v>
                </c:pt>
                <c:pt idx="113">
                  <c:v>3.4614893403606815E-2</c:v>
                </c:pt>
                <c:pt idx="114">
                  <c:v>3.5183579118368759E-2</c:v>
                </c:pt>
                <c:pt idx="115">
                  <c:v>3.6271307062407804E-2</c:v>
                </c:pt>
                <c:pt idx="116">
                  <c:v>3.6712248512319301E-2</c:v>
                </c:pt>
                <c:pt idx="117">
                  <c:v>3.8517852438020327E-2</c:v>
                </c:pt>
                <c:pt idx="118">
                  <c:v>3.8779729723567455E-2</c:v>
                </c:pt>
                <c:pt idx="119">
                  <c:v>3.9157184791580507E-2</c:v>
                </c:pt>
                <c:pt idx="120">
                  <c:v>3.9495958620560934E-2</c:v>
                </c:pt>
                <c:pt idx="121">
                  <c:v>4.1061103990791104E-2</c:v>
                </c:pt>
                <c:pt idx="122">
                  <c:v>4.2253045778726718E-2</c:v>
                </c:pt>
                <c:pt idx="123">
                  <c:v>4.3293872099101349E-2</c:v>
                </c:pt>
                <c:pt idx="124">
                  <c:v>4.262843683808467E-2</c:v>
                </c:pt>
                <c:pt idx="125">
                  <c:v>4.0989362391687018E-2</c:v>
                </c:pt>
                <c:pt idx="126">
                  <c:v>3.9630077112893757E-2</c:v>
                </c:pt>
                <c:pt idx="127">
                  <c:v>4.1539864582938436E-2</c:v>
                </c:pt>
                <c:pt idx="128">
                  <c:v>4.2057874851983069E-2</c:v>
                </c:pt>
                <c:pt idx="129">
                  <c:v>4.2059306960249045E-2</c:v>
                </c:pt>
                <c:pt idx="130">
                  <c:v>4.111794571577615E-2</c:v>
                </c:pt>
                <c:pt idx="131">
                  <c:v>4.268222693222818E-2</c:v>
                </c:pt>
                <c:pt idx="132">
                  <c:v>4.244490856099447E-2</c:v>
                </c:pt>
                <c:pt idx="133">
                  <c:v>4.3389053709662166E-2</c:v>
                </c:pt>
                <c:pt idx="134">
                  <c:v>4.3670059484659886E-2</c:v>
                </c:pt>
                <c:pt idx="135">
                  <c:v>4.5726132225270943E-2</c:v>
                </c:pt>
                <c:pt idx="136">
                  <c:v>4.7421581500816525E-2</c:v>
                </c:pt>
                <c:pt idx="137">
                  <c:v>4.5957914472794847E-2</c:v>
                </c:pt>
                <c:pt idx="138">
                  <c:v>4.7072733071891346E-2</c:v>
                </c:pt>
                <c:pt idx="139">
                  <c:v>4.5186216102256496E-2</c:v>
                </c:pt>
                <c:pt idx="140">
                  <c:v>4.6486810289393415E-2</c:v>
                </c:pt>
                <c:pt idx="141">
                  <c:v>4.6000045194714886E-2</c:v>
                </c:pt>
                <c:pt idx="142">
                  <c:v>4.5903998141598269E-2</c:v>
                </c:pt>
                <c:pt idx="143">
                  <c:v>4.3467819533586083E-2</c:v>
                </c:pt>
                <c:pt idx="144">
                  <c:v>4.5026721899745471E-2</c:v>
                </c:pt>
                <c:pt idx="145">
                  <c:v>4.7168286825463958E-2</c:v>
                </c:pt>
                <c:pt idx="146">
                  <c:v>4.8952708836476261E-2</c:v>
                </c:pt>
                <c:pt idx="147">
                  <c:v>5.0817738505336753E-2</c:v>
                </c:pt>
                <c:pt idx="148">
                  <c:v>5.0186100324659935E-2</c:v>
                </c:pt>
                <c:pt idx="149">
                  <c:v>5.0972137751225916E-2</c:v>
                </c:pt>
                <c:pt idx="150">
                  <c:v>5.1610361587229231E-2</c:v>
                </c:pt>
                <c:pt idx="151">
                  <c:v>5.4080498277260795E-2</c:v>
                </c:pt>
                <c:pt idx="152">
                  <c:v>5.6882221248346104E-2</c:v>
                </c:pt>
                <c:pt idx="153">
                  <c:v>5.5453075475141833E-2</c:v>
                </c:pt>
                <c:pt idx="154">
                  <c:v>5.7329292536098864E-2</c:v>
                </c:pt>
                <c:pt idx="155">
                  <c:v>5.7670725307863296E-2</c:v>
                </c:pt>
                <c:pt idx="156">
                  <c:v>5.9263131344223494E-2</c:v>
                </c:pt>
                <c:pt idx="157">
                  <c:v>5.8707106876371047E-2</c:v>
                </c:pt>
                <c:pt idx="158">
                  <c:v>5.832540803593908E-2</c:v>
                </c:pt>
                <c:pt idx="159">
                  <c:v>5.8949866524669582E-2</c:v>
                </c:pt>
                <c:pt idx="160">
                  <c:v>5.8105003117258795E-2</c:v>
                </c:pt>
                <c:pt idx="161">
                  <c:v>5.7781223781556784E-2</c:v>
                </c:pt>
                <c:pt idx="162">
                  <c:v>5.5528916022502928E-2</c:v>
                </c:pt>
                <c:pt idx="163">
                  <c:v>5.6350074178843357E-2</c:v>
                </c:pt>
                <c:pt idx="164">
                  <c:v>5.6951025370102132E-2</c:v>
                </c:pt>
                <c:pt idx="165">
                  <c:v>5.6810278753661153E-2</c:v>
                </c:pt>
                <c:pt idx="166">
                  <c:v>5.8580915905528809E-2</c:v>
                </c:pt>
                <c:pt idx="167">
                  <c:v>6.0332436565775874E-2</c:v>
                </c:pt>
                <c:pt idx="168">
                  <c:v>5.9289183456205694E-2</c:v>
                </c:pt>
                <c:pt idx="169">
                  <c:v>5.8220280156298009E-2</c:v>
                </c:pt>
                <c:pt idx="170">
                  <c:v>5.7836351292879694E-2</c:v>
                </c:pt>
                <c:pt idx="171">
                  <c:v>5.8360304951053356E-2</c:v>
                </c:pt>
                <c:pt idx="172">
                  <c:v>5.6668988341298833E-2</c:v>
                </c:pt>
                <c:pt idx="173">
                  <c:v>5.5868076084157281E-2</c:v>
                </c:pt>
                <c:pt idx="174">
                  <c:v>5.5910572939189274E-2</c:v>
                </c:pt>
                <c:pt idx="175">
                  <c:v>5.3326563312415053E-2</c:v>
                </c:pt>
                <c:pt idx="176">
                  <c:v>5.3154096532349981E-2</c:v>
                </c:pt>
                <c:pt idx="177">
                  <c:v>5.370352284515198E-2</c:v>
                </c:pt>
                <c:pt idx="178">
                  <c:v>5.4616324486937595E-2</c:v>
                </c:pt>
                <c:pt idx="179">
                  <c:v>5.4896741937363498E-2</c:v>
                </c:pt>
                <c:pt idx="180">
                  <c:v>5.6277029849078362E-2</c:v>
                </c:pt>
                <c:pt idx="181">
                  <c:v>6.0580693857616684E-2</c:v>
                </c:pt>
                <c:pt idx="182">
                  <c:v>6.1448177209642955E-2</c:v>
                </c:pt>
                <c:pt idx="183">
                  <c:v>6.2338925305531104E-2</c:v>
                </c:pt>
                <c:pt idx="184">
                  <c:v>6.3163919714739961E-2</c:v>
                </c:pt>
                <c:pt idx="185">
                  <c:v>6.4106747307569101E-2</c:v>
                </c:pt>
                <c:pt idx="186">
                  <c:v>6.3276507674542001E-2</c:v>
                </c:pt>
                <c:pt idx="187">
                  <c:v>6.5480892029444113E-2</c:v>
                </c:pt>
                <c:pt idx="188">
                  <c:v>6.544421898298558E-2</c:v>
                </c:pt>
                <c:pt idx="189">
                  <c:v>6.6222805318008116E-2</c:v>
                </c:pt>
                <c:pt idx="190">
                  <c:v>6.5116926768778741E-2</c:v>
                </c:pt>
                <c:pt idx="191">
                  <c:v>6.6880208355462212E-2</c:v>
                </c:pt>
                <c:pt idx="192">
                  <c:v>6.8540464333047141E-2</c:v>
                </c:pt>
                <c:pt idx="193">
                  <c:v>7.0316224797695989E-2</c:v>
                </c:pt>
                <c:pt idx="194">
                  <c:v>7.2216664986619564E-2</c:v>
                </c:pt>
                <c:pt idx="195">
                  <c:v>7.4721268383951364E-2</c:v>
                </c:pt>
                <c:pt idx="196">
                  <c:v>7.3140373522498969E-2</c:v>
                </c:pt>
                <c:pt idx="197">
                  <c:v>7.3404397734537205E-2</c:v>
                </c:pt>
                <c:pt idx="198">
                  <c:v>7.2996847555226521E-2</c:v>
                </c:pt>
                <c:pt idx="199">
                  <c:v>7.3517369697844961E-2</c:v>
                </c:pt>
                <c:pt idx="200">
                  <c:v>7.1992856039897801E-2</c:v>
                </c:pt>
                <c:pt idx="201">
                  <c:v>7.1897495708872661E-2</c:v>
                </c:pt>
                <c:pt idx="202">
                  <c:v>7.1440715194919444E-2</c:v>
                </c:pt>
                <c:pt idx="203">
                  <c:v>7.1000814263590478E-2</c:v>
                </c:pt>
                <c:pt idx="204">
                  <c:v>7.0705294011393416E-2</c:v>
                </c:pt>
                <c:pt idx="205">
                  <c:v>7.0374029287726431E-2</c:v>
                </c:pt>
                <c:pt idx="206">
                  <c:v>7.1209910873507989E-2</c:v>
                </c:pt>
                <c:pt idx="207">
                  <c:v>7.1655435921041177E-2</c:v>
                </c:pt>
                <c:pt idx="208">
                  <c:v>7.2678125183968115E-2</c:v>
                </c:pt>
                <c:pt idx="209">
                  <c:v>7.3152891591191718E-2</c:v>
                </c:pt>
                <c:pt idx="210">
                  <c:v>7.6050867111250794E-2</c:v>
                </c:pt>
                <c:pt idx="211">
                  <c:v>7.5676582776919618E-2</c:v>
                </c:pt>
                <c:pt idx="212">
                  <c:v>7.4808350679431604E-2</c:v>
                </c:pt>
                <c:pt idx="213">
                  <c:v>7.3450492881488097E-2</c:v>
                </c:pt>
                <c:pt idx="214">
                  <c:v>7.2597664941407014E-2</c:v>
                </c:pt>
                <c:pt idx="215">
                  <c:v>7.0799333864464672E-2</c:v>
                </c:pt>
                <c:pt idx="216">
                  <c:v>6.8895594958772191E-2</c:v>
                </c:pt>
                <c:pt idx="217">
                  <c:v>6.90797494781306E-2</c:v>
                </c:pt>
                <c:pt idx="218">
                  <c:v>7.1137283288742109E-2</c:v>
                </c:pt>
                <c:pt idx="219">
                  <c:v>7.0249020711073251E-2</c:v>
                </c:pt>
                <c:pt idx="220">
                  <c:v>7.1284004171738483E-2</c:v>
                </c:pt>
                <c:pt idx="221">
                  <c:v>6.9321502102912685E-2</c:v>
                </c:pt>
                <c:pt idx="222">
                  <c:v>6.8856681937600459E-2</c:v>
                </c:pt>
                <c:pt idx="223">
                  <c:v>6.9684457600092967E-2</c:v>
                </c:pt>
                <c:pt idx="224">
                  <c:v>7.0705793001252459E-2</c:v>
                </c:pt>
                <c:pt idx="225">
                  <c:v>7.0966927426612328E-2</c:v>
                </c:pt>
                <c:pt idx="226">
                  <c:v>7.0904541651818767E-2</c:v>
                </c:pt>
                <c:pt idx="227">
                  <c:v>7.1080395008736613E-2</c:v>
                </c:pt>
                <c:pt idx="228">
                  <c:v>7.1361548493492993E-2</c:v>
                </c:pt>
                <c:pt idx="229">
                  <c:v>7.2302149544108407E-2</c:v>
                </c:pt>
                <c:pt idx="230">
                  <c:v>7.1785618115615235E-2</c:v>
                </c:pt>
                <c:pt idx="231">
                  <c:v>7.1855522011665271E-2</c:v>
                </c:pt>
                <c:pt idx="232">
                  <c:v>7.1335859926680276E-2</c:v>
                </c:pt>
                <c:pt idx="233">
                  <c:v>7.142597087430308E-2</c:v>
                </c:pt>
                <c:pt idx="234">
                  <c:v>7.1646970716367456E-2</c:v>
                </c:pt>
                <c:pt idx="235">
                  <c:v>7.3003367101062047E-2</c:v>
                </c:pt>
                <c:pt idx="236">
                  <c:v>7.4306601407608808E-2</c:v>
                </c:pt>
                <c:pt idx="237">
                  <c:v>7.377817819602546E-2</c:v>
                </c:pt>
                <c:pt idx="238">
                  <c:v>7.3862345218331113E-2</c:v>
                </c:pt>
                <c:pt idx="239">
                  <c:v>7.3379075530897217E-2</c:v>
                </c:pt>
                <c:pt idx="240">
                  <c:v>7.6401652511292745E-2</c:v>
                </c:pt>
                <c:pt idx="241">
                  <c:v>7.4342995465405834E-2</c:v>
                </c:pt>
                <c:pt idx="242">
                  <c:v>7.2631022925840019E-2</c:v>
                </c:pt>
                <c:pt idx="243">
                  <c:v>7.3746757441396721E-2</c:v>
                </c:pt>
                <c:pt idx="244">
                  <c:v>7.4443015171764146E-2</c:v>
                </c:pt>
                <c:pt idx="245">
                  <c:v>7.5961345075054157E-2</c:v>
                </c:pt>
                <c:pt idx="246">
                  <c:v>7.5345537641559573E-2</c:v>
                </c:pt>
                <c:pt idx="247">
                  <c:v>7.4112491989383023E-2</c:v>
                </c:pt>
                <c:pt idx="248">
                  <c:v>7.2554038247822958E-2</c:v>
                </c:pt>
                <c:pt idx="249">
                  <c:v>7.2245667959714738E-2</c:v>
                </c:pt>
                <c:pt idx="250">
                  <c:v>7.541943641195005E-2</c:v>
                </c:pt>
                <c:pt idx="251">
                  <c:v>7.3960432862120354E-2</c:v>
                </c:pt>
                <c:pt idx="252">
                  <c:v>7.3416059345637968E-2</c:v>
                </c:pt>
                <c:pt idx="253">
                  <c:v>7.5682666706720761E-2</c:v>
                </c:pt>
                <c:pt idx="254">
                  <c:v>7.75829691680682E-2</c:v>
                </c:pt>
                <c:pt idx="255">
                  <c:v>7.7654354184311436E-2</c:v>
                </c:pt>
                <c:pt idx="256">
                  <c:v>7.927255870819401E-2</c:v>
                </c:pt>
                <c:pt idx="257">
                  <c:v>8.123368740863246E-2</c:v>
                </c:pt>
                <c:pt idx="258">
                  <c:v>8.2439008362380661E-2</c:v>
                </c:pt>
                <c:pt idx="259">
                  <c:v>8.0624162896633864E-2</c:v>
                </c:pt>
                <c:pt idx="260">
                  <c:v>8.1311436593171346E-2</c:v>
                </c:pt>
                <c:pt idx="261">
                  <c:v>8.0526500041919025E-2</c:v>
                </c:pt>
                <c:pt idx="262">
                  <c:v>7.9738230844026592E-2</c:v>
                </c:pt>
                <c:pt idx="263">
                  <c:v>7.6178421627507348E-2</c:v>
                </c:pt>
                <c:pt idx="264">
                  <c:v>7.5385927023191343E-2</c:v>
                </c:pt>
                <c:pt idx="265">
                  <c:v>7.3555519905591171E-2</c:v>
                </c:pt>
                <c:pt idx="266">
                  <c:v>7.0644401187106687E-2</c:v>
                </c:pt>
                <c:pt idx="267">
                  <c:v>7.0646977883574227E-2</c:v>
                </c:pt>
                <c:pt idx="268">
                  <c:v>7.1168526845217656E-2</c:v>
                </c:pt>
                <c:pt idx="269">
                  <c:v>7.0660637245703317E-2</c:v>
                </c:pt>
                <c:pt idx="270">
                  <c:v>7.2129264559111603E-2</c:v>
                </c:pt>
                <c:pt idx="271">
                  <c:v>7.3441843798581055E-2</c:v>
                </c:pt>
                <c:pt idx="272">
                  <c:v>6.896505056184099E-2</c:v>
                </c:pt>
                <c:pt idx="273">
                  <c:v>7.2296297650010527E-2</c:v>
                </c:pt>
                <c:pt idx="274">
                  <c:v>7.2731995337104879E-2</c:v>
                </c:pt>
                <c:pt idx="275">
                  <c:v>7.1664437407403192E-2</c:v>
                </c:pt>
                <c:pt idx="276">
                  <c:v>7.212660144230354E-2</c:v>
                </c:pt>
                <c:pt idx="277">
                  <c:v>7.4709770989956514E-2</c:v>
                </c:pt>
                <c:pt idx="278">
                  <c:v>7.702822468087768E-2</c:v>
                </c:pt>
                <c:pt idx="279">
                  <c:v>7.4285954802432941E-2</c:v>
                </c:pt>
                <c:pt idx="280">
                  <c:v>7.3568035418480962E-2</c:v>
                </c:pt>
                <c:pt idx="281">
                  <c:v>7.3188494599779552E-2</c:v>
                </c:pt>
                <c:pt idx="282">
                  <c:v>7.2686254748367526E-2</c:v>
                </c:pt>
                <c:pt idx="283">
                  <c:v>7.185078799591875E-2</c:v>
                </c:pt>
                <c:pt idx="284">
                  <c:v>7.2566343294258179E-2</c:v>
                </c:pt>
                <c:pt idx="285">
                  <c:v>6.9808799725560935E-2</c:v>
                </c:pt>
                <c:pt idx="286">
                  <c:v>7.5369275568352823E-2</c:v>
                </c:pt>
                <c:pt idx="287">
                  <c:v>7.7293520050131306E-2</c:v>
                </c:pt>
                <c:pt idx="288">
                  <c:v>7.7178569642133016E-2</c:v>
                </c:pt>
                <c:pt idx="289">
                  <c:v>7.8392056266072402E-2</c:v>
                </c:pt>
                <c:pt idx="290">
                  <c:v>7.9034459980905691E-2</c:v>
                </c:pt>
                <c:pt idx="291">
                  <c:v>8.0470111826976207E-2</c:v>
                </c:pt>
                <c:pt idx="292">
                  <c:v>8.0731225051103903E-2</c:v>
                </c:pt>
                <c:pt idx="293">
                  <c:v>8.4983839093597566E-2</c:v>
                </c:pt>
                <c:pt idx="294">
                  <c:v>8.5108830382369174E-2</c:v>
                </c:pt>
                <c:pt idx="295">
                  <c:v>8.2622206614919716E-2</c:v>
                </c:pt>
                <c:pt idx="296">
                  <c:v>8.1842038814335036E-2</c:v>
                </c:pt>
                <c:pt idx="297">
                  <c:v>8.1527164133414251E-2</c:v>
                </c:pt>
                <c:pt idx="298">
                  <c:v>7.9010514906207696E-2</c:v>
                </c:pt>
                <c:pt idx="299">
                  <c:v>7.6825018221267763E-2</c:v>
                </c:pt>
                <c:pt idx="300">
                  <c:v>8.2407993951805772E-2</c:v>
                </c:pt>
                <c:pt idx="301">
                  <c:v>8.4253674277561974E-2</c:v>
                </c:pt>
                <c:pt idx="302">
                  <c:v>8.4461995122894401E-2</c:v>
                </c:pt>
                <c:pt idx="303">
                  <c:v>8.5379618952883679E-2</c:v>
                </c:pt>
                <c:pt idx="304">
                  <c:v>8.6087298976342194E-2</c:v>
                </c:pt>
                <c:pt idx="305">
                  <c:v>8.8210150894639308E-2</c:v>
                </c:pt>
                <c:pt idx="306">
                  <c:v>9.0670129811258229E-2</c:v>
                </c:pt>
                <c:pt idx="307">
                  <c:v>9.1868319145000252E-2</c:v>
                </c:pt>
                <c:pt idx="308">
                  <c:v>9.5074433719918403E-2</c:v>
                </c:pt>
                <c:pt idx="309">
                  <c:v>9.7141812463716989E-2</c:v>
                </c:pt>
                <c:pt idx="310">
                  <c:v>9.6521655263793193E-2</c:v>
                </c:pt>
                <c:pt idx="311">
                  <c:v>9.9000722507968208E-2</c:v>
                </c:pt>
                <c:pt idx="312">
                  <c:v>9.6242305833435224E-2</c:v>
                </c:pt>
                <c:pt idx="313">
                  <c:v>9.891053527879827E-2</c:v>
                </c:pt>
                <c:pt idx="314">
                  <c:v>9.8809568420901051E-2</c:v>
                </c:pt>
                <c:pt idx="315">
                  <c:v>9.795706579822705E-2</c:v>
                </c:pt>
                <c:pt idx="316">
                  <c:v>9.9005240090210292E-2</c:v>
                </c:pt>
                <c:pt idx="317">
                  <c:v>0.1005733148657471</c:v>
                </c:pt>
                <c:pt idx="318">
                  <c:v>9.9603356523507172E-2</c:v>
                </c:pt>
                <c:pt idx="319">
                  <c:v>0.10140057678700823</c:v>
                </c:pt>
                <c:pt idx="320">
                  <c:v>0.10080872456469421</c:v>
                </c:pt>
                <c:pt idx="321">
                  <c:v>0.10114613978988919</c:v>
                </c:pt>
                <c:pt idx="322">
                  <c:v>0.10019713645443491</c:v>
                </c:pt>
                <c:pt idx="323">
                  <c:v>9.9874746589830365E-2</c:v>
                </c:pt>
                <c:pt idx="324">
                  <c:v>9.8651699326129924E-2</c:v>
                </c:pt>
                <c:pt idx="325">
                  <c:v>9.9933968542387952E-2</c:v>
                </c:pt>
                <c:pt idx="326">
                  <c:v>0.10085170319390346</c:v>
                </c:pt>
                <c:pt idx="327">
                  <c:v>0.10255816891885342</c:v>
                </c:pt>
                <c:pt idx="328">
                  <c:v>0.10587359747387887</c:v>
                </c:pt>
                <c:pt idx="329">
                  <c:v>0.10593762743348829</c:v>
                </c:pt>
                <c:pt idx="330">
                  <c:v>0.10739969055971843</c:v>
                </c:pt>
                <c:pt idx="331">
                  <c:v>0.10940521126251963</c:v>
                </c:pt>
                <c:pt idx="332">
                  <c:v>0.10989481680419808</c:v>
                </c:pt>
                <c:pt idx="333">
                  <c:v>0.1115826020436145</c:v>
                </c:pt>
                <c:pt idx="334">
                  <c:v>0.11407759410669986</c:v>
                </c:pt>
                <c:pt idx="335">
                  <c:v>0.11248980014811537</c:v>
                </c:pt>
                <c:pt idx="336">
                  <c:v>0.11195585090620534</c:v>
                </c:pt>
                <c:pt idx="337">
                  <c:v>0.11335610787847435</c:v>
                </c:pt>
                <c:pt idx="338">
                  <c:v>0.11424445249555547</c:v>
                </c:pt>
                <c:pt idx="339">
                  <c:v>0.11739681562671957</c:v>
                </c:pt>
                <c:pt idx="340">
                  <c:v>0.11646424592763925</c:v>
                </c:pt>
                <c:pt idx="341">
                  <c:v>0.11584563235833817</c:v>
                </c:pt>
                <c:pt idx="342">
                  <c:v>0.11638243196432008</c:v>
                </c:pt>
                <c:pt idx="343">
                  <c:v>0.11611066250331262</c:v>
                </c:pt>
                <c:pt idx="344">
                  <c:v>0.11475925748910284</c:v>
                </c:pt>
                <c:pt idx="345">
                  <c:v>0.11570566955491475</c:v>
                </c:pt>
                <c:pt idx="346">
                  <c:v>0.11515583977621732</c:v>
                </c:pt>
                <c:pt idx="347">
                  <c:v>0.11289491632396639</c:v>
                </c:pt>
                <c:pt idx="348">
                  <c:v>0.11294259081246041</c:v>
                </c:pt>
                <c:pt idx="349">
                  <c:v>0.11424819003141677</c:v>
                </c:pt>
                <c:pt idx="350">
                  <c:v>0.11393965263273598</c:v>
                </c:pt>
                <c:pt idx="351">
                  <c:v>0.11518846021869025</c:v>
                </c:pt>
                <c:pt idx="352">
                  <c:v>0.11393857839381032</c:v>
                </c:pt>
                <c:pt idx="353">
                  <c:v>0.11441304555260834</c:v>
                </c:pt>
                <c:pt idx="354">
                  <c:v>0.11795445017329823</c:v>
                </c:pt>
                <c:pt idx="355">
                  <c:v>0.11971367415009271</c:v>
                </c:pt>
                <c:pt idx="356">
                  <c:v>0.12282372596314091</c:v>
                </c:pt>
                <c:pt idx="357">
                  <c:v>0.12238090798440665</c:v>
                </c:pt>
                <c:pt idx="358">
                  <c:v>0.12315360312084178</c:v>
                </c:pt>
                <c:pt idx="359">
                  <c:v>0.12594313021793982</c:v>
                </c:pt>
                <c:pt idx="360">
                  <c:v>0.12687537900683182</c:v>
                </c:pt>
                <c:pt idx="361">
                  <c:v>0.12627558241636061</c:v>
                </c:pt>
                <c:pt idx="362">
                  <c:v>0.12889634486173518</c:v>
                </c:pt>
                <c:pt idx="363">
                  <c:v>0.12870134789417126</c:v>
                </c:pt>
                <c:pt idx="364">
                  <c:v>0.12761924930568747</c:v>
                </c:pt>
                <c:pt idx="365">
                  <c:v>0.12761407800285735</c:v>
                </c:pt>
              </c:numCache>
            </c:numRef>
          </c:val>
          <c:smooth val="0"/>
          <c:extLst xmlns:c15="http://schemas.microsoft.com/office/drawing/2012/chart">
            <c:ext xmlns:c16="http://schemas.microsoft.com/office/drawing/2014/chart" uri="{C3380CC4-5D6E-409C-BE32-E72D297353CC}">
              <c16:uniqueId val="{00000001-22F8-46E0-93D3-2D7043A3CA8D}"/>
            </c:ext>
          </c:extLst>
        </c:ser>
        <c:ser>
          <c:idx val="1"/>
          <c:order val="1"/>
          <c:tx>
            <c:strRef>
              <c:f>'Chart SPX'!$BC$3</c:f>
              <c:strCache>
                <c:ptCount val="1"/>
                <c:pt idx="0">
                  <c:v>Best year</c:v>
                </c:pt>
              </c:strCache>
            </c:strRef>
          </c:tx>
          <c:spPr>
            <a:ln w="38100" cap="rnd">
              <a:solidFill>
                <a:schemeClr val="accent2"/>
              </a:solidFill>
              <a:round/>
            </a:ln>
            <a:effectLst/>
          </c:spPr>
          <c:marker>
            <c:symbol val="none"/>
          </c:marker>
          <c:dLbls>
            <c:dLbl>
              <c:idx val="365"/>
              <c:layout>
                <c:manualLayout>
                  <c:x val="-3.6030069244099307E-3"/>
                  <c:y val="-2.6595944282669388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accent2"/>
                        </a:solidFill>
                        <a:latin typeface="+mn-lt"/>
                        <a:ea typeface="+mn-ea"/>
                        <a:cs typeface="+mn-cs"/>
                      </a:defRPr>
                    </a:pPr>
                    <a:r>
                      <a:rPr lang="en-US" sz="1000" b="1" baseline="0">
                        <a:solidFill>
                          <a:schemeClr val="accent2"/>
                        </a:solidFill>
                      </a:rPr>
                      <a:t>Best (1995):</a:t>
                    </a:r>
                  </a:p>
                  <a:p>
                    <a:pPr>
                      <a:defRPr sz="1000" b="1" i="0" u="none" strike="noStrike" kern="1200" baseline="0">
                        <a:solidFill>
                          <a:schemeClr val="accent2"/>
                        </a:solidFill>
                        <a:latin typeface="+mn-lt"/>
                        <a:ea typeface="+mn-ea"/>
                        <a:cs typeface="+mn-cs"/>
                      </a:defRPr>
                    </a:pPr>
                    <a:fld id="{4604637D-3EB1-44FA-8A7E-BCA968F64FBA}" type="VALUE">
                      <a:rPr lang="en-US" sz="1000" b="1" baseline="0">
                        <a:solidFill>
                          <a:schemeClr val="accent2"/>
                        </a:solidFill>
                      </a:rPr>
                      <a:pPr>
                        <a:defRPr sz="1000" b="1" i="0" u="none" strike="noStrike" kern="1200" baseline="0">
                          <a:solidFill>
                            <a:schemeClr val="accent2"/>
                          </a:solidFill>
                          <a:latin typeface="+mn-lt"/>
                          <a:ea typeface="+mn-ea"/>
                          <a:cs typeface="+mn-cs"/>
                        </a:defRPr>
                      </a:pPr>
                      <a:t>[VALUE]</a:t>
                    </a:fld>
                    <a:endParaRPr lang="en-US"/>
                  </a:p>
                </c:rich>
              </c:tx>
              <c:spPr>
                <a:noFill/>
                <a:ln>
                  <a:noFill/>
                </a:ln>
                <a:effectLst/>
              </c:spPr>
              <c:dLblPos val="r"/>
              <c:showLegendKey val="0"/>
              <c:showVal val="1"/>
              <c:showCatName val="0"/>
              <c:showSerName val="0"/>
              <c:showPercent val="0"/>
              <c:showBubbleSize val="0"/>
              <c:separator>; </c:separator>
              <c:extLst>
                <c:ext xmlns:c15="http://schemas.microsoft.com/office/drawing/2012/chart" uri="{CE6537A1-D6FC-4f65-9D91-7224C49458BB}">
                  <c15:layout>
                    <c:manualLayout>
                      <c:w val="0.10250933216681248"/>
                      <c:h val="0.14757659229604173"/>
                    </c:manualLayout>
                  </c15:layout>
                  <c15:dlblFieldTable/>
                  <c15:showDataLabelsRange val="0"/>
                </c:ext>
                <c:ext xmlns:c16="http://schemas.microsoft.com/office/drawing/2014/chart" uri="{C3380CC4-5D6E-409C-BE32-E72D297353CC}">
                  <c16:uniqueId val="{00000002-22F8-46E0-93D3-2D7043A3CA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'Chart SPX'!$A$4:$A$369</c:f>
              <c:numCache>
                <c:formatCode>m/d/yyyy</c:formatCode>
                <c:ptCount val="366"/>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pt idx="365">
                  <c:v>45657</c:v>
                </c:pt>
              </c:numCache>
            </c:numRef>
          </c:cat>
          <c:val>
            <c:numRef>
              <c:f>'Chart SPX'!$BC$4:$BC$369</c:f>
              <c:numCache>
                <c:formatCode>0%</c:formatCode>
                <c:ptCount val="366"/>
                <c:pt idx="0">
                  <c:v>0</c:v>
                </c:pt>
                <c:pt idx="1">
                  <c:v>0</c:v>
                </c:pt>
                <c:pt idx="2">
                  <c:v>-3.2010000000004535E-4</c:v>
                </c:pt>
                <c:pt idx="3">
                  <c:v>3.4489931269698904E-3</c:v>
                </c:pt>
                <c:pt idx="4">
                  <c:v>2.7629350503690642E-3</c:v>
                </c:pt>
                <c:pt idx="5">
                  <c:v>3.5078876348180188E-3</c:v>
                </c:pt>
                <c:pt idx="6">
                  <c:v>3.5078876348180188E-3</c:v>
                </c:pt>
                <c:pt idx="7">
                  <c:v>3.5078876348180188E-3</c:v>
                </c:pt>
                <c:pt idx="8">
                  <c:v>3.9544486448155336E-3</c:v>
                </c:pt>
                <c:pt idx="9">
                  <c:v>5.8149770290440994E-3</c:v>
                </c:pt>
                <c:pt idx="10">
                  <c:v>5.7714252405387523E-3</c:v>
                </c:pt>
                <c:pt idx="11">
                  <c:v>5.7278753378258163E-3</c:v>
                </c:pt>
                <c:pt idx="12">
                  <c:v>1.5350780221845772E-2</c:v>
                </c:pt>
                <c:pt idx="13">
                  <c:v>1.5350780221845772E-2</c:v>
                </c:pt>
                <c:pt idx="14">
                  <c:v>1.5350780221845772E-2</c:v>
                </c:pt>
                <c:pt idx="15">
                  <c:v>2.278121876658723E-2</c:v>
                </c:pt>
                <c:pt idx="16">
                  <c:v>2.4267319877455007E-2</c:v>
                </c:pt>
                <c:pt idx="17">
                  <c:v>2.356129241386351E-2</c:v>
                </c:pt>
                <c:pt idx="18">
                  <c:v>1.7542649658340626E-2</c:v>
                </c:pt>
                <c:pt idx="19">
                  <c:v>1.2813925456848452E-2</c:v>
                </c:pt>
                <c:pt idx="20">
                  <c:v>1.2813925456848452E-2</c:v>
                </c:pt>
                <c:pt idx="21">
                  <c:v>1.2813925456848452E-2</c:v>
                </c:pt>
                <c:pt idx="22">
                  <c:v>1.5112911786242966E-2</c:v>
                </c:pt>
                <c:pt idx="23">
                  <c:v>1.5317761571841393E-2</c:v>
                </c:pt>
                <c:pt idx="24">
                  <c:v>1.8913814019776654E-2</c:v>
                </c:pt>
                <c:pt idx="25">
                  <c:v>2.0871249347889975E-2</c:v>
                </c:pt>
                <c:pt idx="26">
                  <c:v>2.5394423592375537E-2</c:v>
                </c:pt>
                <c:pt idx="27">
                  <c:v>2.5394423592375537E-2</c:v>
                </c:pt>
                <c:pt idx="28">
                  <c:v>2.5394423592375537E-2</c:v>
                </c:pt>
                <c:pt idx="29">
                  <c:v>2.1490234324547552E-2</c:v>
                </c:pt>
                <c:pt idx="30">
                  <c:v>2.5933716843859367E-2</c:v>
                </c:pt>
                <c:pt idx="31">
                  <c:v>2.595331217785124E-2</c:v>
                </c:pt>
                <c:pt idx="32">
                  <c:v>3.1309917016062894E-2</c:v>
                </c:pt>
                <c:pt idx="33">
                  <c:v>4.4166948358527192E-2</c:v>
                </c:pt>
                <c:pt idx="34">
                  <c:v>4.4166948358527192E-2</c:v>
                </c:pt>
                <c:pt idx="35">
                  <c:v>4.4166948358527192E-2</c:v>
                </c:pt>
                <c:pt idx="36">
                  <c:v>5.0126844466367837E-2</c:v>
                </c:pt>
                <c:pt idx="37">
                  <c:v>4.9509159856452767E-2</c:v>
                </c:pt>
                <c:pt idx="38">
                  <c:v>5.0439024972085633E-2</c:v>
                </c:pt>
                <c:pt idx="39">
                  <c:v>4.8480901585635117E-2</c:v>
                </c:pt>
                <c:pt idx="40">
                  <c:v>5.1452611004999316E-2</c:v>
                </c:pt>
                <c:pt idx="41">
                  <c:v>5.1452611004999316E-2</c:v>
                </c:pt>
                <c:pt idx="42">
                  <c:v>5.1452611004999316E-2</c:v>
                </c:pt>
                <c:pt idx="43">
                  <c:v>5.2123017189775966E-2</c:v>
                </c:pt>
                <c:pt idx="44">
                  <c:v>5.4285550839307861E-2</c:v>
                </c:pt>
                <c:pt idx="45">
                  <c:v>5.8731683864307493E-2</c:v>
                </c:pt>
                <c:pt idx="46">
                  <c:v>6.0228412845786616E-2</c:v>
                </c:pt>
                <c:pt idx="47">
                  <c:v>5.3338942596273364E-2</c:v>
                </c:pt>
                <c:pt idx="48">
                  <c:v>5.3338942596273364E-2</c:v>
                </c:pt>
                <c:pt idx="49">
                  <c:v>5.3338942596273364E-2</c:v>
                </c:pt>
                <c:pt idx="50">
                  <c:v>5.3338942596273364E-2</c:v>
                </c:pt>
                <c:pt idx="51">
                  <c:v>5.5065470457082988E-2</c:v>
                </c:pt>
                <c:pt idx="52">
                  <c:v>6.0295535500685782E-2</c:v>
                </c:pt>
                <c:pt idx="53">
                  <c:v>6.455357634170289E-2</c:v>
                </c:pt>
                <c:pt idx="54">
                  <c:v>6.721868622007432E-2</c:v>
                </c:pt>
                <c:pt idx="55">
                  <c:v>6.721868622007432E-2</c:v>
                </c:pt>
                <c:pt idx="56">
                  <c:v>6.721868622007432E-2</c:v>
                </c:pt>
                <c:pt idx="57">
                  <c:v>5.8037830749997577E-2</c:v>
                </c:pt>
                <c:pt idx="58">
                  <c:v>6.5915028203714421E-2</c:v>
                </c:pt>
                <c:pt idx="59">
                  <c:v>6.2415842349127226E-2</c:v>
                </c:pt>
                <c:pt idx="60">
                  <c:v>6.1317623092890905E-2</c:v>
                </c:pt>
                <c:pt idx="61">
                  <c:v>6.2168587563086852E-2</c:v>
                </c:pt>
                <c:pt idx="62">
                  <c:v>6.2168587563086852E-2</c:v>
                </c:pt>
                <c:pt idx="63">
                  <c:v>6.2168587563086852E-2</c:v>
                </c:pt>
                <c:pt idx="64">
                  <c:v>6.2822883413025554E-2</c:v>
                </c:pt>
                <c:pt idx="65">
                  <c:v>5.5193621909021884E-2</c:v>
                </c:pt>
                <c:pt idx="66">
                  <c:v>5.743696354920047E-2</c:v>
                </c:pt>
                <c:pt idx="67">
                  <c:v>5.802574445050479E-2</c:v>
                </c:pt>
                <c:pt idx="68">
                  <c:v>7.2077701770275393E-2</c:v>
                </c:pt>
                <c:pt idx="69">
                  <c:v>7.2077701770275393E-2</c:v>
                </c:pt>
                <c:pt idx="70">
                  <c:v>7.2077701770275393E-2</c:v>
                </c:pt>
                <c:pt idx="71">
                  <c:v>7.32011319939605E-2</c:v>
                </c:pt>
                <c:pt idx="72">
                  <c:v>7.9462294718126492E-2</c:v>
                </c:pt>
                <c:pt idx="73">
                  <c:v>7.7311681988359693E-2</c:v>
                </c:pt>
                <c:pt idx="74">
                  <c:v>8.5113142264646502E-2</c:v>
                </c:pt>
                <c:pt idx="75">
                  <c:v>8.5369445988849435E-2</c:v>
                </c:pt>
                <c:pt idx="76">
                  <c:v>8.5369445988849435E-2</c:v>
                </c:pt>
                <c:pt idx="77">
                  <c:v>8.5369445988849435E-2</c:v>
                </c:pt>
                <c:pt idx="78">
                  <c:v>8.6751555441371808E-2</c:v>
                </c:pt>
                <c:pt idx="79">
                  <c:v>8.4405693533796011E-2</c:v>
                </c:pt>
                <c:pt idx="80">
                  <c:v>8.5724330857133157E-2</c:v>
                </c:pt>
                <c:pt idx="81">
                  <c:v>8.6337656531634499E-2</c:v>
                </c:pt>
                <c:pt idx="82">
                  <c:v>9.7337911641673935E-2</c:v>
                </c:pt>
                <c:pt idx="83">
                  <c:v>9.7337911641673935E-2</c:v>
                </c:pt>
                <c:pt idx="84">
                  <c:v>9.7337911641673935E-2</c:v>
                </c:pt>
                <c:pt idx="85">
                  <c:v>0.10269785867108761</c:v>
                </c:pt>
                <c:pt idx="86">
                  <c:v>0.10424273837108577</c:v>
                </c:pt>
                <c:pt idx="87">
                  <c:v>0.10253568952183789</c:v>
                </c:pt>
                <c:pt idx="88">
                  <c:v>0.10064451005360109</c:v>
                </c:pt>
                <c:pt idx="89">
                  <c:v>9.7368111476073604E-2</c:v>
                </c:pt>
                <c:pt idx="90">
                  <c:v>9.7368111476073604E-2</c:v>
                </c:pt>
                <c:pt idx="91">
                  <c:v>9.7368111476073604E-2</c:v>
                </c:pt>
                <c:pt idx="92">
                  <c:v>0.10008574360414402</c:v>
                </c:pt>
                <c:pt idx="93">
                  <c:v>0.1078061453527579</c:v>
                </c:pt>
                <c:pt idx="94">
                  <c:v>0.10874235232619567</c:v>
                </c:pt>
                <c:pt idx="95">
                  <c:v>0.10986085161122228</c:v>
                </c:pt>
                <c:pt idx="96">
                  <c:v>0.11070956220444939</c:v>
                </c:pt>
                <c:pt idx="97">
                  <c:v>0.11070956220444939</c:v>
                </c:pt>
                <c:pt idx="98">
                  <c:v>0.11070956220444939</c:v>
                </c:pt>
                <c:pt idx="99">
                  <c:v>0.11204308010483199</c:v>
                </c:pt>
                <c:pt idx="100">
                  <c:v>0.10879691514969814</c:v>
                </c:pt>
                <c:pt idx="101">
                  <c:v>0.11248388665195375</c:v>
                </c:pt>
                <c:pt idx="102">
                  <c:v>0.11701125107707244</c:v>
                </c:pt>
                <c:pt idx="103">
                  <c:v>0.11701125107707244</c:v>
                </c:pt>
                <c:pt idx="104">
                  <c:v>0.11701125107707244</c:v>
                </c:pt>
                <c:pt idx="105">
                  <c:v>0.11701125107707244</c:v>
                </c:pt>
                <c:pt idx="106">
                  <c:v>0.1103297365776299</c:v>
                </c:pt>
                <c:pt idx="107">
                  <c:v>0.10869977252433394</c:v>
                </c:pt>
                <c:pt idx="108">
                  <c:v>0.10773232110282915</c:v>
                </c:pt>
                <c:pt idx="109">
                  <c:v>0.10854406734773336</c:v>
                </c:pt>
                <c:pt idx="110">
                  <c:v>0.1155644769262465</c:v>
                </c:pt>
                <c:pt idx="111">
                  <c:v>0.1155644769262465</c:v>
                </c:pt>
                <c:pt idx="112">
                  <c:v>0.1155644769262465</c:v>
                </c:pt>
                <c:pt idx="113">
                  <c:v>0.12544793196602244</c:v>
                </c:pt>
                <c:pt idx="114">
                  <c:v>0.12385047117138992</c:v>
                </c:pt>
                <c:pt idx="115">
                  <c:v>0.12517380510119436</c:v>
                </c:pt>
                <c:pt idx="116">
                  <c:v>0.12712710682685002</c:v>
                </c:pt>
                <c:pt idx="117">
                  <c:v>0.12968185312718372</c:v>
                </c:pt>
                <c:pt idx="118">
                  <c:v>0.12968185312718372</c:v>
                </c:pt>
                <c:pt idx="119">
                  <c:v>0.12968185312718372</c:v>
                </c:pt>
                <c:pt idx="120">
                  <c:v>0.12896631264141289</c:v>
                </c:pt>
                <c:pt idx="121">
                  <c:v>0.13045914479661858</c:v>
                </c:pt>
                <c:pt idx="122">
                  <c:v>0.1428493161613329</c:v>
                </c:pt>
                <c:pt idx="123">
                  <c:v>0.14333456998097516</c:v>
                </c:pt>
                <c:pt idx="124">
                  <c:v>0.14250210808057195</c:v>
                </c:pt>
                <c:pt idx="125">
                  <c:v>0.14250210808057195</c:v>
                </c:pt>
                <c:pt idx="126">
                  <c:v>0.14250210808057195</c:v>
                </c:pt>
                <c:pt idx="127">
                  <c:v>0.15131936809968383</c:v>
                </c:pt>
                <c:pt idx="128">
                  <c:v>0.15090189969681078</c:v>
                </c:pt>
                <c:pt idx="129">
                  <c:v>0.15276820221735909</c:v>
                </c:pt>
                <c:pt idx="130">
                  <c:v>0.15295725620252276</c:v>
                </c:pt>
                <c:pt idx="131">
                  <c:v>0.15558253987489601</c:v>
                </c:pt>
                <c:pt idx="132">
                  <c:v>0.15558253987489601</c:v>
                </c:pt>
                <c:pt idx="133">
                  <c:v>0.15558253987489601</c:v>
                </c:pt>
                <c:pt idx="134">
                  <c:v>0.16071240188590852</c:v>
                </c:pt>
                <c:pt idx="135">
                  <c:v>0.16186928393686806</c:v>
                </c:pt>
                <c:pt idx="136">
                  <c:v>0.15941437032683781</c:v>
                </c:pt>
                <c:pt idx="137">
                  <c:v>0.14301978736466814</c:v>
                </c:pt>
                <c:pt idx="138">
                  <c:v>0.14268979755205602</c:v>
                </c:pt>
                <c:pt idx="139">
                  <c:v>0.14268979755205602</c:v>
                </c:pt>
                <c:pt idx="140">
                  <c:v>0.14268979755205602</c:v>
                </c:pt>
                <c:pt idx="141">
                  <c:v>0.15261805785808713</c:v>
                </c:pt>
                <c:pt idx="142">
                  <c:v>0.16353784607642874</c:v>
                </c:pt>
                <c:pt idx="143">
                  <c:v>0.16369631993106437</c:v>
                </c:pt>
                <c:pt idx="144">
                  <c:v>0.16395826797268076</c:v>
                </c:pt>
                <c:pt idx="145">
                  <c:v>0.15328290832214253</c:v>
                </c:pt>
                <c:pt idx="146">
                  <c:v>0.15328290832214253</c:v>
                </c:pt>
                <c:pt idx="147">
                  <c:v>0.15328290832214253</c:v>
                </c:pt>
                <c:pt idx="148">
                  <c:v>0.15328290832214253</c:v>
                </c:pt>
                <c:pt idx="149">
                  <c:v>0.1531838413203177</c:v>
                </c:pt>
                <c:pt idx="150">
                  <c:v>0.17483221561827156</c:v>
                </c:pt>
                <c:pt idx="151">
                  <c:v>0.17513391253124233</c:v>
                </c:pt>
                <c:pt idx="152">
                  <c:v>0.17316685587505631</c:v>
                </c:pt>
                <c:pt idx="153">
                  <c:v>0.17316685587505631</c:v>
                </c:pt>
                <c:pt idx="154">
                  <c:v>0.17316685587505631</c:v>
                </c:pt>
                <c:pt idx="155">
                  <c:v>0.17997439118964254</c:v>
                </c:pt>
                <c:pt idx="156">
                  <c:v>0.1800559274200737</c:v>
                </c:pt>
                <c:pt idx="157">
                  <c:v>0.17472360870084058</c:v>
                </c:pt>
                <c:pt idx="158">
                  <c:v>0.1731503013717075</c:v>
                </c:pt>
                <c:pt idx="159">
                  <c:v>0.16344295188797719</c:v>
                </c:pt>
                <c:pt idx="160">
                  <c:v>0.16344295188797719</c:v>
                </c:pt>
                <c:pt idx="161">
                  <c:v>0.16344295188797719</c:v>
                </c:pt>
                <c:pt idx="162">
                  <c:v>0.16997929073597895</c:v>
                </c:pt>
                <c:pt idx="163">
                  <c:v>0.18187131124080658</c:v>
                </c:pt>
                <c:pt idx="164">
                  <c:v>0.18287448360978775</c:v>
                </c:pt>
                <c:pt idx="165">
                  <c:v>0.18431652589275638</c:v>
                </c:pt>
                <c:pt idx="166">
                  <c:v>0.19029637689529411</c:v>
                </c:pt>
                <c:pt idx="167">
                  <c:v>0.19029637689529411</c:v>
                </c:pt>
                <c:pt idx="168">
                  <c:v>0.19029637689529411</c:v>
                </c:pt>
                <c:pt idx="169">
                  <c:v>0.20225599877178735</c:v>
                </c:pt>
                <c:pt idx="170">
                  <c:v>0.20174660290510782</c:v>
                </c:pt>
                <c:pt idx="171">
                  <c:v>0.19955473727606932</c:v>
                </c:pt>
                <c:pt idx="172">
                  <c:v>0.21526422607091056</c:v>
                </c:pt>
                <c:pt idx="173">
                  <c:v>0.21228050934306131</c:v>
                </c:pt>
                <c:pt idx="174">
                  <c:v>0.21228050934306131</c:v>
                </c:pt>
                <c:pt idx="175">
                  <c:v>0.21228050934306131</c:v>
                </c:pt>
                <c:pt idx="176">
                  <c:v>0.19998592410145677</c:v>
                </c:pt>
                <c:pt idx="177">
                  <c:v>0.19623908805204238</c:v>
                </c:pt>
                <c:pt idx="178">
                  <c:v>0.20180758100692464</c:v>
                </c:pt>
                <c:pt idx="179">
                  <c:v>0.19991906057413034</c:v>
                </c:pt>
                <c:pt idx="180">
                  <c:v>0.20212091205028382</c:v>
                </c:pt>
                <c:pt idx="181">
                  <c:v>0.20212091205028382</c:v>
                </c:pt>
                <c:pt idx="182">
                  <c:v>0.20212091205028382</c:v>
                </c:pt>
                <c:pt idx="183">
                  <c:v>0.20735314331998267</c:v>
                </c:pt>
                <c:pt idx="184">
                  <c:v>0.20735314331998267</c:v>
                </c:pt>
                <c:pt idx="185">
                  <c:v>0.20792470429803034</c:v>
                </c:pt>
                <c:pt idx="186">
                  <c:v>0.22308609201649765</c:v>
                </c:pt>
                <c:pt idx="187">
                  <c:v>0.22854814988622496</c:v>
                </c:pt>
                <c:pt idx="188">
                  <c:v>0.22854814988622496</c:v>
                </c:pt>
                <c:pt idx="189">
                  <c:v>0.22854814988622496</c:v>
                </c:pt>
                <c:pt idx="190">
                  <c:v>0.23036320692286671</c:v>
                </c:pt>
                <c:pt idx="191">
                  <c:v>0.22507030744300538</c:v>
                </c:pt>
                <c:pt idx="192">
                  <c:v>0.23865523458927163</c:v>
                </c:pt>
                <c:pt idx="193">
                  <c:v>0.23893343655496024</c:v>
                </c:pt>
                <c:pt idx="194">
                  <c:v>0.23648208285739258</c:v>
                </c:pt>
                <c:pt idx="195">
                  <c:v>0.23648208285739258</c:v>
                </c:pt>
                <c:pt idx="196">
                  <c:v>0.23648208285739258</c:v>
                </c:pt>
                <c:pt idx="197">
                  <c:v>0.24273200519340365</c:v>
                </c:pt>
                <c:pt idx="198">
                  <c:v>0.23344556601139543</c:v>
                </c:pt>
                <c:pt idx="199">
                  <c:v>0.21705295109454736</c:v>
                </c:pt>
                <c:pt idx="200">
                  <c:v>0.22272977287963269</c:v>
                </c:pt>
                <c:pt idx="201">
                  <c:v>0.22292638782711172</c:v>
                </c:pt>
                <c:pt idx="202">
                  <c:v>0.22292638782711172</c:v>
                </c:pt>
                <c:pt idx="203">
                  <c:v>0.22292638782711172</c:v>
                </c:pt>
                <c:pt idx="204">
                  <c:v>0.22957531630508909</c:v>
                </c:pt>
                <c:pt idx="205">
                  <c:v>0.23944942088267718</c:v>
                </c:pt>
                <c:pt idx="206">
                  <c:v>0.24065552911413812</c:v>
                </c:pt>
                <c:pt idx="207">
                  <c:v>0.24882474951114308</c:v>
                </c:pt>
                <c:pt idx="208">
                  <c:v>0.24380934443463143</c:v>
                </c:pt>
                <c:pt idx="209">
                  <c:v>0.24380934443463143</c:v>
                </c:pt>
                <c:pt idx="210">
                  <c:v>0.24380934443463143</c:v>
                </c:pt>
                <c:pt idx="211">
                  <c:v>0.24198654184036239</c:v>
                </c:pt>
                <c:pt idx="212">
                  <c:v>0.23665233384181228</c:v>
                </c:pt>
                <c:pt idx="213">
                  <c:v>0.23506138061432491</c:v>
                </c:pt>
                <c:pt idx="214">
                  <c:v>0.23528245660145486</c:v>
                </c:pt>
                <c:pt idx="215">
                  <c:v>0.23578867535217007</c:v>
                </c:pt>
                <c:pt idx="216">
                  <c:v>0.23578867535217007</c:v>
                </c:pt>
                <c:pt idx="217">
                  <c:v>0.23578867535217007</c:v>
                </c:pt>
                <c:pt idx="218">
                  <c:v>0.23832241287324463</c:v>
                </c:pt>
                <c:pt idx="219">
                  <c:v>0.23924223876152695</c:v>
                </c:pt>
                <c:pt idx="220">
                  <c:v>0.23792207400457421</c:v>
                </c:pt>
                <c:pt idx="221">
                  <c:v>0.2332508988505253</c:v>
                </c:pt>
                <c:pt idx="222">
                  <c:v>0.22829976646690997</c:v>
                </c:pt>
                <c:pt idx="223">
                  <c:v>0.22829976646690997</c:v>
                </c:pt>
                <c:pt idx="224">
                  <c:v>0.22829976646690997</c:v>
                </c:pt>
                <c:pt idx="225">
                  <c:v>0.23865973801719864</c:v>
                </c:pt>
                <c:pt idx="226">
                  <c:v>0.23623877755924405</c:v>
                </c:pt>
                <c:pt idx="227">
                  <c:v>0.23964276103325344</c:v>
                </c:pt>
                <c:pt idx="228">
                  <c:v>0.23765263854469065</c:v>
                </c:pt>
                <c:pt idx="229">
                  <c:v>0.23817294771393493</c:v>
                </c:pt>
                <c:pt idx="230">
                  <c:v>0.23817294771393493</c:v>
                </c:pt>
                <c:pt idx="231">
                  <c:v>0.23817294771393493</c:v>
                </c:pt>
                <c:pt idx="232">
                  <c:v>0.23576618713816844</c:v>
                </c:pt>
                <c:pt idx="233">
                  <c:v>0.23895236309846668</c:v>
                </c:pt>
                <c:pt idx="234">
                  <c:v>0.23386609196223862</c:v>
                </c:pt>
                <c:pt idx="235">
                  <c:v>0.23460357372540441</c:v>
                </c:pt>
                <c:pt idx="236">
                  <c:v>0.24047695330668839</c:v>
                </c:pt>
                <c:pt idx="237">
                  <c:v>0.24047695330668839</c:v>
                </c:pt>
                <c:pt idx="238">
                  <c:v>0.24047695330668839</c:v>
                </c:pt>
                <c:pt idx="239">
                  <c:v>0.23816916998275661</c:v>
                </c:pt>
                <c:pt idx="240">
                  <c:v>0.24044814415702676</c:v>
                </c:pt>
                <c:pt idx="241">
                  <c:v>0.2428913308217584</c:v>
                </c:pt>
                <c:pt idx="242">
                  <c:v>0.24510939469074278</c:v>
                </c:pt>
                <c:pt idx="243">
                  <c:v>0.24949031209596217</c:v>
                </c:pt>
                <c:pt idx="244">
                  <c:v>0.24949031209596217</c:v>
                </c:pt>
                <c:pt idx="245">
                  <c:v>0.24949031209596217</c:v>
                </c:pt>
                <c:pt idx="246">
                  <c:v>0.24949031209596217</c:v>
                </c:pt>
                <c:pt idx="247">
                  <c:v>0.2615189054324476</c:v>
                </c:pt>
                <c:pt idx="248">
                  <c:v>0.26398353491799109</c:v>
                </c:pt>
                <c:pt idx="249">
                  <c:v>0.26433163598350751</c:v>
                </c:pt>
                <c:pt idx="250">
                  <c:v>0.26964574828270971</c:v>
                </c:pt>
                <c:pt idx="251">
                  <c:v>0.26964574828270971</c:v>
                </c:pt>
                <c:pt idx="252">
                  <c:v>0.26964574828270971</c:v>
                </c:pt>
                <c:pt idx="253">
                  <c:v>0.27242817694007115</c:v>
                </c:pt>
                <c:pt idx="254">
                  <c:v>0.27821047230453999</c:v>
                </c:pt>
                <c:pt idx="255">
                  <c:v>0.28383319235116033</c:v>
                </c:pt>
                <c:pt idx="256">
                  <c:v>0.29460930301779831</c:v>
                </c:pt>
                <c:pt idx="257">
                  <c:v>0.29403475540911894</c:v>
                </c:pt>
                <c:pt idx="258">
                  <c:v>0.29403475540911894</c:v>
                </c:pt>
                <c:pt idx="259">
                  <c:v>0.29403475540911894</c:v>
                </c:pt>
                <c:pt idx="260">
                  <c:v>0.2931896213103613</c:v>
                </c:pt>
                <c:pt idx="261">
                  <c:v>0.29640061114007499</c:v>
                </c:pt>
                <c:pt idx="262">
                  <c:v>0.30215248137158124</c:v>
                </c:pt>
                <c:pt idx="263">
                  <c:v>0.29385047801134845</c:v>
                </c:pt>
                <c:pt idx="264">
                  <c:v>0.29103635322167376</c:v>
                </c:pt>
                <c:pt idx="265">
                  <c:v>0.29103635322167376</c:v>
                </c:pt>
                <c:pt idx="266">
                  <c:v>0.29103635322167376</c:v>
                </c:pt>
                <c:pt idx="267">
                  <c:v>0.29122497363287958</c:v>
                </c:pt>
                <c:pt idx="268">
                  <c:v>0.29033725646350694</c:v>
                </c:pt>
                <c:pt idx="269">
                  <c:v>0.29014422200993994</c:v>
                </c:pt>
                <c:pt idx="270">
                  <c:v>0.30089770311481501</c:v>
                </c:pt>
                <c:pt idx="271">
                  <c:v>0.29765586603865279</c:v>
                </c:pt>
                <c:pt idx="272">
                  <c:v>0.29765586603865279</c:v>
                </c:pt>
                <c:pt idx="273">
                  <c:v>0.29765586603865279</c:v>
                </c:pt>
                <c:pt idx="274">
                  <c:v>0.29171610584303398</c:v>
                </c:pt>
                <c:pt idx="275">
                  <c:v>0.29314616474381294</c:v>
                </c:pt>
                <c:pt idx="276">
                  <c:v>0.29141852146771519</c:v>
                </c:pt>
                <c:pt idx="277">
                  <c:v>0.29444573562388765</c:v>
                </c:pt>
                <c:pt idx="278">
                  <c:v>0.29425907654881067</c:v>
                </c:pt>
                <c:pt idx="279">
                  <c:v>0.29425907654881067</c:v>
                </c:pt>
                <c:pt idx="280">
                  <c:v>0.29425907654881067</c:v>
                </c:pt>
                <c:pt idx="281">
                  <c:v>0.28510465267447316</c:v>
                </c:pt>
                <c:pt idx="282">
                  <c:v>0.28321606287690271</c:v>
                </c:pt>
                <c:pt idx="283">
                  <c:v>0.28770654916733407</c:v>
                </c:pt>
                <c:pt idx="284">
                  <c:v>0.29583996127318501</c:v>
                </c:pt>
                <c:pt idx="285">
                  <c:v>0.29895567887607033</c:v>
                </c:pt>
                <c:pt idx="286">
                  <c:v>0.29895567887607033</c:v>
                </c:pt>
                <c:pt idx="287">
                  <c:v>0.29895567887607033</c:v>
                </c:pt>
                <c:pt idx="288">
                  <c:v>0.29568880534369701</c:v>
                </c:pt>
                <c:pt idx="289">
                  <c:v>0.30402254617078706</c:v>
                </c:pt>
                <c:pt idx="290">
                  <c:v>0.30571816668757301</c:v>
                </c:pt>
                <c:pt idx="291">
                  <c:v>0.31288198940910439</c:v>
                </c:pt>
                <c:pt idx="292">
                  <c:v>0.30580240456941477</c:v>
                </c:pt>
                <c:pt idx="293">
                  <c:v>0.30580240456941477</c:v>
                </c:pt>
                <c:pt idx="294">
                  <c:v>0.30580240456941477</c:v>
                </c:pt>
                <c:pt idx="295">
                  <c:v>0.30048765820257684</c:v>
                </c:pt>
                <c:pt idx="296">
                  <c:v>0.30377750183153185</c:v>
                </c:pt>
                <c:pt idx="297">
                  <c:v>0.29481285810668845</c:v>
                </c:pt>
                <c:pt idx="298">
                  <c:v>0.28209300503250567</c:v>
                </c:pt>
                <c:pt idx="299">
                  <c:v>0.28885335323874162</c:v>
                </c:pt>
                <c:pt idx="300">
                  <c:v>0.28885335323874162</c:v>
                </c:pt>
                <c:pt idx="301">
                  <c:v>0.28885335323874162</c:v>
                </c:pt>
                <c:pt idx="302">
                  <c:v>0.29690172688837624</c:v>
                </c:pt>
                <c:pt idx="303">
                  <c:v>0.29301711714582734</c:v>
                </c:pt>
                <c:pt idx="304">
                  <c:v>0.29929432734443528</c:v>
                </c:pt>
                <c:pt idx="305">
                  <c:v>0.31184642005261165</c:v>
                </c:pt>
                <c:pt idx="306">
                  <c:v>0.31381733811409851</c:v>
                </c:pt>
                <c:pt idx="307">
                  <c:v>0.31381733811409851</c:v>
                </c:pt>
                <c:pt idx="308">
                  <c:v>0.31381733811409851</c:v>
                </c:pt>
                <c:pt idx="309">
                  <c:v>0.30923894745423852</c:v>
                </c:pt>
                <c:pt idx="310">
                  <c:v>0.30453563745940393</c:v>
                </c:pt>
                <c:pt idx="311">
                  <c:v>0.31682410225714408</c:v>
                </c:pt>
                <c:pt idx="312">
                  <c:v>0.32066527816342827</c:v>
                </c:pt>
                <c:pt idx="313">
                  <c:v>0.31952778915934621</c:v>
                </c:pt>
                <c:pt idx="314">
                  <c:v>0.31952778915934621</c:v>
                </c:pt>
                <c:pt idx="315">
                  <c:v>0.31952778915934621</c:v>
                </c:pt>
                <c:pt idx="316">
                  <c:v>0.31882870333664948</c:v>
                </c:pt>
                <c:pt idx="317">
                  <c:v>0.31227794928430597</c:v>
                </c:pt>
                <c:pt idx="318">
                  <c:v>0.32302484954996991</c:v>
                </c:pt>
                <c:pt idx="319">
                  <c:v>0.33065394004241488</c:v>
                </c:pt>
                <c:pt idx="320">
                  <c:v>0.33674647217229325</c:v>
                </c:pt>
                <c:pt idx="321">
                  <c:v>0.33674647217229325</c:v>
                </c:pt>
                <c:pt idx="322">
                  <c:v>0.33674647217229325</c:v>
                </c:pt>
                <c:pt idx="323">
                  <c:v>0.32977386889879545</c:v>
                </c:pt>
                <c:pt idx="324">
                  <c:v>0.33749161047911036</c:v>
                </c:pt>
                <c:pt idx="325">
                  <c:v>0.33341841352855739</c:v>
                </c:pt>
                <c:pt idx="326">
                  <c:v>0.33341841352855739</c:v>
                </c:pt>
                <c:pt idx="327">
                  <c:v>0.33695477250307637</c:v>
                </c:pt>
                <c:pt idx="328">
                  <c:v>0.33695477250307637</c:v>
                </c:pt>
                <c:pt idx="329">
                  <c:v>0.33695477250307637</c:v>
                </c:pt>
                <c:pt idx="330">
                  <c:v>0.3399674663874348</c:v>
                </c:pt>
                <c:pt idx="331">
                  <c:v>0.35156166888709883</c:v>
                </c:pt>
                <c:pt idx="332">
                  <c:v>0.35482433875579211</c:v>
                </c:pt>
                <c:pt idx="333">
                  <c:v>0.34977870195339777</c:v>
                </c:pt>
                <c:pt idx="334">
                  <c:v>0.35339070975982501</c:v>
                </c:pt>
                <c:pt idx="335">
                  <c:v>0.35339070975982501</c:v>
                </c:pt>
                <c:pt idx="336">
                  <c:v>0.35339070975982501</c:v>
                </c:pt>
                <c:pt idx="337">
                  <c:v>0.36841456468979783</c:v>
                </c:pt>
                <c:pt idx="338">
                  <c:v>0.37745212184083532</c:v>
                </c:pt>
                <c:pt idx="339">
                  <c:v>0.38336166693395679</c:v>
                </c:pt>
                <c:pt idx="340">
                  <c:v>0.37447508992173972</c:v>
                </c:pt>
                <c:pt idx="341">
                  <c:v>0.37740849465865067</c:v>
                </c:pt>
                <c:pt idx="342">
                  <c:v>0.37740849465865067</c:v>
                </c:pt>
                <c:pt idx="343">
                  <c:v>0.37740849465865067</c:v>
                </c:pt>
                <c:pt idx="344">
                  <c:v>0.38200366713768141</c:v>
                </c:pt>
                <c:pt idx="345">
                  <c:v>0.38035963557525432</c:v>
                </c:pt>
                <c:pt idx="346">
                  <c:v>0.38744681605218823</c:v>
                </c:pt>
                <c:pt idx="347">
                  <c:v>0.3769018040161467</c:v>
                </c:pt>
                <c:pt idx="348">
                  <c:v>0.37561839384462337</c:v>
                </c:pt>
                <c:pt idx="349">
                  <c:v>0.37561839384462337</c:v>
                </c:pt>
                <c:pt idx="350">
                  <c:v>0.37561839384462337</c:v>
                </c:pt>
                <c:pt idx="351">
                  <c:v>0.3544642717459201</c:v>
                </c:pt>
                <c:pt idx="352">
                  <c:v>0.36589486662803816</c:v>
                </c:pt>
                <c:pt idx="353">
                  <c:v>0.35259146039554112</c:v>
                </c:pt>
                <c:pt idx="354">
                  <c:v>0.36279946814714625</c:v>
                </c:pt>
                <c:pt idx="355">
                  <c:v>0.36609212794213652</c:v>
                </c:pt>
                <c:pt idx="356">
                  <c:v>0.36609212794213652</c:v>
                </c:pt>
                <c:pt idx="357">
                  <c:v>0.36609212794213652</c:v>
                </c:pt>
                <c:pt idx="358">
                  <c:v>0.36609212794213652</c:v>
                </c:pt>
                <c:pt idx="359">
                  <c:v>0.37132699297641092</c:v>
                </c:pt>
                <c:pt idx="360">
                  <c:v>0.37257270641683049</c:v>
                </c:pt>
                <c:pt idx="361">
                  <c:v>0.37169714228740713</c:v>
                </c:pt>
                <c:pt idx="362">
                  <c:v>0.37577794128571207</c:v>
                </c:pt>
                <c:pt idx="363">
                  <c:v>0.37577794128571207</c:v>
                </c:pt>
                <c:pt idx="364">
                  <c:v>0.37577794128571207</c:v>
                </c:pt>
                <c:pt idx="365">
                  <c:v>0.37577794128571207</c:v>
                </c:pt>
              </c:numCache>
            </c:numRef>
          </c:val>
          <c:smooth val="0"/>
          <c:extLst xmlns:c15="http://schemas.microsoft.com/office/drawing/2012/chart">
            <c:ext xmlns:c16="http://schemas.microsoft.com/office/drawing/2014/chart" uri="{C3380CC4-5D6E-409C-BE32-E72D297353CC}">
              <c16:uniqueId val="{00000003-22F8-46E0-93D3-2D7043A3CA8D}"/>
            </c:ext>
          </c:extLst>
        </c:ser>
        <c:ser>
          <c:idx val="2"/>
          <c:order val="2"/>
          <c:tx>
            <c:strRef>
              <c:f>'Chart SPX'!$BD$3</c:f>
              <c:strCache>
                <c:ptCount val="1"/>
                <c:pt idx="0">
                  <c:v>Worst year</c:v>
                </c:pt>
              </c:strCache>
            </c:strRef>
          </c:tx>
          <c:spPr>
            <a:ln w="38100" cap="rnd">
              <a:solidFill>
                <a:schemeClr val="accent3"/>
              </a:solidFill>
              <a:round/>
            </a:ln>
            <a:effectLst/>
          </c:spPr>
          <c:marker>
            <c:symbol val="none"/>
          </c:marker>
          <c:dLbls>
            <c:dLbl>
              <c:idx val="365"/>
              <c:layout>
                <c:manualLayout>
                  <c:x val="-6.4838795976950962E-3"/>
                  <c:y val="-7.728420229053466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accent3"/>
                        </a:solidFill>
                        <a:latin typeface="+mn-lt"/>
                        <a:ea typeface="+mn-ea"/>
                        <a:cs typeface="+mn-cs"/>
                      </a:defRPr>
                    </a:pPr>
                    <a:r>
                      <a:rPr lang="en-US" sz="1000" b="1" baseline="0">
                        <a:solidFill>
                          <a:schemeClr val="accent3"/>
                        </a:solidFill>
                      </a:rPr>
                      <a:t>Worst (2008):</a:t>
                    </a:r>
                  </a:p>
                  <a:p>
                    <a:pPr>
                      <a:defRPr sz="1000" b="1" i="0" u="none" strike="noStrike" kern="1200" baseline="0">
                        <a:solidFill>
                          <a:schemeClr val="accent3"/>
                        </a:solidFill>
                        <a:latin typeface="+mn-lt"/>
                        <a:ea typeface="+mn-ea"/>
                        <a:cs typeface="+mn-cs"/>
                      </a:defRPr>
                    </a:pPr>
                    <a:r>
                      <a:rPr lang="en-US" sz="1000" b="1" baseline="0">
                        <a:solidFill>
                          <a:schemeClr val="accent3"/>
                        </a:solidFill>
                      </a:rPr>
                      <a:t> </a:t>
                    </a:r>
                    <a:fld id="{C688BE38-4616-4D32-94CD-027B973B613C}" type="VALUE">
                      <a:rPr lang="en-US" sz="1000" b="1" baseline="0">
                        <a:solidFill>
                          <a:schemeClr val="accent3"/>
                        </a:solidFill>
                      </a:rPr>
                      <a:pPr>
                        <a:defRPr sz="1000" b="1" i="0" u="none" strike="noStrike" kern="1200" baseline="0">
                          <a:solidFill>
                            <a:schemeClr val="accent3"/>
                          </a:solidFill>
                          <a:latin typeface="+mn-lt"/>
                          <a:ea typeface="+mn-ea"/>
                          <a:cs typeface="+mn-cs"/>
                        </a:defRPr>
                      </a:pPr>
                      <a:t>[VALUE]</a:t>
                    </a:fld>
                    <a:endParaRPr lang="en-US" sz="1000" b="1" baseline="0">
                      <a:solidFill>
                        <a:schemeClr val="accent3"/>
                      </a:solidFill>
                    </a:endParaRPr>
                  </a:p>
                </c:rich>
              </c:tx>
              <c:spPr>
                <a:noFill/>
                <a:ln>
                  <a:noFill/>
                </a:ln>
                <a:effectLst/>
              </c:sp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10545559991969841"/>
                      <c:h val="0.18743712812790828"/>
                    </c:manualLayout>
                  </c15:layout>
                  <c15:dlblFieldTable/>
                  <c15:showDataLabelsRange val="0"/>
                </c:ext>
                <c:ext xmlns:c16="http://schemas.microsoft.com/office/drawing/2014/chart" uri="{C3380CC4-5D6E-409C-BE32-E72D297353CC}">
                  <c16:uniqueId val="{00000004-22F8-46E0-93D3-2D7043A3CA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'Chart SPX'!$A$4:$A$369</c:f>
              <c:numCache>
                <c:formatCode>m/d/yyyy</c:formatCode>
                <c:ptCount val="366"/>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pt idx="365">
                  <c:v>45657</c:v>
                </c:pt>
              </c:numCache>
            </c:numRef>
          </c:cat>
          <c:val>
            <c:numRef>
              <c:f>'Chart SPX'!$BD$4:$BD$369</c:f>
              <c:numCache>
                <c:formatCode>0%</c:formatCode>
                <c:ptCount val="366"/>
                <c:pt idx="0">
                  <c:v>0</c:v>
                </c:pt>
                <c:pt idx="1">
                  <c:v>-1.4233900000000022E-2</c:v>
                </c:pt>
                <c:pt idx="2">
                  <c:v>-1.423044981864996E-2</c:v>
                </c:pt>
                <c:pt idx="3">
                  <c:v>-3.8435429661622833E-2</c:v>
                </c:pt>
                <c:pt idx="4">
                  <c:v>-3.8435429661622833E-2</c:v>
                </c:pt>
                <c:pt idx="5">
                  <c:v>-3.8435429661622833E-2</c:v>
                </c:pt>
                <c:pt idx="6">
                  <c:v>-3.5326787562175888E-2</c:v>
                </c:pt>
                <c:pt idx="7">
                  <c:v>-5.2711935262087839E-2</c:v>
                </c:pt>
                <c:pt idx="8">
                  <c:v>-3.9731625826210148E-2</c:v>
                </c:pt>
                <c:pt idx="9">
                  <c:v>-3.2081551796517171E-2</c:v>
                </c:pt>
                <c:pt idx="10">
                  <c:v>-4.5184457413537382E-2</c:v>
                </c:pt>
                <c:pt idx="11">
                  <c:v>-4.5184457413537382E-2</c:v>
                </c:pt>
                <c:pt idx="12">
                  <c:v>-4.5184457413537382E-2</c:v>
                </c:pt>
                <c:pt idx="13">
                  <c:v>-3.4799979053921182E-2</c:v>
                </c:pt>
                <c:pt idx="14">
                  <c:v>-5.8850157535840997E-2</c:v>
                </c:pt>
                <c:pt idx="15">
                  <c:v>-6.4025446404567088E-2</c:v>
                </c:pt>
                <c:pt idx="16">
                  <c:v>-9.1218689499996675E-2</c:v>
                </c:pt>
                <c:pt idx="17">
                  <c:v>-9.6692642845662369E-2</c:v>
                </c:pt>
                <c:pt idx="18">
                  <c:v>-9.6692642845662369E-2</c:v>
                </c:pt>
                <c:pt idx="19">
                  <c:v>-9.6692642845662369E-2</c:v>
                </c:pt>
                <c:pt idx="20">
                  <c:v>-9.6692642845662369E-2</c:v>
                </c:pt>
                <c:pt idx="21">
                  <c:v>-0.10670354663132531</c:v>
                </c:pt>
                <c:pt idx="22">
                  <c:v>-8.7527598315086608E-2</c:v>
                </c:pt>
                <c:pt idx="23">
                  <c:v>-7.83216642544875E-2</c:v>
                </c:pt>
                <c:pt idx="24">
                  <c:v>-9.2943169372754264E-2</c:v>
                </c:pt>
                <c:pt idx="25">
                  <c:v>-9.2943169372754264E-2</c:v>
                </c:pt>
                <c:pt idx="26">
                  <c:v>-9.2943169372754264E-2</c:v>
                </c:pt>
                <c:pt idx="27">
                  <c:v>-7.7006271564316608E-2</c:v>
                </c:pt>
                <c:pt idx="28">
                  <c:v>-7.1277526390034929E-2</c:v>
                </c:pt>
                <c:pt idx="29">
                  <c:v>-7.5641964782517612E-2</c:v>
                </c:pt>
                <c:pt idx="30">
                  <c:v>-5.9981675821470182E-2</c:v>
                </c:pt>
                <c:pt idx="31">
                  <c:v>-4.8479611606821793E-2</c:v>
                </c:pt>
                <c:pt idx="32">
                  <c:v>-4.8479611606821793E-2</c:v>
                </c:pt>
                <c:pt idx="33">
                  <c:v>-4.8479611606821793E-2</c:v>
                </c:pt>
                <c:pt idx="34">
                  <c:v>-5.8414911742229125E-2</c:v>
                </c:pt>
                <c:pt idx="35">
                  <c:v>-8.8455336556513831E-2</c:v>
                </c:pt>
                <c:pt idx="36">
                  <c:v>-9.5039241351633441E-2</c:v>
                </c:pt>
                <c:pt idx="37">
                  <c:v>-8.7680552942684287E-2</c:v>
                </c:pt>
                <c:pt idx="38">
                  <c:v>-9.1500160771679107E-2</c:v>
                </c:pt>
                <c:pt idx="39">
                  <c:v>-9.1500160771679107E-2</c:v>
                </c:pt>
                <c:pt idx="40">
                  <c:v>-9.1500160771679107E-2</c:v>
                </c:pt>
                <c:pt idx="41">
                  <c:v>-8.6105579576325364E-2</c:v>
                </c:pt>
                <c:pt idx="42">
                  <c:v>-7.9425102752470278E-2</c:v>
                </c:pt>
                <c:pt idx="43">
                  <c:v>-6.6545063192610887E-2</c:v>
                </c:pt>
                <c:pt idx="44">
                  <c:v>-7.9042997996031428E-2</c:v>
                </c:pt>
                <c:pt idx="45">
                  <c:v>-7.8213307832926016E-2</c:v>
                </c:pt>
                <c:pt idx="46">
                  <c:v>-7.8213307832926016E-2</c:v>
                </c:pt>
                <c:pt idx="47">
                  <c:v>-7.8213307832926016E-2</c:v>
                </c:pt>
                <c:pt idx="48">
                  <c:v>-7.8213307832926016E-2</c:v>
                </c:pt>
                <c:pt idx="49">
                  <c:v>-7.8965670131072807E-2</c:v>
                </c:pt>
                <c:pt idx="50">
                  <c:v>-7.1232297483761253E-2</c:v>
                </c:pt>
                <c:pt idx="51">
                  <c:v>-8.2865112957777098E-2</c:v>
                </c:pt>
                <c:pt idx="52">
                  <c:v>-7.5539222907061276E-2</c:v>
                </c:pt>
                <c:pt idx="53">
                  <c:v>-7.5539222907061276E-2</c:v>
                </c:pt>
                <c:pt idx="54">
                  <c:v>-7.5539222907061276E-2</c:v>
                </c:pt>
                <c:pt idx="55">
                  <c:v>-6.2751988992234109E-2</c:v>
                </c:pt>
                <c:pt idx="56">
                  <c:v>-5.6263327287226161E-2</c:v>
                </c:pt>
                <c:pt idx="57">
                  <c:v>-5.6902708882989095E-2</c:v>
                </c:pt>
                <c:pt idx="58">
                  <c:v>-6.5226296954929652E-2</c:v>
                </c:pt>
                <c:pt idx="59">
                  <c:v>-9.0518749470331006E-2</c:v>
                </c:pt>
                <c:pt idx="60">
                  <c:v>-9.0518749470331006E-2</c:v>
                </c:pt>
                <c:pt idx="61">
                  <c:v>-9.0518749470331006E-2</c:v>
                </c:pt>
                <c:pt idx="62">
                  <c:v>-9.0014169272537137E-2</c:v>
                </c:pt>
                <c:pt idx="63">
                  <c:v>-9.3143155551493551E-2</c:v>
                </c:pt>
                <c:pt idx="64">
                  <c:v>-8.7940155092154804E-2</c:v>
                </c:pt>
                <c:pt idx="65">
                  <c:v>-0.1078773272719179</c:v>
                </c:pt>
                <c:pt idx="66">
                  <c:v>-0.11536482365185741</c:v>
                </c:pt>
                <c:pt idx="67">
                  <c:v>-0.11536482365185741</c:v>
                </c:pt>
                <c:pt idx="68">
                  <c:v>-0.11536482365185741</c:v>
                </c:pt>
                <c:pt idx="69">
                  <c:v>-0.12900687116983967</c:v>
                </c:pt>
                <c:pt idx="70">
                  <c:v>-9.6637805125872833E-2</c:v>
                </c:pt>
                <c:pt idx="71">
                  <c:v>-0.10450898060225011</c:v>
                </c:pt>
                <c:pt idx="72">
                  <c:v>-9.9881083014002447E-2</c:v>
                </c:pt>
                <c:pt idx="73">
                  <c:v>-0.11856872188522383</c:v>
                </c:pt>
                <c:pt idx="74">
                  <c:v>-0.11856872188522383</c:v>
                </c:pt>
                <c:pt idx="75">
                  <c:v>-0.11856872188522383</c:v>
                </c:pt>
                <c:pt idx="76">
                  <c:v>-0.12633448401792624</c:v>
                </c:pt>
                <c:pt idx="77">
                  <c:v>-8.9260225747572197E-2</c:v>
                </c:pt>
                <c:pt idx="78">
                  <c:v>-0.11136661228800138</c:v>
                </c:pt>
                <c:pt idx="79">
                  <c:v>-9.0090507402706854E-2</c:v>
                </c:pt>
                <c:pt idx="80">
                  <c:v>-9.0090507402706854E-2</c:v>
                </c:pt>
                <c:pt idx="81">
                  <c:v>-9.0090507402706854E-2</c:v>
                </c:pt>
                <c:pt idx="82">
                  <c:v>-9.0090507402706854E-2</c:v>
                </c:pt>
                <c:pt idx="83">
                  <c:v>-7.6145780464856205E-2</c:v>
                </c:pt>
                <c:pt idx="84">
                  <c:v>-7.4012878228215451E-2</c:v>
                </c:pt>
                <c:pt idx="85">
                  <c:v>-8.2085170962260978E-2</c:v>
                </c:pt>
                <c:pt idx="86">
                  <c:v>-9.2411253831521045E-2</c:v>
                </c:pt>
                <c:pt idx="87">
                  <c:v>-9.9589554742716691E-2</c:v>
                </c:pt>
                <c:pt idx="88">
                  <c:v>-9.9589554742716691E-2</c:v>
                </c:pt>
                <c:pt idx="89">
                  <c:v>-9.9589554742716691E-2</c:v>
                </c:pt>
                <c:pt idx="90">
                  <c:v>-9.4445960074184487E-2</c:v>
                </c:pt>
                <c:pt idx="91">
                  <c:v>-6.1940554478623455E-2</c:v>
                </c:pt>
                <c:pt idx="92">
                  <c:v>-6.356668052743486E-2</c:v>
                </c:pt>
                <c:pt idx="93">
                  <c:v>-6.2341732102232816E-2</c:v>
                </c:pt>
                <c:pt idx="94">
                  <c:v>-6.1581478778621301E-2</c:v>
                </c:pt>
                <c:pt idx="95">
                  <c:v>-6.1581478778621301E-2</c:v>
                </c:pt>
                <c:pt idx="96">
                  <c:v>-6.1581478778621301E-2</c:v>
                </c:pt>
                <c:pt idx="97">
                  <c:v>-6.0109757011789888E-2</c:v>
                </c:pt>
                <c:pt idx="98">
                  <c:v>-6.4587488118410086E-2</c:v>
                </c:pt>
                <c:pt idx="99">
                  <c:v>-7.2082761493614922E-2</c:v>
                </c:pt>
                <c:pt idx="100">
                  <c:v>-6.7887090907984504E-2</c:v>
                </c:pt>
                <c:pt idx="101">
                  <c:v>-8.6816719499697825E-2</c:v>
                </c:pt>
                <c:pt idx="102">
                  <c:v>-8.6816719499697825E-2</c:v>
                </c:pt>
                <c:pt idx="103">
                  <c:v>-8.6816719499697825E-2</c:v>
                </c:pt>
                <c:pt idx="104">
                  <c:v>-8.9894512428296047E-2</c:v>
                </c:pt>
                <c:pt idx="105">
                  <c:v>-8.5699108151687908E-2</c:v>
                </c:pt>
                <c:pt idx="106">
                  <c:v>-6.4850304914870982E-2</c:v>
                </c:pt>
                <c:pt idx="107">
                  <c:v>-6.424170949330954E-2</c:v>
                </c:pt>
                <c:pt idx="108">
                  <c:v>-4.7262094584578418E-2</c:v>
                </c:pt>
                <c:pt idx="109">
                  <c:v>-4.7262094584578418E-2</c:v>
                </c:pt>
                <c:pt idx="110">
                  <c:v>-4.7262094584578418E-2</c:v>
                </c:pt>
                <c:pt idx="111">
                  <c:v>-4.8720450496397838E-2</c:v>
                </c:pt>
                <c:pt idx="112">
                  <c:v>-5.7081246456985091E-2</c:v>
                </c:pt>
                <c:pt idx="113">
                  <c:v>-5.4340935975438431E-2</c:v>
                </c:pt>
                <c:pt idx="114">
                  <c:v>-4.8247108966864238E-2</c:v>
                </c:pt>
                <c:pt idx="115">
                  <c:v>-4.2051863873262207E-2</c:v>
                </c:pt>
                <c:pt idx="116">
                  <c:v>-4.2051863873262207E-2</c:v>
                </c:pt>
                <c:pt idx="117">
                  <c:v>-4.2051863873262207E-2</c:v>
                </c:pt>
                <c:pt idx="118">
                  <c:v>-4.3020636823327241E-2</c:v>
                </c:pt>
                <c:pt idx="119">
                  <c:v>-4.6714672863125584E-2</c:v>
                </c:pt>
                <c:pt idx="120">
                  <c:v>-5.034259083261039E-2</c:v>
                </c:pt>
                <c:pt idx="121">
                  <c:v>-3.3882083993771017E-2</c:v>
                </c:pt>
                <c:pt idx="122">
                  <c:v>-3.0757368818032149E-2</c:v>
                </c:pt>
                <c:pt idx="123">
                  <c:v>-3.0757368818032149E-2</c:v>
                </c:pt>
                <c:pt idx="124">
                  <c:v>-3.0757368818032149E-2</c:v>
                </c:pt>
                <c:pt idx="125">
                  <c:v>-3.5063423055584297E-2</c:v>
                </c:pt>
                <c:pt idx="126">
                  <c:v>-2.7646534550558655E-2</c:v>
                </c:pt>
                <c:pt idx="127">
                  <c:v>-4.4862247127034127E-2</c:v>
                </c:pt>
                <c:pt idx="128">
                  <c:v>-4.1314578971538118E-2</c:v>
                </c:pt>
                <c:pt idx="129">
                  <c:v>-4.7564728573933235E-2</c:v>
                </c:pt>
                <c:pt idx="130">
                  <c:v>-4.7564728573933235E-2</c:v>
                </c:pt>
                <c:pt idx="131">
                  <c:v>-4.7564728573933235E-2</c:v>
                </c:pt>
                <c:pt idx="132">
                  <c:v>-3.7039366389403861E-2</c:v>
                </c:pt>
                <c:pt idx="133">
                  <c:v>-3.7190840097070854E-2</c:v>
                </c:pt>
                <c:pt idx="134">
                  <c:v>-3.3165912685012566E-2</c:v>
                </c:pt>
                <c:pt idx="135">
                  <c:v>-2.2751175896455478E-2</c:v>
                </c:pt>
                <c:pt idx="136">
                  <c:v>-2.1506063169665079E-2</c:v>
                </c:pt>
                <c:pt idx="137">
                  <c:v>-2.1506063169665079E-2</c:v>
                </c:pt>
                <c:pt idx="138">
                  <c:v>-2.1506063169665079E-2</c:v>
                </c:pt>
                <c:pt idx="139">
                  <c:v>-2.0593128326602317E-2</c:v>
                </c:pt>
                <c:pt idx="140">
                  <c:v>-2.9678694112367676E-2</c:v>
                </c:pt>
                <c:pt idx="141">
                  <c:v>-4.5187242512239156E-2</c:v>
                </c:pt>
                <c:pt idx="142">
                  <c:v>-4.2508706283658881E-2</c:v>
                </c:pt>
                <c:pt idx="143">
                  <c:v>-5.5145867876385979E-2</c:v>
                </c:pt>
                <c:pt idx="144">
                  <c:v>-5.5145867876385979E-2</c:v>
                </c:pt>
                <c:pt idx="145">
                  <c:v>-5.5145867876385979E-2</c:v>
                </c:pt>
                <c:pt idx="146">
                  <c:v>-5.5145867876385979E-2</c:v>
                </c:pt>
                <c:pt idx="147">
                  <c:v>-4.8674656410884531E-2</c:v>
                </c:pt>
                <c:pt idx="148">
                  <c:v>-4.4718284571966249E-2</c:v>
                </c:pt>
                <c:pt idx="149">
                  <c:v>-3.9508464680536481E-2</c:v>
                </c:pt>
                <c:pt idx="150">
                  <c:v>-3.8042274351871352E-2</c:v>
                </c:pt>
                <c:pt idx="151">
                  <c:v>-3.8042274351871352E-2</c:v>
                </c:pt>
                <c:pt idx="152">
                  <c:v>-3.8042274351871352E-2</c:v>
                </c:pt>
                <c:pt idx="153">
                  <c:v>-4.8114933697132933E-2</c:v>
                </c:pt>
                <c:pt idx="154">
                  <c:v>-5.3588177639867784E-2</c:v>
                </c:pt>
                <c:pt idx="155">
                  <c:v>-5.3430600071444845E-2</c:v>
                </c:pt>
                <c:pt idx="156">
                  <c:v>-3.4901409410903472E-2</c:v>
                </c:pt>
                <c:pt idx="157">
                  <c:v>-6.4606082420786248E-2</c:v>
                </c:pt>
                <c:pt idx="158">
                  <c:v>-6.4606082420786248E-2</c:v>
                </c:pt>
                <c:pt idx="159">
                  <c:v>-6.4606082420786248E-2</c:v>
                </c:pt>
                <c:pt idx="160">
                  <c:v>-6.3829050693453127E-2</c:v>
                </c:pt>
                <c:pt idx="161">
                  <c:v>-6.6109375891774014E-2</c:v>
                </c:pt>
                <c:pt idx="162">
                  <c:v>-8.1689846730021221E-2</c:v>
                </c:pt>
                <c:pt idx="163">
                  <c:v>-7.8611303772198937E-2</c:v>
                </c:pt>
                <c:pt idx="164">
                  <c:v>-6.4725607564567578E-2</c:v>
                </c:pt>
                <c:pt idx="165">
                  <c:v>-6.4725607564567578E-2</c:v>
                </c:pt>
                <c:pt idx="166">
                  <c:v>-6.4725607564567578E-2</c:v>
                </c:pt>
                <c:pt idx="167">
                  <c:v>-6.4648073317434718E-2</c:v>
                </c:pt>
                <c:pt idx="168">
                  <c:v>-7.0973577792010967E-2</c:v>
                </c:pt>
                <c:pt idx="169">
                  <c:v>-7.9981789592308505E-2</c:v>
                </c:pt>
                <c:pt idx="170">
                  <c:v>-7.6284696413785213E-2</c:v>
                </c:pt>
                <c:pt idx="171">
                  <c:v>-9.3406960395650329E-2</c:v>
                </c:pt>
                <c:pt idx="172">
                  <c:v>-9.3406960395650329E-2</c:v>
                </c:pt>
                <c:pt idx="173">
                  <c:v>-9.3406960395650329E-2</c:v>
                </c:pt>
                <c:pt idx="174">
                  <c:v>-9.3354649977265169E-2</c:v>
                </c:pt>
                <c:pt idx="175">
                  <c:v>-9.5894979583493911E-2</c:v>
                </c:pt>
                <c:pt idx="176">
                  <c:v>-9.0566907877175362E-2</c:v>
                </c:pt>
                <c:pt idx="177">
                  <c:v>-0.11700139956590949</c:v>
                </c:pt>
                <c:pt idx="178">
                  <c:v>-0.12025763350473029</c:v>
                </c:pt>
                <c:pt idx="179">
                  <c:v>-0.12025763350473029</c:v>
                </c:pt>
                <c:pt idx="180">
                  <c:v>-0.12025763350473029</c:v>
                </c:pt>
                <c:pt idx="181">
                  <c:v>-0.11913877716302157</c:v>
                </c:pt>
                <c:pt idx="182">
                  <c:v>-0.11558996346845596</c:v>
                </c:pt>
                <c:pt idx="183">
                  <c:v>-0.13163891019637564</c:v>
                </c:pt>
                <c:pt idx="184">
                  <c:v>-0.13067442153393083</c:v>
                </c:pt>
                <c:pt idx="185">
                  <c:v>-0.13067442153393083</c:v>
                </c:pt>
                <c:pt idx="186">
                  <c:v>-0.13067442153393083</c:v>
                </c:pt>
                <c:pt idx="187">
                  <c:v>-0.13067442153393083</c:v>
                </c:pt>
                <c:pt idx="188">
                  <c:v>-0.1379498073001133</c:v>
                </c:pt>
                <c:pt idx="189">
                  <c:v>-0.12288729048808744</c:v>
                </c:pt>
                <c:pt idx="190">
                  <c:v>-0.14277301441559964</c:v>
                </c:pt>
                <c:pt idx="191">
                  <c:v>-0.13678142639985746</c:v>
                </c:pt>
                <c:pt idx="192">
                  <c:v>-0.14628615347005391</c:v>
                </c:pt>
                <c:pt idx="193">
                  <c:v>-0.14628615347005391</c:v>
                </c:pt>
                <c:pt idx="194">
                  <c:v>-0.14628615347005391</c:v>
                </c:pt>
                <c:pt idx="195">
                  <c:v>-0.15399510413283468</c:v>
                </c:pt>
                <c:pt idx="196">
                  <c:v>-0.16320378282385917</c:v>
                </c:pt>
                <c:pt idx="197">
                  <c:v>-0.14212078581172805</c:v>
                </c:pt>
                <c:pt idx="198">
                  <c:v>-0.13178600070632329</c:v>
                </c:pt>
                <c:pt idx="199">
                  <c:v>-0.13153439228932795</c:v>
                </c:pt>
                <c:pt idx="200">
                  <c:v>-0.13153439228932795</c:v>
                </c:pt>
                <c:pt idx="201">
                  <c:v>-0.13153439228932795</c:v>
                </c:pt>
                <c:pt idx="202">
                  <c:v>-0.13198043622544819</c:v>
                </c:pt>
                <c:pt idx="203">
                  <c:v>-0.12025132186994458</c:v>
                </c:pt>
                <c:pt idx="204">
                  <c:v>-0.11667602324202397</c:v>
                </c:pt>
                <c:pt idx="205">
                  <c:v>-0.13708363374185883</c:v>
                </c:pt>
                <c:pt idx="206">
                  <c:v>-0.13347612558108002</c:v>
                </c:pt>
                <c:pt idx="207">
                  <c:v>-0.13347612558108002</c:v>
                </c:pt>
                <c:pt idx="208">
                  <c:v>-0.13347612558108002</c:v>
                </c:pt>
                <c:pt idx="209">
                  <c:v>-0.14959563595495795</c:v>
                </c:pt>
                <c:pt idx="210">
                  <c:v>-0.12965731035686723</c:v>
                </c:pt>
                <c:pt idx="211">
                  <c:v>-0.115090558828848</c:v>
                </c:pt>
                <c:pt idx="212">
                  <c:v>-0.12654341078026154</c:v>
                </c:pt>
                <c:pt idx="213">
                  <c:v>-0.13141389206740972</c:v>
                </c:pt>
                <c:pt idx="214">
                  <c:v>-0.13141389206740972</c:v>
                </c:pt>
                <c:pt idx="215">
                  <c:v>-0.13141389206740972</c:v>
                </c:pt>
                <c:pt idx="216">
                  <c:v>-0.13918799830923878</c:v>
                </c:pt>
                <c:pt idx="217">
                  <c:v>-0.11438077371971378</c:v>
                </c:pt>
                <c:pt idx="218">
                  <c:v>-0.11100514747682388</c:v>
                </c:pt>
                <c:pt idx="219">
                  <c:v>-0.12686392665098489</c:v>
                </c:pt>
                <c:pt idx="220">
                  <c:v>-0.10599972898305887</c:v>
                </c:pt>
                <c:pt idx="221">
                  <c:v>-0.10599972898305887</c:v>
                </c:pt>
                <c:pt idx="222">
                  <c:v>-0.10599972898305887</c:v>
                </c:pt>
                <c:pt idx="223">
                  <c:v>-9.9574549035260085E-2</c:v>
                </c:pt>
                <c:pt idx="224">
                  <c:v>-0.11038379640391138</c:v>
                </c:pt>
                <c:pt idx="225">
                  <c:v>-0.11268834717932708</c:v>
                </c:pt>
                <c:pt idx="226">
                  <c:v>-0.10775622535712337</c:v>
                </c:pt>
                <c:pt idx="227">
                  <c:v>-0.10401245970309925</c:v>
                </c:pt>
                <c:pt idx="228">
                  <c:v>-0.10401245970309925</c:v>
                </c:pt>
                <c:pt idx="229">
                  <c:v>-0.10401245970309925</c:v>
                </c:pt>
                <c:pt idx="230">
                  <c:v>-0.11747915243376161</c:v>
                </c:pt>
                <c:pt idx="231">
                  <c:v>-0.12562296656301808</c:v>
                </c:pt>
                <c:pt idx="232">
                  <c:v>-0.12014481957312861</c:v>
                </c:pt>
                <c:pt idx="233">
                  <c:v>-0.11789177441260945</c:v>
                </c:pt>
                <c:pt idx="234">
                  <c:v>-0.10779269375950462</c:v>
                </c:pt>
                <c:pt idx="235">
                  <c:v>-0.10779269375950462</c:v>
                </c:pt>
                <c:pt idx="236">
                  <c:v>-0.10779269375950462</c:v>
                </c:pt>
                <c:pt idx="237">
                  <c:v>-0.12529789032867378</c:v>
                </c:pt>
                <c:pt idx="238">
                  <c:v>-0.12206437903985168</c:v>
                </c:pt>
                <c:pt idx="239">
                  <c:v>-0.11490411170242498</c:v>
                </c:pt>
                <c:pt idx="240">
                  <c:v>-0.10162510659988522</c:v>
                </c:pt>
                <c:pt idx="241">
                  <c:v>-0.11390912554228094</c:v>
                </c:pt>
                <c:pt idx="242">
                  <c:v>-0.11390912554228094</c:v>
                </c:pt>
                <c:pt idx="243">
                  <c:v>-0.11390912554228094</c:v>
                </c:pt>
                <c:pt idx="244">
                  <c:v>-0.11390912554228094</c:v>
                </c:pt>
                <c:pt idx="245">
                  <c:v>-0.1175057684017049</c:v>
                </c:pt>
                <c:pt idx="246">
                  <c:v>-0.11885439608643344</c:v>
                </c:pt>
                <c:pt idx="247">
                  <c:v>-0.14519941603960362</c:v>
                </c:pt>
                <c:pt idx="248">
                  <c:v>-0.14137768810877505</c:v>
                </c:pt>
                <c:pt idx="249">
                  <c:v>-0.14137768810877505</c:v>
                </c:pt>
                <c:pt idx="250">
                  <c:v>-0.14137768810877505</c:v>
                </c:pt>
                <c:pt idx="251">
                  <c:v>-0.12362326766795062</c:v>
                </c:pt>
                <c:pt idx="252">
                  <c:v>-0.15353847506377838</c:v>
                </c:pt>
                <c:pt idx="253">
                  <c:v>-0.14828711240922654</c:v>
                </c:pt>
                <c:pt idx="254">
                  <c:v>-0.13625326102045643</c:v>
                </c:pt>
                <c:pt idx="255">
                  <c:v>-0.13440898898338738</c:v>
                </c:pt>
                <c:pt idx="256">
                  <c:v>-0.13440898898338738</c:v>
                </c:pt>
                <c:pt idx="257">
                  <c:v>-0.13440898898338738</c:v>
                </c:pt>
                <c:pt idx="258">
                  <c:v>-0.17520308150518493</c:v>
                </c:pt>
                <c:pt idx="259">
                  <c:v>-0.16075717587620741</c:v>
                </c:pt>
                <c:pt idx="260">
                  <c:v>-0.20029499633635062</c:v>
                </c:pt>
                <c:pt idx="261">
                  <c:v>-0.16537075923935385</c:v>
                </c:pt>
                <c:pt idx="262">
                  <c:v>-0.13177826770552303</c:v>
                </c:pt>
                <c:pt idx="263">
                  <c:v>-0.13177826770552303</c:v>
                </c:pt>
                <c:pt idx="264">
                  <c:v>-0.13177826770552303</c:v>
                </c:pt>
                <c:pt idx="265">
                  <c:v>-0.16493487426229003</c:v>
                </c:pt>
                <c:pt idx="266">
                  <c:v>-0.17797500074627237</c:v>
                </c:pt>
                <c:pt idx="267">
                  <c:v>-0.17959241713480401</c:v>
                </c:pt>
                <c:pt idx="268">
                  <c:v>-0.1634651730338732</c:v>
                </c:pt>
                <c:pt idx="269">
                  <c:v>-0.16062823247518287</c:v>
                </c:pt>
                <c:pt idx="270">
                  <c:v>-0.16062823247518287</c:v>
                </c:pt>
                <c:pt idx="271">
                  <c:v>-0.16062823247518287</c:v>
                </c:pt>
                <c:pt idx="272">
                  <c:v>-0.2343689728073034</c:v>
                </c:pt>
                <c:pt idx="273">
                  <c:v>-0.1928663351531662</c:v>
                </c:pt>
                <c:pt idx="274">
                  <c:v>-0.19641086264234109</c:v>
                </c:pt>
                <c:pt idx="275">
                  <c:v>-0.22865704646948803</c:v>
                </c:pt>
                <c:pt idx="276">
                  <c:v>-0.23905914613791446</c:v>
                </c:pt>
                <c:pt idx="277">
                  <c:v>-0.23905914613791446</c:v>
                </c:pt>
                <c:pt idx="278">
                  <c:v>-0.23905914613791446</c:v>
                </c:pt>
                <c:pt idx="279">
                  <c:v>-0.26835879324544709</c:v>
                </c:pt>
                <c:pt idx="280">
                  <c:v>-0.31034160947907485</c:v>
                </c:pt>
                <c:pt idx="281">
                  <c:v>-0.31778702353146071</c:v>
                </c:pt>
                <c:pt idx="282">
                  <c:v>-0.36974340872113753</c:v>
                </c:pt>
                <c:pt idx="283">
                  <c:v>-0.37709585606367846</c:v>
                </c:pt>
                <c:pt idx="284">
                  <c:v>-0.37709585606367846</c:v>
                </c:pt>
                <c:pt idx="285">
                  <c:v>-0.37709585606367846</c:v>
                </c:pt>
                <c:pt idx="286">
                  <c:v>-0.30495826151062899</c:v>
                </c:pt>
                <c:pt idx="287">
                  <c:v>-0.30865004520878914</c:v>
                </c:pt>
                <c:pt idx="288">
                  <c:v>-0.37105032423830708</c:v>
                </c:pt>
                <c:pt idx="289">
                  <c:v>-0.34429587424585351</c:v>
                </c:pt>
                <c:pt idx="290">
                  <c:v>-0.34835822358655077</c:v>
                </c:pt>
                <c:pt idx="291">
                  <c:v>-0.34835822358655077</c:v>
                </c:pt>
                <c:pt idx="292">
                  <c:v>-0.34835822358655077</c:v>
                </c:pt>
                <c:pt idx="293">
                  <c:v>-0.31728494613498603</c:v>
                </c:pt>
                <c:pt idx="294">
                  <c:v>-0.33830635708703827</c:v>
                </c:pt>
                <c:pt idx="295">
                  <c:v>-0.37854434452876129</c:v>
                </c:pt>
                <c:pt idx="296">
                  <c:v>-0.37067348436108694</c:v>
                </c:pt>
                <c:pt idx="297">
                  <c:v>-0.39238978030154203</c:v>
                </c:pt>
                <c:pt idx="298">
                  <c:v>-0.39238978030154203</c:v>
                </c:pt>
                <c:pt idx="299">
                  <c:v>-0.39238978030154203</c:v>
                </c:pt>
                <c:pt idx="300">
                  <c:v>-0.41168997208106584</c:v>
                </c:pt>
                <c:pt idx="301">
                  <c:v>-0.34821920342298696</c:v>
                </c:pt>
                <c:pt idx="302">
                  <c:v>-0.35534362377613127</c:v>
                </c:pt>
                <c:pt idx="303">
                  <c:v>-0.33859003600827497</c:v>
                </c:pt>
                <c:pt idx="304">
                  <c:v>-0.32842270975980137</c:v>
                </c:pt>
                <c:pt idx="305">
                  <c:v>-0.32842270975980137</c:v>
                </c:pt>
                <c:pt idx="306">
                  <c:v>-0.32842270975980137</c:v>
                </c:pt>
                <c:pt idx="307">
                  <c:v>-0.33011387569208428</c:v>
                </c:pt>
                <c:pt idx="308">
                  <c:v>-0.3027604155782192</c:v>
                </c:pt>
                <c:pt idx="309">
                  <c:v>-0.33908917771305636</c:v>
                </c:pt>
                <c:pt idx="310">
                  <c:v>-0.37213233954844338</c:v>
                </c:pt>
                <c:pt idx="311">
                  <c:v>-0.35379157174546083</c:v>
                </c:pt>
                <c:pt idx="312">
                  <c:v>-0.35379157174546083</c:v>
                </c:pt>
                <c:pt idx="313">
                  <c:v>-0.35379157174546083</c:v>
                </c:pt>
                <c:pt idx="314">
                  <c:v>-0.3618848153426063</c:v>
                </c:pt>
                <c:pt idx="315">
                  <c:v>-0.37594498150982891</c:v>
                </c:pt>
                <c:pt idx="316">
                  <c:v>-0.40806116176490148</c:v>
                </c:pt>
                <c:pt idx="317">
                  <c:v>-0.36701215673146348</c:v>
                </c:pt>
                <c:pt idx="318">
                  <c:v>-0.39329824289887594</c:v>
                </c:pt>
                <c:pt idx="319">
                  <c:v>-0.39329824289887594</c:v>
                </c:pt>
                <c:pt idx="320">
                  <c:v>-0.39329824289887594</c:v>
                </c:pt>
                <c:pt idx="321">
                  <c:v>-0.40893337187060186</c:v>
                </c:pt>
                <c:pt idx="322">
                  <c:v>-0.40300278664393996</c:v>
                </c:pt>
                <c:pt idx="323">
                  <c:v>-0.43945125751096747</c:v>
                </c:pt>
                <c:pt idx="324">
                  <c:v>-0.47705247477301205</c:v>
                </c:pt>
                <c:pt idx="325">
                  <c:v>-0.4438593219147744</c:v>
                </c:pt>
                <c:pt idx="326">
                  <c:v>-0.4438593219147744</c:v>
                </c:pt>
                <c:pt idx="327">
                  <c:v>-0.4438593219147744</c:v>
                </c:pt>
                <c:pt idx="328">
                  <c:v>-0.4078507702026547</c:v>
                </c:pt>
                <c:pt idx="329">
                  <c:v>-0.40388106098101628</c:v>
                </c:pt>
                <c:pt idx="330">
                  <c:v>-0.38258429460130583</c:v>
                </c:pt>
                <c:pt idx="331">
                  <c:v>-0.38258429460130583</c:v>
                </c:pt>
                <c:pt idx="332">
                  <c:v>-0.37661141506727891</c:v>
                </c:pt>
                <c:pt idx="333">
                  <c:v>-0.37661141506727891</c:v>
                </c:pt>
                <c:pt idx="334">
                  <c:v>-0.37661141506727891</c:v>
                </c:pt>
                <c:pt idx="335">
                  <c:v>-0.43223768761685399</c:v>
                </c:pt>
                <c:pt idx="336">
                  <c:v>-0.40951805414829867</c:v>
                </c:pt>
                <c:pt idx="337">
                  <c:v>-0.39393960516367155</c:v>
                </c:pt>
                <c:pt idx="338">
                  <c:v>-0.41167596261855666</c:v>
                </c:pt>
                <c:pt idx="339">
                  <c:v>-0.39019036877338631</c:v>
                </c:pt>
                <c:pt idx="340">
                  <c:v>-0.39019036877338631</c:v>
                </c:pt>
                <c:pt idx="341">
                  <c:v>-0.39019036877338631</c:v>
                </c:pt>
                <c:pt idx="342">
                  <c:v>-0.366671596802017</c:v>
                </c:pt>
                <c:pt idx="343">
                  <c:v>-0.38129400964073268</c:v>
                </c:pt>
                <c:pt idx="344">
                  <c:v>-0.37387077516840217</c:v>
                </c:pt>
                <c:pt idx="345">
                  <c:v>-0.39156343390031356</c:v>
                </c:pt>
                <c:pt idx="346">
                  <c:v>-0.38728174409735683</c:v>
                </c:pt>
                <c:pt idx="347">
                  <c:v>-0.38728174409735683</c:v>
                </c:pt>
                <c:pt idx="348">
                  <c:v>-0.38728174409735683</c:v>
                </c:pt>
                <c:pt idx="349">
                  <c:v>-0.39502613522101271</c:v>
                </c:pt>
                <c:pt idx="350">
                  <c:v>-0.36395213663573178</c:v>
                </c:pt>
                <c:pt idx="351">
                  <c:v>-0.37002213221017599</c:v>
                </c:pt>
                <c:pt idx="352">
                  <c:v>-0.38332940670264759</c:v>
                </c:pt>
                <c:pt idx="353">
                  <c:v>-0.38150751510180991</c:v>
                </c:pt>
                <c:pt idx="354">
                  <c:v>-0.38150751510180991</c:v>
                </c:pt>
                <c:pt idx="355">
                  <c:v>-0.38150751510180991</c:v>
                </c:pt>
                <c:pt idx="356">
                  <c:v>-0.39276840777435129</c:v>
                </c:pt>
                <c:pt idx="357">
                  <c:v>-0.39855216724398213</c:v>
                </c:pt>
                <c:pt idx="358">
                  <c:v>-0.39478993061574341</c:v>
                </c:pt>
                <c:pt idx="359">
                  <c:v>-0.39478993061574341</c:v>
                </c:pt>
                <c:pt idx="360">
                  <c:v>-0.39155193570252367</c:v>
                </c:pt>
                <c:pt idx="361">
                  <c:v>-0.39155193570252367</c:v>
                </c:pt>
                <c:pt idx="362">
                  <c:v>-0.39155193570252367</c:v>
                </c:pt>
                <c:pt idx="363">
                  <c:v>-0.39370760634952318</c:v>
                </c:pt>
                <c:pt idx="364">
                  <c:v>-0.3787911764762586</c:v>
                </c:pt>
                <c:pt idx="365">
                  <c:v>-0.36997833538045677</c:v>
                </c:pt>
              </c:numCache>
            </c:numRef>
          </c:val>
          <c:smooth val="0"/>
          <c:extLst xmlns:c15="http://schemas.microsoft.com/office/drawing/2012/chart">
            <c:ext xmlns:c16="http://schemas.microsoft.com/office/drawing/2014/chart" uri="{C3380CC4-5D6E-409C-BE32-E72D297353CC}">
              <c16:uniqueId val="{00000005-22F8-46E0-93D3-2D7043A3CA8D}"/>
            </c:ext>
          </c:extLst>
        </c:ser>
        <c:dLbls>
          <c:showLegendKey val="0"/>
          <c:showVal val="0"/>
          <c:showCatName val="0"/>
          <c:showSerName val="0"/>
          <c:showPercent val="0"/>
          <c:showBubbleSize val="0"/>
        </c:dLbls>
        <c:smooth val="0"/>
        <c:axId val="310376816"/>
        <c:axId val="310367216"/>
        <c:extLst/>
      </c:lineChart>
      <c:dateAx>
        <c:axId val="310376816"/>
        <c:scaling>
          <c:orientation val="minMax"/>
          <c:max val="45657"/>
        </c:scaling>
        <c:delete val="0"/>
        <c:axPos val="b"/>
        <c:numFmt formatCode="mmm" sourceLinked="0"/>
        <c:majorTickMark val="none"/>
        <c:minorTickMark val="none"/>
        <c:tickLblPos val="low"/>
        <c:spPr>
          <a:noFill/>
          <a:ln w="9525" cap="flat" cmpd="sng" algn="ctr">
            <a:solidFill>
              <a:schemeClr val="accent4">
                <a:lumMod val="50000"/>
              </a:schemeClr>
            </a:solidFill>
            <a:prstDash val="dash"/>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10367216"/>
        <c:crosses val="autoZero"/>
        <c:auto val="0"/>
        <c:lblOffset val="100"/>
        <c:baseTimeUnit val="days"/>
        <c:majorUnit val="1"/>
        <c:majorTimeUnit val="months"/>
      </c:dateAx>
      <c:valAx>
        <c:axId val="310367216"/>
        <c:scaling>
          <c:orientation val="minMax"/>
          <c:max val="0.5"/>
          <c:min val="-0.5"/>
        </c:scaling>
        <c:delete val="0"/>
        <c:axPos val="l"/>
        <c:title>
          <c:tx>
            <c:rich>
              <a:bodyPr/>
              <a:lstStyle/>
              <a:p>
                <a:pPr>
                  <a:defRPr sz="1050"/>
                </a:pPr>
                <a:r>
                  <a:rPr lang="en-US" sz="1050" b="0" dirty="0"/>
                  <a:t>Calendar year performance</a:t>
                </a:r>
              </a:p>
            </c:rich>
          </c:tx>
          <c:layout>
            <c:manualLayout>
              <c:xMode val="edge"/>
              <c:yMode val="edge"/>
              <c:x val="1.4598574627207412E-2"/>
              <c:y val="0.27368282061481192"/>
            </c:manualLayout>
          </c:layout>
          <c:overlay val="0"/>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10376816"/>
        <c:crosses val="autoZero"/>
        <c:crossBetween val="between"/>
      </c:valAx>
    </c:plotArea>
    <c:legend>
      <c:legendPos val="t"/>
      <c:layout>
        <c:manualLayout>
          <c:xMode val="edge"/>
          <c:yMode val="edge"/>
          <c:x val="0.25828285238449877"/>
          <c:y val="7.2967403785536303E-2"/>
          <c:w val="0.46641132272059443"/>
          <c:h val="5.5816369410516598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22372304667638E-2"/>
          <c:y val="0.1050981117914077"/>
          <c:w val="0.72414968951153869"/>
          <c:h val="0.78989728965824346"/>
        </c:manualLayout>
      </c:layout>
      <c:lineChart>
        <c:grouping val="standard"/>
        <c:varyColors val="0"/>
        <c:ser>
          <c:idx val="0"/>
          <c:order val="0"/>
          <c:tx>
            <c:strRef>
              <c:f>'Meme Coin'!$B$1</c:f>
              <c:strCache>
                <c:ptCount val="1"/>
                <c:pt idx="0">
                  <c:v>UBS Meme Basket </c:v>
                </c:pt>
              </c:strCache>
            </c:strRef>
          </c:tx>
          <c:spPr>
            <a:ln w="28575" cap="rnd">
              <a:solidFill>
                <a:schemeClr val="accent1"/>
              </a:solidFill>
              <a:round/>
            </a:ln>
            <a:effectLst/>
          </c:spPr>
          <c:marker>
            <c:symbol val="none"/>
          </c:marker>
          <c:cat>
            <c:numRef>
              <c:f>'Meme Coin'!$V$2:$V$13</c:f>
              <c:numCache>
                <c:formatCode>m/d/yyyy</c:formatCode>
                <c:ptCount val="12"/>
                <c:pt idx="0">
                  <c:v>45968</c:v>
                </c:pt>
                <c:pt idx="1">
                  <c:v>45967</c:v>
                </c:pt>
                <c:pt idx="2">
                  <c:v>45966</c:v>
                </c:pt>
                <c:pt idx="3">
                  <c:v>45965</c:v>
                </c:pt>
                <c:pt idx="4">
                  <c:v>45964</c:v>
                </c:pt>
                <c:pt idx="5">
                  <c:v>45963</c:v>
                </c:pt>
                <c:pt idx="6">
                  <c:v>45962</c:v>
                </c:pt>
                <c:pt idx="7">
                  <c:v>45961</c:v>
                </c:pt>
                <c:pt idx="8">
                  <c:v>45960</c:v>
                </c:pt>
                <c:pt idx="9">
                  <c:v>45959</c:v>
                </c:pt>
                <c:pt idx="10">
                  <c:v>45958</c:v>
                </c:pt>
                <c:pt idx="11">
                  <c:v>45957</c:v>
                </c:pt>
              </c:numCache>
            </c:numRef>
          </c:cat>
          <c:val>
            <c:numRef>
              <c:f>'Meme Coin'!$W$2:$W$13</c:f>
              <c:numCache>
                <c:formatCode>General</c:formatCode>
                <c:ptCount val="12"/>
                <c:pt idx="0">
                  <c:v>88.970600000000005</c:v>
                </c:pt>
                <c:pt idx="1">
                  <c:v>87.552499999999995</c:v>
                </c:pt>
                <c:pt idx="2">
                  <c:v>92.436999999999998</c:v>
                </c:pt>
                <c:pt idx="3">
                  <c:v>88.865499999999997</c:v>
                </c:pt>
                <c:pt idx="4">
                  <c:v>92.804599999999994</c:v>
                </c:pt>
                <c:pt idx="5">
                  <c:v>95.010499999999993</c:v>
                </c:pt>
                <c:pt idx="6">
                  <c:v>95.010499999999993</c:v>
                </c:pt>
                <c:pt idx="7">
                  <c:v>95.010499999999993</c:v>
                </c:pt>
                <c:pt idx="8">
                  <c:v>92.594499999999996</c:v>
                </c:pt>
                <c:pt idx="9">
                  <c:v>96.323499999999996</c:v>
                </c:pt>
                <c:pt idx="10">
                  <c:v>98.792000000000002</c:v>
                </c:pt>
                <c:pt idx="11">
                  <c:v>100</c:v>
                </c:pt>
              </c:numCache>
            </c:numRef>
          </c:val>
          <c:smooth val="0"/>
          <c:extLst>
            <c:ext xmlns:c16="http://schemas.microsoft.com/office/drawing/2014/chart" uri="{C3380CC4-5D6E-409C-BE32-E72D297353CC}">
              <c16:uniqueId val="{00000000-8B7F-4DE4-BFA1-768E9CA4B8FF}"/>
            </c:ext>
          </c:extLst>
        </c:ser>
        <c:ser>
          <c:idx val="1"/>
          <c:order val="1"/>
          <c:tx>
            <c:strRef>
              <c:f>'Meme Coin'!$C$1</c:f>
              <c:strCache>
                <c:ptCount val="1"/>
                <c:pt idx="0">
                  <c:v>Bitcoin</c:v>
                </c:pt>
              </c:strCache>
            </c:strRef>
          </c:tx>
          <c:spPr>
            <a:ln w="28575" cap="rnd">
              <a:solidFill>
                <a:schemeClr val="accent2"/>
              </a:solidFill>
              <a:round/>
            </a:ln>
            <a:effectLst/>
          </c:spPr>
          <c:marker>
            <c:symbol val="none"/>
          </c:marker>
          <c:cat>
            <c:numRef>
              <c:f>'Meme Coin'!$V$2:$V$13</c:f>
              <c:numCache>
                <c:formatCode>m/d/yyyy</c:formatCode>
                <c:ptCount val="12"/>
                <c:pt idx="0">
                  <c:v>45968</c:v>
                </c:pt>
                <c:pt idx="1">
                  <c:v>45967</c:v>
                </c:pt>
                <c:pt idx="2">
                  <c:v>45966</c:v>
                </c:pt>
                <c:pt idx="3">
                  <c:v>45965</c:v>
                </c:pt>
                <c:pt idx="4">
                  <c:v>45964</c:v>
                </c:pt>
                <c:pt idx="5">
                  <c:v>45963</c:v>
                </c:pt>
                <c:pt idx="6">
                  <c:v>45962</c:v>
                </c:pt>
                <c:pt idx="7">
                  <c:v>45961</c:v>
                </c:pt>
                <c:pt idx="8">
                  <c:v>45960</c:v>
                </c:pt>
                <c:pt idx="9">
                  <c:v>45959</c:v>
                </c:pt>
                <c:pt idx="10">
                  <c:v>45958</c:v>
                </c:pt>
                <c:pt idx="11">
                  <c:v>45957</c:v>
                </c:pt>
              </c:numCache>
            </c:numRef>
          </c:cat>
          <c:val>
            <c:numRef>
              <c:f>'Meme Coin'!$X$2:$X$13</c:f>
              <c:numCache>
                <c:formatCode>General</c:formatCode>
                <c:ptCount val="12"/>
                <c:pt idx="0">
                  <c:v>90.2834</c:v>
                </c:pt>
                <c:pt idx="1">
                  <c:v>87.771699999999996</c:v>
                </c:pt>
                <c:pt idx="2">
                  <c:v>90.387299999999996</c:v>
                </c:pt>
                <c:pt idx="3">
                  <c:v>87.619900000000001</c:v>
                </c:pt>
                <c:pt idx="4">
                  <c:v>92.791399999999996</c:v>
                </c:pt>
                <c:pt idx="5">
                  <c:v>95.788300000000007</c:v>
                </c:pt>
                <c:pt idx="6">
                  <c:v>95.964200000000005</c:v>
                </c:pt>
                <c:pt idx="7">
                  <c:v>95.518699999999995</c:v>
                </c:pt>
                <c:pt idx="8">
                  <c:v>92.679400000000001</c:v>
                </c:pt>
                <c:pt idx="9">
                  <c:v>96.282300000000006</c:v>
                </c:pt>
                <c:pt idx="10">
                  <c:v>98.946399999999997</c:v>
                </c:pt>
                <c:pt idx="11">
                  <c:v>100</c:v>
                </c:pt>
              </c:numCache>
            </c:numRef>
          </c:val>
          <c:smooth val="0"/>
          <c:extLst>
            <c:ext xmlns:c16="http://schemas.microsoft.com/office/drawing/2014/chart" uri="{C3380CC4-5D6E-409C-BE32-E72D297353CC}">
              <c16:uniqueId val="{00000001-8B7F-4DE4-BFA1-768E9CA4B8FF}"/>
            </c:ext>
          </c:extLst>
        </c:ser>
        <c:ser>
          <c:idx val="3"/>
          <c:order val="2"/>
          <c:tx>
            <c:strRef>
              <c:f>'Meme Coin'!$E$1</c:f>
              <c:strCache>
                <c:ptCount val="1"/>
                <c:pt idx="0">
                  <c:v>S&amp;P 500 Index</c:v>
                </c:pt>
              </c:strCache>
            </c:strRef>
          </c:tx>
          <c:spPr>
            <a:ln w="28575" cap="rnd">
              <a:solidFill>
                <a:schemeClr val="accent4"/>
              </a:solidFill>
              <a:round/>
            </a:ln>
            <a:effectLst/>
          </c:spPr>
          <c:marker>
            <c:symbol val="none"/>
          </c:marker>
          <c:cat>
            <c:numRef>
              <c:f>'Meme Coin'!$V$2:$V$13</c:f>
              <c:numCache>
                <c:formatCode>m/d/yyyy</c:formatCode>
                <c:ptCount val="12"/>
                <c:pt idx="0">
                  <c:v>45968</c:v>
                </c:pt>
                <c:pt idx="1">
                  <c:v>45967</c:v>
                </c:pt>
                <c:pt idx="2">
                  <c:v>45966</c:v>
                </c:pt>
                <c:pt idx="3">
                  <c:v>45965</c:v>
                </c:pt>
                <c:pt idx="4">
                  <c:v>45964</c:v>
                </c:pt>
                <c:pt idx="5">
                  <c:v>45963</c:v>
                </c:pt>
                <c:pt idx="6">
                  <c:v>45962</c:v>
                </c:pt>
                <c:pt idx="7">
                  <c:v>45961</c:v>
                </c:pt>
                <c:pt idx="8">
                  <c:v>45960</c:v>
                </c:pt>
                <c:pt idx="9">
                  <c:v>45959</c:v>
                </c:pt>
                <c:pt idx="10">
                  <c:v>45958</c:v>
                </c:pt>
                <c:pt idx="11">
                  <c:v>45957</c:v>
                </c:pt>
              </c:numCache>
            </c:numRef>
          </c:cat>
          <c:val>
            <c:numRef>
              <c:f>'Meme Coin'!$Z$2:$Z$13</c:f>
              <c:numCache>
                <c:formatCode>General</c:formatCode>
                <c:ptCount val="12"/>
                <c:pt idx="0">
                  <c:v>97.871200000000002</c:v>
                </c:pt>
                <c:pt idx="1">
                  <c:v>97.747799999999998</c:v>
                </c:pt>
                <c:pt idx="2">
                  <c:v>98.852800000000002</c:v>
                </c:pt>
                <c:pt idx="3">
                  <c:v>98.492999999999995</c:v>
                </c:pt>
                <c:pt idx="4">
                  <c:v>99.662700000000001</c:v>
                </c:pt>
                <c:pt idx="5">
                  <c:v>99.491500000000002</c:v>
                </c:pt>
                <c:pt idx="6">
                  <c:v>99.491500000000002</c:v>
                </c:pt>
                <c:pt idx="7">
                  <c:v>99.491500000000002</c:v>
                </c:pt>
                <c:pt idx="8">
                  <c:v>99.231700000000004</c:v>
                </c:pt>
                <c:pt idx="9">
                  <c:v>100.2244</c:v>
                </c:pt>
                <c:pt idx="10">
                  <c:v>100.22880000000001</c:v>
                </c:pt>
                <c:pt idx="11">
                  <c:v>100</c:v>
                </c:pt>
              </c:numCache>
            </c:numRef>
          </c:val>
          <c:smooth val="0"/>
          <c:extLst>
            <c:ext xmlns:c16="http://schemas.microsoft.com/office/drawing/2014/chart" uri="{C3380CC4-5D6E-409C-BE32-E72D297353CC}">
              <c16:uniqueId val="{00000002-8B7F-4DE4-BFA1-768E9CA4B8FF}"/>
            </c:ext>
          </c:extLst>
        </c:ser>
        <c:dLbls>
          <c:showLegendKey val="0"/>
          <c:showVal val="0"/>
          <c:showCatName val="0"/>
          <c:showSerName val="0"/>
          <c:showPercent val="0"/>
          <c:showBubbleSize val="0"/>
        </c:dLbls>
        <c:smooth val="0"/>
        <c:axId val="755295023"/>
        <c:axId val="755297423"/>
      </c:lineChart>
      <c:dateAx>
        <c:axId val="755295023"/>
        <c:scaling>
          <c:orientation val="minMax"/>
        </c:scaling>
        <c:delete val="0"/>
        <c:axPos val="b"/>
        <c:numFmt formatCode="mmm\-dd"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55297423"/>
        <c:crosses val="autoZero"/>
        <c:auto val="1"/>
        <c:lblOffset val="100"/>
        <c:baseTimeUnit val="days"/>
      </c:dateAx>
      <c:valAx>
        <c:axId val="755297423"/>
        <c:scaling>
          <c:orientation val="minMax"/>
          <c:max val="105"/>
          <c:min val="8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755295023"/>
        <c:crosses val="autoZero"/>
        <c:crossBetween val="between"/>
        <c:majorUnit val="5"/>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5690712775668E-2"/>
          <c:y val="0.15904714953648402"/>
          <c:w val="0.97161263499873562"/>
          <c:h val="0.64171053123233412"/>
        </c:manualLayout>
      </c:layout>
      <c:barChart>
        <c:barDir val="col"/>
        <c:grouping val="clustered"/>
        <c:varyColors val="0"/>
        <c:ser>
          <c:idx val="0"/>
          <c:order val="1"/>
          <c:tx>
            <c:strRef>
              <c:f>'S&amp;P 500 MStar File'!$B$6</c:f>
              <c:strCache>
                <c:ptCount val="1"/>
                <c:pt idx="0">
                  <c:v>S&amp;P 500 returns at the end of each year</c:v>
                </c:pt>
              </c:strCache>
            </c:strRef>
          </c:tx>
          <c:spPr>
            <a:solidFill>
              <a:srgbClr val="003168"/>
            </a:solidFill>
            <a:ln>
              <a:noFill/>
            </a:ln>
            <a:effectLst/>
          </c:spPr>
          <c:invertIfNegative val="0"/>
          <c:dLbls>
            <c:dLbl>
              <c:idx val="0"/>
              <c:layout>
                <c:manualLayout>
                  <c:x val="-1.1055275682014807E-3"/>
                  <c:y val="9.0798746921846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E4-4697-A013-0A08C222B86A}"/>
                </c:ext>
              </c:extLst>
            </c:dLbl>
            <c:dLbl>
              <c:idx val="1"/>
              <c:layout>
                <c:manualLayout>
                  <c:x val="1.1055275682014755E-3"/>
                  <c:y val="6.4252213991567497E-2"/>
                </c:manualLayout>
              </c:layout>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E4-4697-A013-0A08C222B86A}"/>
                </c:ext>
              </c:extLst>
            </c:dLbl>
            <c:dLbl>
              <c:idx val="2"/>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4-4697-A013-0A08C222B86A}"/>
                </c:ext>
              </c:extLst>
            </c:dLbl>
            <c:dLbl>
              <c:idx val="7"/>
              <c:layout>
                <c:manualLayout>
                  <c:x val="0"/>
                  <c:y val="1.51560260692321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E4-4697-A013-0A08C222B86A}"/>
                </c:ext>
              </c:extLst>
            </c:dLbl>
            <c:dLbl>
              <c:idx val="8"/>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E4-4697-A013-0A08C222B86A}"/>
                </c:ext>
              </c:extLst>
            </c:dLbl>
            <c:dLbl>
              <c:idx val="11"/>
              <c:layout>
                <c:manualLayout>
                  <c:x val="0"/>
                  <c:y val="5.5108680061279815E-2"/>
                </c:manualLayout>
              </c:layout>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E4-4697-A013-0A08C222B86A}"/>
                </c:ext>
              </c:extLst>
            </c:dLbl>
            <c:dLbl>
              <c:idx val="15"/>
              <c:layout>
                <c:manualLayout>
                  <c:x val="-8.1071085128014739E-17"/>
                  <c:y val="5.2047100117280205E-2"/>
                </c:manualLayout>
              </c:layout>
              <c:tx>
                <c:rich>
                  <a:bodyPr/>
                  <a:lstStyle/>
                  <a:p>
                    <a:fld id="{849470A7-E8F8-4DEC-988C-4C52AB7DEED2}" type="VALUE">
                      <a:rPr lang="en-US" sz="105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3E4-4697-A013-0A08C222B86A}"/>
                </c:ext>
              </c:extLst>
            </c:dLbl>
            <c:dLbl>
              <c:idx val="18"/>
              <c:layout>
                <c:manualLayout>
                  <c:x val="-1.6214217025602948E-16"/>
                  <c:y val="5.2047100117280205E-2"/>
                </c:manualLayout>
              </c:layout>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E4-4697-A013-0A08C222B86A}"/>
                </c:ext>
              </c:extLst>
            </c:dLbl>
            <c:dLbl>
              <c:idx val="22"/>
              <c:layout>
                <c:manualLayout>
                  <c:x val="0"/>
                  <c:y val="4.9176447048528506E-2"/>
                </c:manualLayout>
              </c:layout>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E4-4697-A013-0A08C222B86A}"/>
                </c:ext>
              </c:extLst>
            </c:dLbl>
            <c:dLbl>
              <c:idx val="25"/>
              <c:layout>
                <c:manualLayout>
                  <c:x val="-1.6214217025602948E-16"/>
                  <c:y val="1.7829766602634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E4-4697-A013-0A08C222B86A}"/>
                </c:ext>
              </c:extLst>
            </c:dLbl>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'S&amp;P 500 MStar File'!$A$7:$A$32</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'S&amp;P 500 MStar File'!$B$7:$B$32</c:f>
              <c:numCache>
                <c:formatCode>0%</c:formatCode>
                <c:ptCount val="26"/>
                <c:pt idx="0">
                  <c:v>7.4086453626282855E-2</c:v>
                </c:pt>
                <c:pt idx="1">
                  <c:v>-0.12572149894345575</c:v>
                </c:pt>
                <c:pt idx="2">
                  <c:v>-0.12437917668970688</c:v>
                </c:pt>
                <c:pt idx="3">
                  <c:v>0.26724915095472945</c:v>
                </c:pt>
                <c:pt idx="4">
                  <c:v>0.14479754167150793</c:v>
                </c:pt>
                <c:pt idx="5">
                  <c:v>0.24126583750806829</c:v>
                </c:pt>
                <c:pt idx="6">
                  <c:v>0.17261159561214279</c:v>
                </c:pt>
                <c:pt idx="7">
                  <c:v>9.8318435017781036E-2</c:v>
                </c:pt>
                <c:pt idx="8">
                  <c:v>-0.33003484334360644</c:v>
                </c:pt>
                <c:pt idx="9">
                  <c:v>0.35055122981855735</c:v>
                </c:pt>
                <c:pt idx="10">
                  <c:v>0.17605727675447258</c:v>
                </c:pt>
                <c:pt idx="11">
                  <c:v>-8.7106564534446318E-2</c:v>
                </c:pt>
                <c:pt idx="12">
                  <c:v>7.1878449882848194E-2</c:v>
                </c:pt>
                <c:pt idx="13">
                  <c:v>0.12991809578063784</c:v>
                </c:pt>
                <c:pt idx="14">
                  <c:v>0.10553716299260341</c:v>
                </c:pt>
                <c:pt idx="15">
                  <c:v>-8.3184854929808538E-2</c:v>
                </c:pt>
                <c:pt idx="16">
                  <c:v>0.21081960604169914</c:v>
                </c:pt>
                <c:pt idx="17">
                  <c:v>9.0951174959062131E-2</c:v>
                </c:pt>
                <c:pt idx="18">
                  <c:v>-8.886032279559819E-2</c:v>
                </c:pt>
                <c:pt idx="19">
                  <c:v>0.22876939977688715</c:v>
                </c:pt>
                <c:pt idx="20">
                  <c:v>5.6001581286660329E-2</c:v>
                </c:pt>
                <c:pt idx="21">
                  <c:v>0.25090842314015749</c:v>
                </c:pt>
                <c:pt idx="22">
                  <c:v>-5.841852435485495E-2</c:v>
                </c:pt>
                <c:pt idx="23">
                  <c:v>0.11750630506204951</c:v>
                </c:pt>
                <c:pt idx="24">
                  <c:v>0.21649986973816393</c:v>
                </c:pt>
                <c:pt idx="25">
                  <c:v>0.29962264429974605</c:v>
                </c:pt>
              </c:numCache>
            </c:numRef>
          </c:val>
          <c:extLst>
            <c:ext xmlns:c16="http://schemas.microsoft.com/office/drawing/2014/chart" uri="{C3380CC4-5D6E-409C-BE32-E72D297353CC}">
              <c16:uniqueId val="{0000000A-53E4-4697-A013-0A08C222B86A}"/>
            </c:ext>
          </c:extLst>
        </c:ser>
        <c:dLbls>
          <c:showLegendKey val="0"/>
          <c:showVal val="1"/>
          <c:showCatName val="0"/>
          <c:showSerName val="0"/>
          <c:showPercent val="0"/>
          <c:showBubbleSize val="0"/>
        </c:dLbls>
        <c:gapWidth val="20"/>
        <c:axId val="67082879"/>
        <c:axId val="1715806112"/>
      </c:barChart>
      <c:scatterChart>
        <c:scatterStyle val="lineMarker"/>
        <c:varyColors val="0"/>
        <c:ser>
          <c:idx val="1"/>
          <c:order val="0"/>
          <c:tx>
            <c:strRef>
              <c:f>'S&amp;P 500 MStar File'!$C$6</c:f>
              <c:strCache>
                <c:ptCount val="1"/>
                <c:pt idx="0">
                  <c:v>Largest drop over the course of the year</c:v>
                </c:pt>
              </c:strCache>
            </c:strRef>
          </c:tx>
          <c:spPr>
            <a:ln w="25400" cap="rnd">
              <a:noFill/>
              <a:round/>
            </a:ln>
            <a:effectLst/>
          </c:spPr>
          <c:marker>
            <c:symbol val="square"/>
            <c:size val="10"/>
            <c:spPr>
              <a:solidFill>
                <a:srgbClr val="FFC72C"/>
              </a:solidFill>
              <a:ln w="9525">
                <a:no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'S&amp;P 500 MStar File'!$A$7:$A$32</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xVal>
          <c:yVal>
            <c:numRef>
              <c:f>'S&amp;P 500 MStar File'!$C$7:$C$32</c:f>
              <c:numCache>
                <c:formatCode>0%</c:formatCode>
                <c:ptCount val="26"/>
                <c:pt idx="0">
                  <c:v>-0.24199841903921815</c:v>
                </c:pt>
                <c:pt idx="1">
                  <c:v>-0.29602955644675777</c:v>
                </c:pt>
                <c:pt idx="2">
                  <c:v>-0.27659678809047084</c:v>
                </c:pt>
                <c:pt idx="3">
                  <c:v>-8.5936620856501666E-2</c:v>
                </c:pt>
                <c:pt idx="4">
                  <c:v>-8.591544953187269E-2</c:v>
                </c:pt>
                <c:pt idx="5">
                  <c:v>-8.0271483668160615E-2</c:v>
                </c:pt>
                <c:pt idx="6">
                  <c:v>-0.12313930515036509</c:v>
                </c:pt>
                <c:pt idx="7">
                  <c:v>-0.11978299210955645</c:v>
                </c:pt>
                <c:pt idx="8">
                  <c:v>-0.48058770664858996</c:v>
                </c:pt>
                <c:pt idx="9">
                  <c:v>-0.19648542281803161</c:v>
                </c:pt>
                <c:pt idx="10">
                  <c:v>-9.1053392428642521E-2</c:v>
                </c:pt>
                <c:pt idx="11">
                  <c:v>-0.2063771771107753</c:v>
                </c:pt>
                <c:pt idx="12">
                  <c:v>-0.10877791904629874</c:v>
                </c:pt>
                <c:pt idx="13">
                  <c:v>-7.2185385626046039E-2</c:v>
                </c:pt>
                <c:pt idx="14">
                  <c:v>-0.1171447757487114</c:v>
                </c:pt>
                <c:pt idx="15">
                  <c:v>-0.16161702373478526</c:v>
                </c:pt>
                <c:pt idx="16">
                  <c:v>-8.8539677445058418E-2</c:v>
                </c:pt>
                <c:pt idx="17">
                  <c:v>-4.7347350903364727E-2</c:v>
                </c:pt>
                <c:pt idx="18">
                  <c:v>-0.15742329258690757</c:v>
                </c:pt>
                <c:pt idx="19">
                  <c:v>-3.5649881633484815E-2</c:v>
                </c:pt>
                <c:pt idx="20">
                  <c:v>-0.37204198348443984</c:v>
                </c:pt>
                <c:pt idx="21">
                  <c:v>-5.8794830311913793E-2</c:v>
                </c:pt>
                <c:pt idx="22">
                  <c:v>-0.1632117932156506</c:v>
                </c:pt>
                <c:pt idx="23">
                  <c:v>-8.7752524439527524E-2</c:v>
                </c:pt>
                <c:pt idx="24">
                  <c:v>-5.3123615341359565E-2</c:v>
                </c:pt>
                <c:pt idx="25">
                  <c:v>-0.12285033448329485</c:v>
                </c:pt>
              </c:numCache>
            </c:numRef>
          </c:yVal>
          <c:smooth val="0"/>
          <c:extLst>
            <c:ext xmlns:c16="http://schemas.microsoft.com/office/drawing/2014/chart" uri="{C3380CC4-5D6E-409C-BE32-E72D297353CC}">
              <c16:uniqueId val="{0000000B-53E4-4697-A013-0A08C222B86A}"/>
            </c:ext>
          </c:extLst>
        </c:ser>
        <c:dLbls>
          <c:showLegendKey val="0"/>
          <c:showVal val="1"/>
          <c:showCatName val="0"/>
          <c:showSerName val="0"/>
          <c:showPercent val="0"/>
          <c:showBubbleSize val="0"/>
        </c:dLbls>
        <c:axId val="67082879"/>
        <c:axId val="1715806112"/>
      </c:scatterChart>
      <c:dateAx>
        <c:axId val="67082879"/>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715806112"/>
        <c:crosses val="autoZero"/>
        <c:auto val="0"/>
        <c:lblOffset val="100"/>
        <c:baseTimeUnit val="days"/>
        <c:majorUnit val="1"/>
        <c:majorTimeUnit val="days"/>
      </c:dateAx>
      <c:valAx>
        <c:axId val="1715806112"/>
        <c:scaling>
          <c:orientation val="minMax"/>
        </c:scaling>
        <c:delete val="1"/>
        <c:axPos val="l"/>
        <c:numFmt formatCode="0%" sourceLinked="1"/>
        <c:majorTickMark val="out"/>
        <c:minorTickMark val="none"/>
        <c:tickLblPos val="nextTo"/>
        <c:crossAx val="67082879"/>
        <c:crosses val="autoZero"/>
        <c:crossBetween val="between"/>
      </c:valAx>
      <c:spPr>
        <a:noFill/>
        <a:ln>
          <a:noFill/>
        </a:ln>
        <a:effectLst/>
      </c:spPr>
    </c:plotArea>
    <c:legend>
      <c:legendPos val="t"/>
      <c:layout>
        <c:manualLayout>
          <c:xMode val="edge"/>
          <c:yMode val="edge"/>
          <c:x val="0.17426657386038388"/>
          <c:y val="4.2720129405993221E-2"/>
          <c:w val="0.64968605699674031"/>
          <c:h val="4.700807773166835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0.75243</cdr:x>
      <cdr:y>0.35189</cdr:y>
    </cdr:from>
    <cdr:to>
      <cdr:x>0.94896</cdr:x>
      <cdr:y>0.4197</cdr:y>
    </cdr:to>
    <cdr:sp macro="" textlink="">
      <cdr:nvSpPr>
        <cdr:cNvPr id="2" name="TextBox 8">
          <a:extLst xmlns:a="http://schemas.openxmlformats.org/drawingml/2006/main">
            <a:ext uri="{FF2B5EF4-FFF2-40B4-BE49-F238E27FC236}">
              <a16:creationId xmlns:a16="http://schemas.microsoft.com/office/drawing/2014/main" id="{D6874E26-B820-647D-84F5-6DE3C5490EA0}"/>
            </a:ext>
          </a:extLst>
        </cdr:cNvPr>
        <cdr:cNvSpPr txBox="1"/>
      </cdr:nvSpPr>
      <cdr:spPr>
        <a:xfrm xmlns:a="http://schemas.openxmlformats.org/drawingml/2006/main">
          <a:off x="5697357" y="1437448"/>
          <a:ext cx="148814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accent4"/>
              </a:solidFill>
            </a:rPr>
            <a:t>U.S. stocks</a:t>
          </a:r>
          <a:r>
            <a:rPr lang="en-US" sz="1200" b="1" dirty="0"/>
            <a:t> -2.1%</a:t>
          </a:r>
          <a:endParaRPr lang="en-CA" sz="1200" b="1" dirty="0"/>
        </a:p>
      </cdr:txBody>
    </cdr:sp>
  </cdr:relSizeAnchor>
  <cdr:relSizeAnchor xmlns:cdr="http://schemas.openxmlformats.org/drawingml/2006/chartDrawing">
    <cdr:from>
      <cdr:x>0.75243</cdr:x>
      <cdr:y>0.63435</cdr:y>
    </cdr:from>
    <cdr:to>
      <cdr:x>0.90529</cdr:x>
      <cdr:y>0.70216</cdr:y>
    </cdr:to>
    <cdr:sp macro="" textlink="">
      <cdr:nvSpPr>
        <cdr:cNvPr id="3" name="TextBox 7">
          <a:extLst xmlns:a="http://schemas.openxmlformats.org/drawingml/2006/main">
            <a:ext uri="{FF2B5EF4-FFF2-40B4-BE49-F238E27FC236}">
              <a16:creationId xmlns:a16="http://schemas.microsoft.com/office/drawing/2014/main" id="{86EAEA56-F7C9-FAA1-D26A-ED7486EEC7F4}"/>
            </a:ext>
          </a:extLst>
        </cdr:cNvPr>
        <cdr:cNvSpPr txBox="1"/>
      </cdr:nvSpPr>
      <cdr:spPr>
        <a:xfrm xmlns:a="http://schemas.openxmlformats.org/drawingml/2006/main">
          <a:off x="5697357" y="2591318"/>
          <a:ext cx="115740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accent2"/>
              </a:solidFill>
            </a:rPr>
            <a:t>Bitcoin</a:t>
          </a:r>
          <a:r>
            <a:rPr lang="en-US" sz="1200" b="1" dirty="0"/>
            <a:t> -9.7%</a:t>
          </a:r>
          <a:endParaRPr lang="en-CA" sz="1200" b="1" dirty="0"/>
        </a:p>
      </cdr:txBody>
    </cdr:sp>
  </cdr:relSizeAnchor>
  <cdr:relSizeAnchor xmlns:cdr="http://schemas.openxmlformats.org/drawingml/2006/chartDrawing">
    <cdr:from>
      <cdr:x>0.75197</cdr:x>
      <cdr:y>0.70216</cdr:y>
    </cdr:from>
    <cdr:to>
      <cdr:x>0.97527</cdr:x>
      <cdr:y>0.76997</cdr:y>
    </cdr:to>
    <cdr:sp macro="" textlink="">
      <cdr:nvSpPr>
        <cdr:cNvPr id="4" name="TextBox 6">
          <a:extLst xmlns:a="http://schemas.openxmlformats.org/drawingml/2006/main">
            <a:ext uri="{FF2B5EF4-FFF2-40B4-BE49-F238E27FC236}">
              <a16:creationId xmlns:a16="http://schemas.microsoft.com/office/drawing/2014/main" id="{B976BB45-670E-0195-AD57-6CA4FCEC61A9}"/>
            </a:ext>
          </a:extLst>
        </cdr:cNvPr>
        <cdr:cNvSpPr txBox="1"/>
      </cdr:nvSpPr>
      <cdr:spPr>
        <a:xfrm xmlns:a="http://schemas.openxmlformats.org/drawingml/2006/main">
          <a:off x="5693895" y="2868317"/>
          <a:ext cx="169080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accent1"/>
              </a:solidFill>
            </a:rPr>
            <a:t>Meme stocks</a:t>
          </a:r>
          <a:r>
            <a:rPr lang="en-US" sz="1200" b="1" dirty="0"/>
            <a:t> -11.0%</a:t>
          </a:r>
          <a:endParaRPr lang="en-CA" sz="1200" b="1" dirty="0"/>
        </a:p>
      </cdr:txBody>
    </cdr:sp>
  </cdr:relSizeAnchor>
  <cdr:relSizeAnchor xmlns:cdr="http://schemas.openxmlformats.org/drawingml/2006/chartDrawing">
    <cdr:from>
      <cdr:x>0.13809</cdr:x>
      <cdr:y>0.04062</cdr:y>
    </cdr:from>
    <cdr:to>
      <cdr:x>0.86191</cdr:x>
      <cdr:y>0.16426</cdr:y>
    </cdr:to>
    <cdr:sp macro="" textlink="">
      <cdr:nvSpPr>
        <cdr:cNvPr id="5" name="TextBox 5">
          <a:extLst xmlns:a="http://schemas.openxmlformats.org/drawingml/2006/main">
            <a:ext uri="{FF2B5EF4-FFF2-40B4-BE49-F238E27FC236}">
              <a16:creationId xmlns:a16="http://schemas.microsoft.com/office/drawing/2014/main" id="{59083130-A0F9-8883-2679-08CAF5CF0812}"/>
            </a:ext>
          </a:extLst>
        </cdr:cNvPr>
        <cdr:cNvSpPr txBox="1"/>
      </cdr:nvSpPr>
      <cdr:spPr>
        <a:xfrm xmlns:a="http://schemas.openxmlformats.org/drawingml/2006/main">
          <a:off x="1465592" y="182027"/>
          <a:ext cx="7682133" cy="55399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0">
            <a:defRPr sz="1400" b="0" i="0" u="none" strike="noStrike" kern="1200" spc="0" baseline="0">
              <a:solidFill>
                <a:srgbClr val="000000">
                  <a:lumMod val="65000"/>
                  <a:lumOff val="35000"/>
                </a:srgbClr>
              </a:solidFill>
              <a:latin typeface="+mn-lt"/>
              <a:ea typeface="+mn-ea"/>
              <a:cs typeface="+mn-cs"/>
            </a:defRPr>
          </a:pPr>
          <a:r>
            <a:rPr lang="en-US" sz="1600" b="1" dirty="0">
              <a:solidFill>
                <a:schemeClr val="tx1"/>
              </a:solidFill>
            </a:rPr>
            <a:t>Riskier investments tend to severely </a:t>
          </a:r>
          <a:r>
            <a:rPr lang="en-US" sz="1600" b="1" dirty="0">
              <a:solidFill>
                <a:srgbClr val="C00000"/>
              </a:solidFill>
            </a:rPr>
            <a:t>underperform</a:t>
          </a:r>
          <a:r>
            <a:rPr lang="en-US" sz="1600" b="1" dirty="0">
              <a:solidFill>
                <a:schemeClr val="tx1"/>
              </a:solidFill>
            </a:rPr>
            <a:t> during drawdowns</a:t>
          </a:r>
          <a:br>
            <a:rPr lang="en-US" sz="1600" b="1" dirty="0">
              <a:solidFill>
                <a:schemeClr val="tx1"/>
              </a:solidFill>
            </a:rPr>
          </a:br>
          <a:r>
            <a:rPr lang="en-US" sz="1400" b="0" i="1" baseline="0" dirty="0">
              <a:solidFill>
                <a:schemeClr val="tx1"/>
              </a:solidFill>
            </a:rPr>
            <a:t>Oct 28, 2025 – Nov 7, 2025</a:t>
          </a:r>
          <a:endParaRPr lang="en-US" sz="1400" b="0" i="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12/11/25</a:t>
            </a:fld>
            <a:endParaRPr lang="en-US" dirty="0"/>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dirty="0"/>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2025-12-11</a:t>
            </a:fld>
            <a:endParaRPr lang="en-CA" dirty="0"/>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dirty="0"/>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a:t>
            </a:fld>
            <a:endParaRPr lang="en-CA" dirty="0"/>
          </a:p>
        </p:txBody>
      </p:sp>
    </p:spTree>
    <p:extLst>
      <p:ext uri="{BB962C8B-B14F-4D97-AF65-F5344CB8AC3E}">
        <p14:creationId xmlns:p14="http://schemas.microsoft.com/office/powerpoint/2010/main" val="65365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a:t>
            </a:fld>
            <a:endParaRPr lang="en-CA" dirty="0"/>
          </a:p>
        </p:txBody>
      </p:sp>
    </p:spTree>
    <p:extLst>
      <p:ext uri="{BB962C8B-B14F-4D97-AF65-F5344CB8AC3E}">
        <p14:creationId xmlns:p14="http://schemas.microsoft.com/office/powerpoint/2010/main" val="169268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3</a:t>
            </a:fld>
            <a:endParaRPr lang="en-CA" dirty="0"/>
          </a:p>
        </p:txBody>
      </p:sp>
    </p:spTree>
    <p:extLst>
      <p:ext uri="{BB962C8B-B14F-4D97-AF65-F5344CB8AC3E}">
        <p14:creationId xmlns:p14="http://schemas.microsoft.com/office/powerpoint/2010/main" val="22857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99316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5</a:t>
            </a:fld>
            <a:endParaRPr lang="en-CA" dirty="0"/>
          </a:p>
        </p:txBody>
      </p:sp>
    </p:spTree>
    <p:extLst>
      <p:ext uri="{BB962C8B-B14F-4D97-AF65-F5344CB8AC3E}">
        <p14:creationId xmlns:p14="http://schemas.microsoft.com/office/powerpoint/2010/main" val="114855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dirty="0"/>
          </a:p>
        </p:txBody>
      </p:sp>
    </p:spTree>
    <p:extLst>
      <p:ext uri="{BB962C8B-B14F-4D97-AF65-F5344CB8AC3E}">
        <p14:creationId xmlns:p14="http://schemas.microsoft.com/office/powerpoint/2010/main" val="210897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Please consult your advisor and read the prospectus and Fund Facts document before investing.  There may be commissions, trailing commissions, management fees and expenses associated with mutual fund investments.  Mutual funds are not guaranteed, their values change frequently and past performance may not be repeated.  The indicated rates of return are the historical annual compounded total returns for the periods indicated including changes in unit value and reinvestment of all distributions and do not take into account sales, redemption, distribution or optional charges or income taxes payable by any unitholder that would have reduced returns. RBC Funds, RBC Private Pools, RBC Alternative Funds and PH&amp;N Funds are offered by RBC Global Asset Management Inc. and distributed through authorized dealers.</a:t>
            </a:r>
          </a:p>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7</a:t>
            </a:fld>
            <a:endParaRPr lang="en-CA" dirty="0"/>
          </a:p>
        </p:txBody>
      </p:sp>
    </p:spTree>
    <p:extLst>
      <p:ext uri="{BB962C8B-B14F-4D97-AF65-F5344CB8AC3E}">
        <p14:creationId xmlns:p14="http://schemas.microsoft.com/office/powerpoint/2010/main" val="397899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December 11, 2025</a:t>
            </a:fld>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investment professional use only</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
        <p:nvSpPr>
          <p:cNvPr id="8"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11"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
        <p:nvSpPr>
          <p:cNvPr id="10"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13"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19040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extLst>
      <p:ext uri="{BB962C8B-B14F-4D97-AF65-F5344CB8AC3E}">
        <p14:creationId xmlns:p14="http://schemas.microsoft.com/office/powerpoint/2010/main" val="478555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75733" y="1034813"/>
            <a:ext cx="11072569" cy="4800011"/>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484187"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3pPr>
            <a:lvl4pPr marL="77152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4pPr>
            <a:lvl5pPr marL="105727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a:solidFill>
                  <a:schemeClr val="tx1"/>
                </a:solidFill>
                <a:latin typeface="+mn-lt"/>
                <a:ea typeface="+mn-ea"/>
                <a:cs typeface="+mn-cs"/>
              </a:defRPr>
            </a:lvl5pPr>
          </a:lstStyle>
          <a:p>
            <a:pPr lvl="0"/>
            <a:r>
              <a:rPr lang="en-US" dirty="0"/>
              <a:t>Click to edit Master text styles</a:t>
            </a:r>
          </a:p>
          <a:p>
            <a:pPr lvl="1"/>
            <a:r>
              <a:rPr lang="en-US" dirty="0"/>
              <a:t>Second level</a:t>
            </a:r>
          </a:p>
          <a:p>
            <a:pPr marL="396875" marR="0" lvl="2" indent="-198438" algn="l" defTabSz="914400" rtl="0" eaLnBrk="1" fontAlgn="auto" latinLnBrk="0" hangingPunct="1">
              <a:lnSpc>
                <a:spcPct val="100000"/>
              </a:lnSpc>
              <a:spcBef>
                <a:spcPts val="0"/>
              </a:spcBef>
              <a:spcAft>
                <a:spcPts val="120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B4F54"/>
                </a:solidFill>
                <a:effectLst/>
                <a:uLnTx/>
                <a:uFillTx/>
                <a:latin typeface="+mn-lt"/>
                <a:ea typeface="+mn-ea"/>
                <a:cs typeface="+mn-cs"/>
              </a:rPr>
              <a:t>Third level </a:t>
            </a:r>
          </a:p>
          <a:p>
            <a:pPr marL="684213" marR="0" lvl="3" indent="-198438" algn="l" defTabSz="914400" rtl="0" eaLnBrk="1" fontAlgn="auto" latinLnBrk="0" hangingPunct="1">
              <a:lnSpc>
                <a:spcPct val="100000"/>
              </a:lnSpc>
              <a:spcBef>
                <a:spcPts val="0"/>
              </a:spcBef>
              <a:spcAft>
                <a:spcPts val="120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B4F54"/>
                </a:solidFill>
                <a:effectLst/>
                <a:uLnTx/>
                <a:uFillTx/>
                <a:latin typeface="+mn-lt"/>
                <a:ea typeface="+mn-ea"/>
                <a:cs typeface="+mn-cs"/>
              </a:rPr>
              <a:t>Fourth level</a:t>
            </a:r>
          </a:p>
          <a:p>
            <a:pPr marL="969963" marR="0" lvl="4" indent="-198438" algn="l" defTabSz="914400" rtl="0" eaLnBrk="1" fontAlgn="auto" latinLnBrk="0" hangingPunct="1">
              <a:lnSpc>
                <a:spcPct val="100000"/>
              </a:lnSpc>
              <a:spcBef>
                <a:spcPts val="0"/>
              </a:spcBef>
              <a:spcAft>
                <a:spcPts val="120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B4F54"/>
                </a:solidFill>
                <a:effectLst/>
                <a:uLnTx/>
                <a:uFillTx/>
                <a:latin typeface="+mn-lt"/>
                <a:ea typeface="+mn-ea"/>
                <a:cs typeface="+mn-cs"/>
              </a:rPr>
              <a:t>Fifth level</a:t>
            </a:r>
          </a:p>
        </p:txBody>
      </p:sp>
      <p:sp>
        <p:nvSpPr>
          <p:cNvPr id="4" name="Slide Number Placeholder 5">
            <a:extLst>
              <a:ext uri="{FF2B5EF4-FFF2-40B4-BE49-F238E27FC236}">
                <a16:creationId xmlns:a16="http://schemas.microsoft.com/office/drawing/2014/main" id="{1565CCC4-AF7B-49EE-BDA4-ACAA8915851B}"/>
              </a:ext>
            </a:extLst>
          </p:cNvPr>
          <p:cNvSpPr>
            <a:spLocks noGrp="1"/>
          </p:cNvSpPr>
          <p:nvPr>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Tree>
    <p:extLst>
      <p:ext uri="{BB962C8B-B14F-4D97-AF65-F5344CB8AC3E}">
        <p14:creationId xmlns:p14="http://schemas.microsoft.com/office/powerpoint/2010/main" val="1983511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a:t>Click to edit Master title style</a:t>
            </a:r>
            <a:endParaRPr lang="en-CA" noProof="0"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December 11, 2025</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investment professional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December 11, 2025</a:t>
            </a:fld>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i="1" dirty="0">
                <a:solidFill>
                  <a:schemeClr val="bg1"/>
                </a:solidFill>
                <a:effectLst/>
              </a:rPr>
              <a:t>For investment professional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December 11, 2025</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investment professional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tx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investment professional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tx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investment professional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
        <p:nvSpPr>
          <p:cNvPr id="4"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7"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8.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2.bin"/><Relationship Id="rId5" Type="http://schemas.openxmlformats.org/officeDocument/2006/relationships/tags" Target="../tags/tag3.xml"/><Relationship Id="rId4" Type="http://schemas.openxmlformats.org/officeDocument/2006/relationships/theme" Target="../theme/theme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7C4905B-8179-6402-DFD9-1B173B0DBF39}"/>
              </a:ext>
            </a:extLst>
          </p:cNvPr>
          <p:cNvGraphicFramePr>
            <a:graphicFrameLocks noChangeAspect="1"/>
          </p:cNvGraphicFramePr>
          <p:nvPr userDrawn="1">
            <p:custDataLst>
              <p:tags r:id="rId17"/>
            </p:custDataLst>
            <p:extLst>
              <p:ext uri="{D42A27DB-BD31-4B8C-83A1-F6EECF244321}">
                <p14:modId xmlns:p14="http://schemas.microsoft.com/office/powerpoint/2010/main" val="675316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5" progId="TCLayout.ActiveDocument.1">
                  <p:embed/>
                </p:oleObj>
              </mc:Choice>
              <mc:Fallback>
                <p:oleObj name="think-cell Slide" r:id="rId18" imgW="592" imgH="595" progId="TCLayout.ActiveDocument.1">
                  <p:embed/>
                  <p:pic>
                    <p:nvPicPr>
                      <p:cNvPr id="5" name="think-cell data - do not delete" hidden="1">
                        <a:extLst>
                          <a:ext uri="{FF2B5EF4-FFF2-40B4-BE49-F238E27FC236}">
                            <a16:creationId xmlns:a16="http://schemas.microsoft.com/office/drawing/2014/main" id="{B7C4905B-8179-6402-DFD9-1B173B0DBF39}"/>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20"/>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74042" y="6448283"/>
            <a:ext cx="1870819" cy="136566"/>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AD492DF-5A95-A639-BCDB-3754ECD80712}"/>
              </a:ext>
            </a:extLst>
          </p:cNvPr>
          <p:cNvGraphicFramePr>
            <a:graphicFrameLocks noChangeAspect="1"/>
          </p:cNvGraphicFramePr>
          <p:nvPr userDrawn="1">
            <p:custDataLst>
              <p:tags r:id="rId5"/>
            </p:custDataLst>
            <p:extLst>
              <p:ext uri="{D42A27DB-BD31-4B8C-83A1-F6EECF244321}">
                <p14:modId xmlns:p14="http://schemas.microsoft.com/office/powerpoint/2010/main" val="2201476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5" name="think-cell data - do not delete" hidden="1">
                        <a:extLst>
                          <a:ext uri="{FF2B5EF4-FFF2-40B4-BE49-F238E27FC236}">
                            <a16:creationId xmlns:a16="http://schemas.microsoft.com/office/drawing/2014/main" id="{DAD492DF-5A95-A639-BCDB-3754ECD8071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8"/>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4042" y="6448283"/>
            <a:ext cx="1870819" cy="136566"/>
          </a:xfrm>
          <a:prstGeom prst="rect">
            <a:avLst/>
          </a:prstGeom>
        </p:spPr>
      </p:pic>
    </p:spTree>
    <p:extLst>
      <p:ext uri="{BB962C8B-B14F-4D97-AF65-F5344CB8AC3E}">
        <p14:creationId xmlns:p14="http://schemas.microsoft.com/office/powerpoint/2010/main" val="21954250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guide id="4" pos="6864">
          <p15:clr>
            <a:srgbClr val="F26B43"/>
          </p15:clr>
        </p15:guide>
        <p15:guide id="5" orient="horz" pos="888">
          <p15:clr>
            <a:srgbClr val="F26B43"/>
          </p15:clr>
        </p15:guide>
        <p15:guide id="6" orient="horz" pos="41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chart" Target="../charts/chart4.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0D9BE53-0F3B-3EC4-58C8-18252DA2B731}"/>
              </a:ext>
            </a:extLst>
          </p:cNvPr>
          <p:cNvGraphicFramePr>
            <a:graphicFrameLocks noChangeAspect="1"/>
          </p:cNvGraphicFramePr>
          <p:nvPr>
            <p:custDataLst>
              <p:tags r:id="rId1"/>
            </p:custDataLst>
            <p:extLst>
              <p:ext uri="{D42A27DB-BD31-4B8C-83A1-F6EECF244321}">
                <p14:modId xmlns:p14="http://schemas.microsoft.com/office/powerpoint/2010/main" val="3369531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think-cell data - do not delete" hidden="1">
                        <a:extLst>
                          <a:ext uri="{FF2B5EF4-FFF2-40B4-BE49-F238E27FC236}">
                            <a16:creationId xmlns:a16="http://schemas.microsoft.com/office/drawing/2014/main" id="{70D9BE53-0F3B-3EC4-58C8-18252DA2B7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441242" y="1070457"/>
            <a:ext cx="9875950" cy="1081072"/>
          </a:xfrm>
        </p:spPr>
        <p:txBody>
          <a:bodyPr vert="horz">
            <a:noAutofit/>
          </a:bodyPr>
          <a:lstStyle/>
          <a:p>
            <a:r>
              <a:rPr lang="en-US" sz="4000" dirty="0"/>
              <a:t>Charts of Interest</a:t>
            </a:r>
          </a:p>
        </p:txBody>
      </p:sp>
      <p:sp>
        <p:nvSpPr>
          <p:cNvPr id="5" name="Date Placeholder 4"/>
          <p:cNvSpPr>
            <a:spLocks noGrp="1"/>
          </p:cNvSpPr>
          <p:nvPr>
            <p:ph type="dt" sz="half" idx="10"/>
          </p:nvPr>
        </p:nvSpPr>
        <p:spPr/>
        <p:txBody>
          <a:bodyPr/>
          <a:lstStyle/>
          <a:p>
            <a:r>
              <a:rPr lang="en-US" dirty="0"/>
              <a:t>December 2025</a:t>
            </a:r>
            <a:endParaRPr lang="en-CA" dirty="0"/>
          </a:p>
        </p:txBody>
      </p:sp>
    </p:spTree>
    <p:extLst>
      <p:ext uri="{BB962C8B-B14F-4D97-AF65-F5344CB8AC3E}">
        <p14:creationId xmlns:p14="http://schemas.microsoft.com/office/powerpoint/2010/main" val="11181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2</a:t>
            </a:fld>
            <a:endParaRPr lang="en-CA"/>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en-US" sz="2400" dirty="0"/>
              <a:t>Periods of volatility don’t last forever</a:t>
            </a:r>
          </a:p>
        </p:txBody>
      </p:sp>
      <p:sp>
        <p:nvSpPr>
          <p:cNvPr id="7" name="Rectangle 6">
            <a:extLst>
              <a:ext uri="{FF2B5EF4-FFF2-40B4-BE49-F238E27FC236}">
                <a16:creationId xmlns:a16="http://schemas.microsoft.com/office/drawing/2014/main" id="{08C2AF13-250C-D979-5C68-5D2E9BF18D5E}"/>
              </a:ext>
            </a:extLst>
          </p:cNvPr>
          <p:cNvSpPr/>
          <p:nvPr/>
        </p:nvSpPr>
        <p:spPr>
          <a:xfrm>
            <a:off x="602034" y="5850446"/>
            <a:ext cx="10659801" cy="346185"/>
          </a:xfrm>
          <a:prstGeom prst="rect">
            <a:avLst/>
          </a:prstGeom>
        </p:spPr>
        <p:txBody>
          <a:bodyPr wrap="square">
            <a:spAutoFit/>
          </a:bodyPr>
          <a:lstStyle/>
          <a:p>
            <a:pPr marL="0" marR="0">
              <a:lnSpc>
                <a:spcPct val="107000"/>
              </a:lnSpc>
              <a:spcBef>
                <a:spcPts val="0"/>
              </a:spcBef>
              <a:spcAft>
                <a:spcPts val="800"/>
              </a:spcAft>
            </a:pPr>
            <a:r>
              <a:rPr lang="en-US" sz="800" b="0" i="0" dirty="0">
                <a:solidFill>
                  <a:schemeClr val="tx1">
                    <a:lumMod val="50000"/>
                    <a:lumOff val="50000"/>
                  </a:schemeClr>
                </a:solidFill>
                <a:effectLst/>
                <a:latin typeface="Arial" panose="020B0604020202020204" pitchFamily="34" charset="0"/>
              </a:rPr>
              <a:t>Source: Morningstar, RBC GAM. S&amp;P 500 Total Return Index USD. Peak and bottoms based on daily close. Fall from peak 2020: February 19, 2020 – March 23, 2020, 2025: February 19, 2025 – April 8, 2025. An investment cannot be made directly into an index. Past performance is not a guarantee of future results.</a:t>
            </a:r>
          </a:p>
        </p:txBody>
      </p:sp>
      <p:sp>
        <p:nvSpPr>
          <p:cNvPr id="9" name="TextBox 8">
            <a:extLst>
              <a:ext uri="{FF2B5EF4-FFF2-40B4-BE49-F238E27FC236}">
                <a16:creationId xmlns:a16="http://schemas.microsoft.com/office/drawing/2014/main" id="{D68A1246-FB61-759B-8839-841446D354F4}"/>
              </a:ext>
            </a:extLst>
          </p:cNvPr>
          <p:cNvSpPr txBox="1"/>
          <p:nvPr/>
        </p:nvSpPr>
        <p:spPr>
          <a:xfrm rot="5400000">
            <a:off x="2437691" y="257966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0" name="TextBox 9">
            <a:extLst>
              <a:ext uri="{FF2B5EF4-FFF2-40B4-BE49-F238E27FC236}">
                <a16:creationId xmlns:a16="http://schemas.microsoft.com/office/drawing/2014/main" id="{2B7C17E9-AE49-8E2B-CFEE-B02B8F09C16E}"/>
              </a:ext>
            </a:extLst>
          </p:cNvPr>
          <p:cNvSpPr txBox="1"/>
          <p:nvPr/>
        </p:nvSpPr>
        <p:spPr>
          <a:xfrm rot="5400000">
            <a:off x="3201597" y="2344501"/>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2" name="TextBox 11">
            <a:extLst>
              <a:ext uri="{FF2B5EF4-FFF2-40B4-BE49-F238E27FC236}">
                <a16:creationId xmlns:a16="http://schemas.microsoft.com/office/drawing/2014/main" id="{E02127AD-8250-DA6B-E83D-FC9E1D113AE5}"/>
              </a:ext>
            </a:extLst>
          </p:cNvPr>
          <p:cNvSpPr txBox="1"/>
          <p:nvPr/>
        </p:nvSpPr>
        <p:spPr>
          <a:xfrm rot="5400000">
            <a:off x="5116662" y="2344502"/>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5" name="TextBox 14">
            <a:extLst>
              <a:ext uri="{FF2B5EF4-FFF2-40B4-BE49-F238E27FC236}">
                <a16:creationId xmlns:a16="http://schemas.microsoft.com/office/drawing/2014/main" id="{404E44F1-1DB5-9252-BC53-B95E81B3348F}"/>
              </a:ext>
            </a:extLst>
          </p:cNvPr>
          <p:cNvSpPr txBox="1"/>
          <p:nvPr/>
        </p:nvSpPr>
        <p:spPr>
          <a:xfrm rot="5400000">
            <a:off x="6395827" y="491729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6" name="TextBox 15">
            <a:extLst>
              <a:ext uri="{FF2B5EF4-FFF2-40B4-BE49-F238E27FC236}">
                <a16:creationId xmlns:a16="http://schemas.microsoft.com/office/drawing/2014/main" id="{66CE7F22-4D1A-2ACD-8C8F-1C9F8AC478C0}"/>
              </a:ext>
            </a:extLst>
          </p:cNvPr>
          <p:cNvSpPr txBox="1"/>
          <p:nvPr/>
        </p:nvSpPr>
        <p:spPr>
          <a:xfrm rot="5400000">
            <a:off x="7159733" y="5178677"/>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7" name="TextBox 16">
            <a:extLst>
              <a:ext uri="{FF2B5EF4-FFF2-40B4-BE49-F238E27FC236}">
                <a16:creationId xmlns:a16="http://schemas.microsoft.com/office/drawing/2014/main" id="{91A7CDD0-D8A3-A0EC-E1AB-BFB043260264}"/>
              </a:ext>
            </a:extLst>
          </p:cNvPr>
          <p:cNvSpPr txBox="1"/>
          <p:nvPr/>
        </p:nvSpPr>
        <p:spPr>
          <a:xfrm rot="5400000">
            <a:off x="8317715" y="4917291"/>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8" name="TextBox 17">
            <a:extLst>
              <a:ext uri="{FF2B5EF4-FFF2-40B4-BE49-F238E27FC236}">
                <a16:creationId xmlns:a16="http://schemas.microsoft.com/office/drawing/2014/main" id="{A889606F-B93D-B48D-C5FE-040F03CF802E}"/>
              </a:ext>
            </a:extLst>
          </p:cNvPr>
          <p:cNvSpPr txBox="1"/>
          <p:nvPr/>
        </p:nvSpPr>
        <p:spPr>
          <a:xfrm rot="5400000">
            <a:off x="9081621" y="5178678"/>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20" name="Text Placeholder 2">
            <a:extLst>
              <a:ext uri="{FF2B5EF4-FFF2-40B4-BE49-F238E27FC236}">
                <a16:creationId xmlns:a16="http://schemas.microsoft.com/office/drawing/2014/main" id="{24B8AEDA-F1D5-DCC7-A1C5-1566BFDDE31B}"/>
              </a:ext>
            </a:extLst>
          </p:cNvPr>
          <p:cNvSpPr>
            <a:spLocks noGrp="1"/>
          </p:cNvSpPr>
          <p:nvPr>
            <p:ph type="body" sz="quarter" idx="14"/>
          </p:nvPr>
        </p:nvSpPr>
        <p:spPr>
          <a:xfrm>
            <a:off x="685799" y="776606"/>
            <a:ext cx="10820401" cy="414019"/>
          </a:xfrm>
        </p:spPr>
        <p:txBody>
          <a:bodyPr>
            <a:normAutofit/>
          </a:bodyPr>
          <a:lstStyle/>
          <a:p>
            <a:r>
              <a:rPr lang="en-US" sz="1800" dirty="0"/>
              <a:t>Markets can rebound quickly</a:t>
            </a:r>
          </a:p>
        </p:txBody>
      </p:sp>
      <p:graphicFrame>
        <p:nvGraphicFramePr>
          <p:cNvPr id="3" name="Chart 2">
            <a:extLst>
              <a:ext uri="{FF2B5EF4-FFF2-40B4-BE49-F238E27FC236}">
                <a16:creationId xmlns:a16="http://schemas.microsoft.com/office/drawing/2014/main" id="{65F01BFB-5B64-E5E3-F445-D5EEB7F4FAEE}"/>
              </a:ext>
            </a:extLst>
          </p:cNvPr>
          <p:cNvGraphicFramePr/>
          <p:nvPr>
            <p:extLst>
              <p:ext uri="{D42A27DB-BD31-4B8C-83A1-F6EECF244321}">
                <p14:modId xmlns:p14="http://schemas.microsoft.com/office/powerpoint/2010/main" val="3953391976"/>
              </p:ext>
            </p:extLst>
          </p:nvPr>
        </p:nvGraphicFramePr>
        <p:xfrm>
          <a:off x="685799" y="1550681"/>
          <a:ext cx="10506076" cy="43195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3843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3</a:t>
            </a:fld>
            <a:endParaRPr lang="en-CA"/>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en-US" sz="2400" dirty="0"/>
              <a:t>Markets tend to rise above the noise</a:t>
            </a:r>
          </a:p>
        </p:txBody>
      </p:sp>
      <p:sp>
        <p:nvSpPr>
          <p:cNvPr id="6" name="Text Placeholder 2">
            <a:extLst>
              <a:ext uri="{FF2B5EF4-FFF2-40B4-BE49-F238E27FC236}">
                <a16:creationId xmlns:a16="http://schemas.microsoft.com/office/drawing/2014/main" id="{18670850-6204-B7FC-D3C0-AAEB736E4097}"/>
              </a:ext>
            </a:extLst>
          </p:cNvPr>
          <p:cNvSpPr>
            <a:spLocks noGrp="1"/>
          </p:cNvSpPr>
          <p:nvPr>
            <p:ph type="body" sz="quarter" idx="14"/>
          </p:nvPr>
        </p:nvSpPr>
        <p:spPr>
          <a:xfrm>
            <a:off x="685799" y="776606"/>
            <a:ext cx="10820401" cy="414019"/>
          </a:xfrm>
        </p:spPr>
        <p:txBody>
          <a:bodyPr>
            <a:normAutofit/>
          </a:bodyPr>
          <a:lstStyle/>
          <a:p>
            <a:r>
              <a:rPr lang="en-US" sz="1800" dirty="0"/>
              <a:t>Through all the best and worst years, the market ultimately moved upward</a:t>
            </a:r>
          </a:p>
        </p:txBody>
      </p:sp>
      <p:sp>
        <p:nvSpPr>
          <p:cNvPr id="7" name="Rectangle 6">
            <a:extLst>
              <a:ext uri="{FF2B5EF4-FFF2-40B4-BE49-F238E27FC236}">
                <a16:creationId xmlns:a16="http://schemas.microsoft.com/office/drawing/2014/main" id="{08C2AF13-250C-D979-5C68-5D2E9BF18D5E}"/>
              </a:ext>
            </a:extLst>
          </p:cNvPr>
          <p:cNvSpPr/>
          <p:nvPr/>
        </p:nvSpPr>
        <p:spPr>
          <a:xfrm>
            <a:off x="602034" y="5800722"/>
            <a:ext cx="10659801" cy="346185"/>
          </a:xfrm>
          <a:prstGeom prst="rect">
            <a:avLst/>
          </a:prstGeom>
        </p:spPr>
        <p:txBody>
          <a:bodyPr wrap="square">
            <a:spAutoFit/>
          </a:bodyPr>
          <a:lstStyle/>
          <a:p>
            <a:pPr>
              <a:lnSpc>
                <a:spcPct val="107000"/>
              </a:lnSpc>
              <a:spcAft>
                <a:spcPts val="800"/>
              </a:spcAft>
            </a:pPr>
            <a:r>
              <a:rPr lang="en-US" sz="800" dirty="0">
                <a:solidFill>
                  <a:schemeClr val="tx1">
                    <a:lumMod val="50000"/>
                    <a:lumOff val="50000"/>
                  </a:schemeClr>
                </a:solidFill>
              </a:rPr>
              <a:t>Source: RBC GAM, Morningstar. Period ranges from January 1, 1988 to November 28, 2025. S&amp;P 500 Total Return Index. Returns calculated daily. Best and worst year selected by highest and lowest annual performance since 1988. Best year = 1995 (+38%), worst year = 2008 (-37%). </a:t>
            </a:r>
            <a:r>
              <a:rPr lang="en-US" sz="800" b="0" i="0" dirty="0">
                <a:solidFill>
                  <a:schemeClr val="tx1">
                    <a:lumMod val="50000"/>
                    <a:lumOff val="50000"/>
                  </a:schemeClr>
                </a:solidFill>
                <a:effectLst/>
                <a:latin typeface="Arial" panose="020B0604020202020204" pitchFamily="34" charset="0"/>
              </a:rPr>
              <a:t>An investment cannot be made directly into an index. Past performance is not a guarantee of future results.</a:t>
            </a:r>
            <a:endParaRPr lang="en-US" sz="800" dirty="0">
              <a:solidFill>
                <a:schemeClr val="tx1">
                  <a:lumMod val="50000"/>
                  <a:lumOff val="50000"/>
                </a:schemeClr>
              </a:solidFill>
            </a:endParaRPr>
          </a:p>
        </p:txBody>
      </p:sp>
      <p:sp>
        <p:nvSpPr>
          <p:cNvPr id="9" name="TextBox 8">
            <a:extLst>
              <a:ext uri="{FF2B5EF4-FFF2-40B4-BE49-F238E27FC236}">
                <a16:creationId xmlns:a16="http://schemas.microsoft.com/office/drawing/2014/main" id="{D68A1246-FB61-759B-8839-841446D354F4}"/>
              </a:ext>
            </a:extLst>
          </p:cNvPr>
          <p:cNvSpPr txBox="1"/>
          <p:nvPr/>
        </p:nvSpPr>
        <p:spPr>
          <a:xfrm rot="5400000">
            <a:off x="2437691" y="257966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2" name="TextBox 11">
            <a:extLst>
              <a:ext uri="{FF2B5EF4-FFF2-40B4-BE49-F238E27FC236}">
                <a16:creationId xmlns:a16="http://schemas.microsoft.com/office/drawing/2014/main" id="{E02127AD-8250-DA6B-E83D-FC9E1D113AE5}"/>
              </a:ext>
            </a:extLst>
          </p:cNvPr>
          <p:cNvSpPr txBox="1"/>
          <p:nvPr/>
        </p:nvSpPr>
        <p:spPr>
          <a:xfrm rot="5400000">
            <a:off x="5116662" y="2344502"/>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5" name="TextBox 14">
            <a:extLst>
              <a:ext uri="{FF2B5EF4-FFF2-40B4-BE49-F238E27FC236}">
                <a16:creationId xmlns:a16="http://schemas.microsoft.com/office/drawing/2014/main" id="{404E44F1-1DB5-9252-BC53-B95E81B3348F}"/>
              </a:ext>
            </a:extLst>
          </p:cNvPr>
          <p:cNvSpPr txBox="1"/>
          <p:nvPr/>
        </p:nvSpPr>
        <p:spPr>
          <a:xfrm rot="5400000">
            <a:off x="6395827" y="491729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6" name="TextBox 15">
            <a:extLst>
              <a:ext uri="{FF2B5EF4-FFF2-40B4-BE49-F238E27FC236}">
                <a16:creationId xmlns:a16="http://schemas.microsoft.com/office/drawing/2014/main" id="{66CE7F22-4D1A-2ACD-8C8F-1C9F8AC478C0}"/>
              </a:ext>
            </a:extLst>
          </p:cNvPr>
          <p:cNvSpPr txBox="1"/>
          <p:nvPr/>
        </p:nvSpPr>
        <p:spPr>
          <a:xfrm rot="5400000">
            <a:off x="7159733" y="5178677"/>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7" name="TextBox 16">
            <a:extLst>
              <a:ext uri="{FF2B5EF4-FFF2-40B4-BE49-F238E27FC236}">
                <a16:creationId xmlns:a16="http://schemas.microsoft.com/office/drawing/2014/main" id="{91A7CDD0-D8A3-A0EC-E1AB-BFB043260264}"/>
              </a:ext>
            </a:extLst>
          </p:cNvPr>
          <p:cNvSpPr txBox="1"/>
          <p:nvPr/>
        </p:nvSpPr>
        <p:spPr>
          <a:xfrm rot="5400000">
            <a:off x="8317715" y="4917291"/>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8" name="TextBox 17">
            <a:extLst>
              <a:ext uri="{FF2B5EF4-FFF2-40B4-BE49-F238E27FC236}">
                <a16:creationId xmlns:a16="http://schemas.microsoft.com/office/drawing/2014/main" id="{A889606F-B93D-B48D-C5FE-040F03CF802E}"/>
              </a:ext>
            </a:extLst>
          </p:cNvPr>
          <p:cNvSpPr txBox="1"/>
          <p:nvPr/>
        </p:nvSpPr>
        <p:spPr>
          <a:xfrm rot="5400000">
            <a:off x="9081621" y="5178678"/>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graphicFrame>
        <p:nvGraphicFramePr>
          <p:cNvPr id="3" name="Chart 2">
            <a:extLst>
              <a:ext uri="{FF2B5EF4-FFF2-40B4-BE49-F238E27FC236}">
                <a16:creationId xmlns:a16="http://schemas.microsoft.com/office/drawing/2014/main" id="{2F412CA6-A4FD-4857-B059-A45BE24A5CA9}"/>
              </a:ext>
            </a:extLst>
          </p:cNvPr>
          <p:cNvGraphicFramePr/>
          <p:nvPr>
            <p:extLst>
              <p:ext uri="{D42A27DB-BD31-4B8C-83A1-F6EECF244321}">
                <p14:modId xmlns:p14="http://schemas.microsoft.com/office/powerpoint/2010/main" val="132582944"/>
              </p:ext>
            </p:extLst>
          </p:nvPr>
        </p:nvGraphicFramePr>
        <p:xfrm>
          <a:off x="819149" y="1457325"/>
          <a:ext cx="10372725" cy="42638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556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4</a:t>
            </a:fld>
            <a:endParaRPr lang="en-CA"/>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en-US" sz="2400" dirty="0"/>
              <a:t>Avoid chasing the performance of low-quality investments</a:t>
            </a:r>
          </a:p>
        </p:txBody>
      </p:sp>
      <p:sp>
        <p:nvSpPr>
          <p:cNvPr id="6" name="Text Placeholder 2">
            <a:extLst>
              <a:ext uri="{FF2B5EF4-FFF2-40B4-BE49-F238E27FC236}">
                <a16:creationId xmlns:a16="http://schemas.microsoft.com/office/drawing/2014/main" id="{18670850-6204-B7FC-D3C0-AAEB736E4097}"/>
              </a:ext>
            </a:extLst>
          </p:cNvPr>
          <p:cNvSpPr>
            <a:spLocks noGrp="1"/>
          </p:cNvSpPr>
          <p:nvPr>
            <p:ph type="body" sz="quarter" idx="14"/>
          </p:nvPr>
        </p:nvSpPr>
        <p:spPr>
          <a:xfrm>
            <a:off x="685799" y="776606"/>
            <a:ext cx="10820401" cy="414019"/>
          </a:xfrm>
        </p:spPr>
        <p:txBody>
          <a:bodyPr>
            <a:normAutofit/>
          </a:bodyPr>
          <a:lstStyle/>
          <a:p>
            <a:r>
              <a:rPr lang="en-US" sz="1800" dirty="0"/>
              <a:t>Market corrections are inevitable, don’t get caught in the worst-performing segments of the market</a:t>
            </a:r>
          </a:p>
        </p:txBody>
      </p:sp>
      <p:sp>
        <p:nvSpPr>
          <p:cNvPr id="7" name="Rectangle 6">
            <a:extLst>
              <a:ext uri="{FF2B5EF4-FFF2-40B4-BE49-F238E27FC236}">
                <a16:creationId xmlns:a16="http://schemas.microsoft.com/office/drawing/2014/main" id="{08C2AF13-250C-D979-5C68-5D2E9BF18D5E}"/>
              </a:ext>
            </a:extLst>
          </p:cNvPr>
          <p:cNvSpPr/>
          <p:nvPr/>
        </p:nvSpPr>
        <p:spPr>
          <a:xfrm>
            <a:off x="518087" y="5770684"/>
            <a:ext cx="10659801" cy="477888"/>
          </a:xfrm>
          <a:prstGeom prst="rect">
            <a:avLst/>
          </a:prstGeom>
        </p:spPr>
        <p:txBody>
          <a:bodyPr wrap="square">
            <a:spAutoFit/>
          </a:bodyPr>
          <a:lstStyle/>
          <a:p>
            <a:pPr marL="0" marR="0">
              <a:lnSpc>
                <a:spcPct val="107000"/>
              </a:lnSpc>
              <a:spcBef>
                <a:spcPts val="0"/>
              </a:spcBef>
              <a:spcAft>
                <a:spcPts val="800"/>
              </a:spcAft>
            </a:pPr>
            <a:r>
              <a:rPr lang="en-US" sz="800" dirty="0">
                <a:solidFill>
                  <a:schemeClr val="tx1">
                    <a:lumMod val="50000"/>
                    <a:lumOff val="50000"/>
                  </a:schemeClr>
                </a:solidFill>
              </a:rPr>
              <a:t>Source: RBC GAM, Bloomberg. Returns denoted in $USD. Period ranges from October 28, 2025 – November 7, 2025. Meme stocks represented by the UBS Meme basket of 15 U.S. listed stocks that gained popularity via online networks and social media. Bitcoin represented by CoinDesk Bitcoin Price Index. U.S. stocks represented by S&amp;P 500 Index. </a:t>
            </a:r>
            <a:r>
              <a:rPr lang="en-US" sz="800" b="0" i="0" dirty="0">
                <a:solidFill>
                  <a:schemeClr val="tx1">
                    <a:lumMod val="50000"/>
                    <a:lumOff val="50000"/>
                  </a:schemeClr>
                </a:solidFill>
                <a:effectLst/>
                <a:latin typeface="Arial" panose="020B0604020202020204" pitchFamily="34" charset="0"/>
              </a:rPr>
              <a:t>An investment cannot be made directly into an index. Past performance is not a guarantee of future results.</a:t>
            </a:r>
          </a:p>
        </p:txBody>
      </p:sp>
      <p:sp>
        <p:nvSpPr>
          <p:cNvPr id="9" name="TextBox 8">
            <a:extLst>
              <a:ext uri="{FF2B5EF4-FFF2-40B4-BE49-F238E27FC236}">
                <a16:creationId xmlns:a16="http://schemas.microsoft.com/office/drawing/2014/main" id="{D68A1246-FB61-759B-8839-841446D354F4}"/>
              </a:ext>
            </a:extLst>
          </p:cNvPr>
          <p:cNvSpPr txBox="1"/>
          <p:nvPr/>
        </p:nvSpPr>
        <p:spPr>
          <a:xfrm rot="5400000">
            <a:off x="2437691" y="257966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0" name="TextBox 9">
            <a:extLst>
              <a:ext uri="{FF2B5EF4-FFF2-40B4-BE49-F238E27FC236}">
                <a16:creationId xmlns:a16="http://schemas.microsoft.com/office/drawing/2014/main" id="{2B7C17E9-AE49-8E2B-CFEE-B02B8F09C16E}"/>
              </a:ext>
            </a:extLst>
          </p:cNvPr>
          <p:cNvSpPr txBox="1"/>
          <p:nvPr/>
        </p:nvSpPr>
        <p:spPr>
          <a:xfrm rot="5400000">
            <a:off x="3201597" y="2344501"/>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2" name="TextBox 11">
            <a:extLst>
              <a:ext uri="{FF2B5EF4-FFF2-40B4-BE49-F238E27FC236}">
                <a16:creationId xmlns:a16="http://schemas.microsoft.com/office/drawing/2014/main" id="{E02127AD-8250-DA6B-E83D-FC9E1D113AE5}"/>
              </a:ext>
            </a:extLst>
          </p:cNvPr>
          <p:cNvSpPr txBox="1"/>
          <p:nvPr/>
        </p:nvSpPr>
        <p:spPr>
          <a:xfrm rot="5400000">
            <a:off x="5116662" y="2344502"/>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5" name="TextBox 14">
            <a:extLst>
              <a:ext uri="{FF2B5EF4-FFF2-40B4-BE49-F238E27FC236}">
                <a16:creationId xmlns:a16="http://schemas.microsoft.com/office/drawing/2014/main" id="{404E44F1-1DB5-9252-BC53-B95E81B3348F}"/>
              </a:ext>
            </a:extLst>
          </p:cNvPr>
          <p:cNvSpPr txBox="1"/>
          <p:nvPr/>
        </p:nvSpPr>
        <p:spPr>
          <a:xfrm rot="5400000">
            <a:off x="6395827" y="491729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6" name="TextBox 15">
            <a:extLst>
              <a:ext uri="{FF2B5EF4-FFF2-40B4-BE49-F238E27FC236}">
                <a16:creationId xmlns:a16="http://schemas.microsoft.com/office/drawing/2014/main" id="{66CE7F22-4D1A-2ACD-8C8F-1C9F8AC478C0}"/>
              </a:ext>
            </a:extLst>
          </p:cNvPr>
          <p:cNvSpPr txBox="1"/>
          <p:nvPr/>
        </p:nvSpPr>
        <p:spPr>
          <a:xfrm rot="5400000">
            <a:off x="7159733" y="5178677"/>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7" name="TextBox 16">
            <a:extLst>
              <a:ext uri="{FF2B5EF4-FFF2-40B4-BE49-F238E27FC236}">
                <a16:creationId xmlns:a16="http://schemas.microsoft.com/office/drawing/2014/main" id="{91A7CDD0-D8A3-A0EC-E1AB-BFB043260264}"/>
              </a:ext>
            </a:extLst>
          </p:cNvPr>
          <p:cNvSpPr txBox="1"/>
          <p:nvPr/>
        </p:nvSpPr>
        <p:spPr>
          <a:xfrm rot="5400000">
            <a:off x="8317715" y="4917291"/>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8" name="TextBox 17">
            <a:extLst>
              <a:ext uri="{FF2B5EF4-FFF2-40B4-BE49-F238E27FC236}">
                <a16:creationId xmlns:a16="http://schemas.microsoft.com/office/drawing/2014/main" id="{A889606F-B93D-B48D-C5FE-040F03CF802E}"/>
              </a:ext>
            </a:extLst>
          </p:cNvPr>
          <p:cNvSpPr txBox="1"/>
          <p:nvPr/>
        </p:nvSpPr>
        <p:spPr>
          <a:xfrm rot="5400000">
            <a:off x="9081621" y="5178678"/>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graphicFrame>
        <p:nvGraphicFramePr>
          <p:cNvPr id="8" name="Chart 7">
            <a:extLst>
              <a:ext uri="{FF2B5EF4-FFF2-40B4-BE49-F238E27FC236}">
                <a16:creationId xmlns:a16="http://schemas.microsoft.com/office/drawing/2014/main" id="{9516F77B-2318-5714-927F-2F5CCCED84AB}"/>
              </a:ext>
            </a:extLst>
          </p:cNvPr>
          <p:cNvGraphicFramePr>
            <a:graphicFrameLocks/>
          </p:cNvGraphicFramePr>
          <p:nvPr>
            <p:extLst>
              <p:ext uri="{D42A27DB-BD31-4B8C-83A1-F6EECF244321}">
                <p14:modId xmlns:p14="http://schemas.microsoft.com/office/powerpoint/2010/main" val="4278125117"/>
              </p:ext>
            </p:extLst>
          </p:nvPr>
        </p:nvGraphicFramePr>
        <p:xfrm>
          <a:off x="892881" y="1240174"/>
          <a:ext cx="10613319" cy="44809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9304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5</a:t>
            </a:fld>
            <a:endParaRPr lang="en-CA"/>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a:xfrm>
            <a:off x="685800" y="365127"/>
            <a:ext cx="10210800" cy="411480"/>
          </a:xfrm>
        </p:spPr>
        <p:txBody>
          <a:bodyPr vert="horz">
            <a:noAutofit/>
          </a:bodyPr>
          <a:lstStyle/>
          <a:p>
            <a:r>
              <a:rPr lang="en-US" sz="2400" dirty="0"/>
              <a:t>Don’t let the dips distract you</a:t>
            </a:r>
          </a:p>
        </p:txBody>
      </p:sp>
      <p:sp>
        <p:nvSpPr>
          <p:cNvPr id="6" name="Text Placeholder 2">
            <a:extLst>
              <a:ext uri="{FF2B5EF4-FFF2-40B4-BE49-F238E27FC236}">
                <a16:creationId xmlns:a16="http://schemas.microsoft.com/office/drawing/2014/main" id="{18670850-6204-B7FC-D3C0-AAEB736E4097}"/>
              </a:ext>
            </a:extLst>
          </p:cNvPr>
          <p:cNvSpPr>
            <a:spLocks noGrp="1"/>
          </p:cNvSpPr>
          <p:nvPr>
            <p:ph type="body" sz="quarter" idx="14"/>
          </p:nvPr>
        </p:nvSpPr>
        <p:spPr>
          <a:xfrm>
            <a:off x="685799" y="721931"/>
            <a:ext cx="10820401" cy="522484"/>
          </a:xfrm>
        </p:spPr>
        <p:txBody>
          <a:bodyPr>
            <a:normAutofit/>
          </a:bodyPr>
          <a:lstStyle/>
          <a:p>
            <a:r>
              <a:rPr lang="en-US" sz="1800" dirty="0"/>
              <a:t>Each year experiences a dip, but history shows that the market usually finishes strong</a:t>
            </a:r>
          </a:p>
        </p:txBody>
      </p:sp>
      <p:sp>
        <p:nvSpPr>
          <p:cNvPr id="7" name="Rectangle 6">
            <a:extLst>
              <a:ext uri="{FF2B5EF4-FFF2-40B4-BE49-F238E27FC236}">
                <a16:creationId xmlns:a16="http://schemas.microsoft.com/office/drawing/2014/main" id="{08C2AF13-250C-D979-5C68-5D2E9BF18D5E}"/>
              </a:ext>
            </a:extLst>
          </p:cNvPr>
          <p:cNvSpPr/>
          <p:nvPr/>
        </p:nvSpPr>
        <p:spPr>
          <a:xfrm>
            <a:off x="602034" y="5895662"/>
            <a:ext cx="10659801" cy="346185"/>
          </a:xfrm>
          <a:prstGeom prst="rect">
            <a:avLst/>
          </a:prstGeom>
        </p:spPr>
        <p:txBody>
          <a:bodyPr wrap="square">
            <a:spAutoFit/>
          </a:bodyPr>
          <a:lstStyle/>
          <a:p>
            <a:pPr marL="0" marR="0">
              <a:lnSpc>
                <a:spcPct val="107000"/>
              </a:lnSpc>
              <a:spcBef>
                <a:spcPts val="0"/>
              </a:spcBef>
              <a:spcAft>
                <a:spcPts val="800"/>
              </a:spcAft>
            </a:pPr>
            <a:r>
              <a:rPr lang="en-US" sz="800" b="0" i="0" dirty="0">
                <a:solidFill>
                  <a:schemeClr val="tx1">
                    <a:lumMod val="50000"/>
                    <a:lumOff val="50000"/>
                  </a:schemeClr>
                </a:solidFill>
                <a:effectLst/>
                <a:latin typeface="Arial" panose="020B0604020202020204" pitchFamily="34" charset="0"/>
              </a:rPr>
              <a:t>Source: Morningstar. Performance reflective of S&amp;P 500 Index, denoted in Canadian dollars as of November 28, 2025. The peak is measured at the highest level of the index during the year and the trough is its lowest level following the peak. An investment cannot be made directly into an index. Past performance is not a guarantee of future results.</a:t>
            </a:r>
          </a:p>
        </p:txBody>
      </p:sp>
      <p:sp>
        <p:nvSpPr>
          <p:cNvPr id="3" name="Rectangle 2">
            <a:extLst>
              <a:ext uri="{FF2B5EF4-FFF2-40B4-BE49-F238E27FC236}">
                <a16:creationId xmlns:a16="http://schemas.microsoft.com/office/drawing/2014/main" id="{D0566F9B-6387-A0B5-855C-F11598607195}"/>
              </a:ext>
            </a:extLst>
          </p:cNvPr>
          <p:cNvSpPr/>
          <p:nvPr/>
        </p:nvSpPr>
        <p:spPr>
          <a:xfrm>
            <a:off x="10741826" y="2284169"/>
            <a:ext cx="426915" cy="34752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8" name="Chart 7">
            <a:extLst>
              <a:ext uri="{FF2B5EF4-FFF2-40B4-BE49-F238E27FC236}">
                <a16:creationId xmlns:a16="http://schemas.microsoft.com/office/drawing/2014/main" id="{477E8ED5-7B1B-0972-4CCC-477AB8866480}"/>
              </a:ext>
            </a:extLst>
          </p:cNvPr>
          <p:cNvGraphicFramePr>
            <a:graphicFrameLocks/>
          </p:cNvGraphicFramePr>
          <p:nvPr>
            <p:extLst>
              <p:ext uri="{D42A27DB-BD31-4B8C-83A1-F6EECF244321}">
                <p14:modId xmlns:p14="http://schemas.microsoft.com/office/powerpoint/2010/main" val="3772624448"/>
              </p:ext>
            </p:extLst>
          </p:nvPr>
        </p:nvGraphicFramePr>
        <p:xfrm>
          <a:off x="602034" y="1601219"/>
          <a:ext cx="10659801" cy="4158231"/>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FD194818-7406-8BAF-61CC-9678D42B2DBD}"/>
              </a:ext>
            </a:extLst>
          </p:cNvPr>
          <p:cNvSpPr txBox="1"/>
          <p:nvPr/>
        </p:nvSpPr>
        <p:spPr>
          <a:xfrm>
            <a:off x="3523609" y="1441137"/>
            <a:ext cx="4816651"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Annual returns and lows in the S&amp;P 500 Index</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674352E0-8E8C-613D-D6F0-185A19D52081}"/>
              </a:ext>
            </a:extLst>
          </p:cNvPr>
          <p:cNvSpPr txBox="1"/>
          <p:nvPr/>
        </p:nvSpPr>
        <p:spPr>
          <a:xfrm>
            <a:off x="10700784" y="5163912"/>
            <a:ext cx="508998" cy="577081"/>
          </a:xfrm>
          <a:prstGeom prst="rect">
            <a:avLst/>
          </a:prstGeom>
          <a:noFill/>
        </p:spPr>
        <p:txBody>
          <a:bodyPr wrap="square" rtlCol="0">
            <a:spAutoFit/>
          </a:bodyPr>
          <a:lstStyle/>
          <a:p>
            <a:pPr algn="ctr"/>
            <a:r>
              <a:rPr lang="en-US" sz="1050" b="1" dirty="0"/>
              <a:t>Year to</a:t>
            </a:r>
          </a:p>
          <a:p>
            <a:pPr algn="ctr"/>
            <a:r>
              <a:rPr lang="en-US" sz="1050" b="1" dirty="0"/>
              <a:t>date</a:t>
            </a:r>
          </a:p>
        </p:txBody>
      </p:sp>
    </p:spTree>
    <p:extLst>
      <p:ext uri="{BB962C8B-B14F-4D97-AF65-F5344CB8AC3E}">
        <p14:creationId xmlns:p14="http://schemas.microsoft.com/office/powerpoint/2010/main" val="102880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6</a:t>
            </a:fld>
            <a:endParaRPr lang="en-CA"/>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a:xfrm>
            <a:off x="685800" y="365127"/>
            <a:ext cx="10210800" cy="411480"/>
          </a:xfrm>
        </p:spPr>
        <p:txBody>
          <a:bodyPr vert="horz">
            <a:noAutofit/>
          </a:bodyPr>
          <a:lstStyle/>
          <a:p>
            <a:r>
              <a:rPr lang="en-US" sz="2400" dirty="0"/>
              <a:t>Time is on your side</a:t>
            </a:r>
          </a:p>
        </p:txBody>
      </p:sp>
      <p:sp>
        <p:nvSpPr>
          <p:cNvPr id="6" name="Text Placeholder 2">
            <a:extLst>
              <a:ext uri="{FF2B5EF4-FFF2-40B4-BE49-F238E27FC236}">
                <a16:creationId xmlns:a16="http://schemas.microsoft.com/office/drawing/2014/main" id="{18670850-6204-B7FC-D3C0-AAEB736E4097}"/>
              </a:ext>
            </a:extLst>
          </p:cNvPr>
          <p:cNvSpPr>
            <a:spLocks noGrp="1"/>
          </p:cNvSpPr>
          <p:nvPr>
            <p:ph type="body" sz="quarter" idx="14"/>
          </p:nvPr>
        </p:nvSpPr>
        <p:spPr>
          <a:xfrm>
            <a:off x="685799" y="750212"/>
            <a:ext cx="10820401" cy="440555"/>
          </a:xfrm>
        </p:spPr>
        <p:txBody>
          <a:bodyPr>
            <a:normAutofit/>
          </a:bodyPr>
          <a:lstStyle/>
          <a:p>
            <a:r>
              <a:rPr lang="en-US" sz="1800" dirty="0"/>
              <a:t>The longer you stay invested, the higher your odds of a positive return</a:t>
            </a:r>
          </a:p>
        </p:txBody>
      </p:sp>
      <p:sp>
        <p:nvSpPr>
          <p:cNvPr id="7" name="Rectangle 6">
            <a:extLst>
              <a:ext uri="{FF2B5EF4-FFF2-40B4-BE49-F238E27FC236}">
                <a16:creationId xmlns:a16="http://schemas.microsoft.com/office/drawing/2014/main" id="{08C2AF13-250C-D979-5C68-5D2E9BF18D5E}"/>
              </a:ext>
            </a:extLst>
          </p:cNvPr>
          <p:cNvSpPr/>
          <p:nvPr/>
        </p:nvSpPr>
        <p:spPr>
          <a:xfrm>
            <a:off x="602034" y="5970891"/>
            <a:ext cx="10659801" cy="346185"/>
          </a:xfrm>
          <a:prstGeom prst="rect">
            <a:avLst/>
          </a:prstGeom>
        </p:spPr>
        <p:txBody>
          <a:bodyPr wrap="square">
            <a:spAutoFit/>
          </a:bodyPr>
          <a:lstStyle/>
          <a:p>
            <a:pPr marL="0" marR="0">
              <a:lnSpc>
                <a:spcPct val="107000"/>
              </a:lnSpc>
              <a:spcBef>
                <a:spcPts val="0"/>
              </a:spcBef>
              <a:spcAft>
                <a:spcPts val="800"/>
              </a:spcAft>
            </a:pPr>
            <a:r>
              <a:rPr lang="en-US" sz="800" b="0" i="0" dirty="0">
                <a:solidFill>
                  <a:schemeClr val="tx1">
                    <a:lumMod val="50000"/>
                    <a:lumOff val="50000"/>
                  </a:schemeClr>
                </a:solidFill>
                <a:effectLst/>
                <a:latin typeface="Arial" panose="020B0604020202020204" pitchFamily="34" charset="0"/>
              </a:rPr>
              <a:t>Source: RBC GAM, Morningstar. Period ranges between January 1, 2005, to December 31, 2024. Annualized returns for S&amp;P 500 Total Return Index. Years forward represents number of years invested after specific starting year. An investment cannot be made directly in an index. Past performance is not a guarantee of future results.</a:t>
            </a:r>
          </a:p>
        </p:txBody>
      </p:sp>
      <p:sp>
        <p:nvSpPr>
          <p:cNvPr id="11" name="TextBox 10">
            <a:extLst>
              <a:ext uri="{FF2B5EF4-FFF2-40B4-BE49-F238E27FC236}">
                <a16:creationId xmlns:a16="http://schemas.microsoft.com/office/drawing/2014/main" id="{F8EE3EA6-1CC8-D645-0717-BC912D9736DD}"/>
              </a:ext>
            </a:extLst>
          </p:cNvPr>
          <p:cNvSpPr txBox="1"/>
          <p:nvPr/>
        </p:nvSpPr>
        <p:spPr>
          <a:xfrm rot="5400000">
            <a:off x="4352756" y="2579661"/>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2" name="TextBox 11">
            <a:extLst>
              <a:ext uri="{FF2B5EF4-FFF2-40B4-BE49-F238E27FC236}">
                <a16:creationId xmlns:a16="http://schemas.microsoft.com/office/drawing/2014/main" id="{E02127AD-8250-DA6B-E83D-FC9E1D113AE5}"/>
              </a:ext>
            </a:extLst>
          </p:cNvPr>
          <p:cNvSpPr txBox="1"/>
          <p:nvPr/>
        </p:nvSpPr>
        <p:spPr>
          <a:xfrm rot="5400000">
            <a:off x="5116662" y="2344502"/>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5" name="TextBox 14">
            <a:extLst>
              <a:ext uri="{FF2B5EF4-FFF2-40B4-BE49-F238E27FC236}">
                <a16:creationId xmlns:a16="http://schemas.microsoft.com/office/drawing/2014/main" id="{404E44F1-1DB5-9252-BC53-B95E81B3348F}"/>
              </a:ext>
            </a:extLst>
          </p:cNvPr>
          <p:cNvSpPr txBox="1"/>
          <p:nvPr/>
        </p:nvSpPr>
        <p:spPr>
          <a:xfrm rot="5400000">
            <a:off x="6395827" y="4917290"/>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6" name="TextBox 15">
            <a:extLst>
              <a:ext uri="{FF2B5EF4-FFF2-40B4-BE49-F238E27FC236}">
                <a16:creationId xmlns:a16="http://schemas.microsoft.com/office/drawing/2014/main" id="{66CE7F22-4D1A-2ACD-8C8F-1C9F8AC478C0}"/>
              </a:ext>
            </a:extLst>
          </p:cNvPr>
          <p:cNvSpPr txBox="1"/>
          <p:nvPr/>
        </p:nvSpPr>
        <p:spPr>
          <a:xfrm rot="5400000">
            <a:off x="7159733" y="5178677"/>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sp>
        <p:nvSpPr>
          <p:cNvPr id="17" name="TextBox 16">
            <a:extLst>
              <a:ext uri="{FF2B5EF4-FFF2-40B4-BE49-F238E27FC236}">
                <a16:creationId xmlns:a16="http://schemas.microsoft.com/office/drawing/2014/main" id="{91A7CDD0-D8A3-A0EC-E1AB-BFB043260264}"/>
              </a:ext>
            </a:extLst>
          </p:cNvPr>
          <p:cNvSpPr txBox="1"/>
          <p:nvPr/>
        </p:nvSpPr>
        <p:spPr>
          <a:xfrm rot="5400000">
            <a:off x="8317715" y="4917291"/>
            <a:ext cx="1207575" cy="400110"/>
          </a:xfrm>
          <a:prstGeom prst="rect">
            <a:avLst/>
          </a:prstGeom>
          <a:noFill/>
        </p:spPr>
        <p:txBody>
          <a:bodyPr wrap="none" rtlCol="0">
            <a:spAutoFit/>
          </a:bodyPr>
          <a:lstStyle/>
          <a:p>
            <a:r>
              <a:rPr lang="en-US" sz="2000" b="1" dirty="0">
                <a:solidFill>
                  <a:schemeClr val="bg1"/>
                </a:solidFill>
              </a:rPr>
              <a:t>S&amp;P 500</a:t>
            </a:r>
            <a:endParaRPr lang="en-CA" sz="2000" b="1" dirty="0">
              <a:solidFill>
                <a:schemeClr val="bg1"/>
              </a:solidFill>
            </a:endParaRPr>
          </a:p>
        </p:txBody>
      </p:sp>
      <p:sp>
        <p:nvSpPr>
          <p:cNvPr id="18" name="TextBox 17">
            <a:extLst>
              <a:ext uri="{FF2B5EF4-FFF2-40B4-BE49-F238E27FC236}">
                <a16:creationId xmlns:a16="http://schemas.microsoft.com/office/drawing/2014/main" id="{A889606F-B93D-B48D-C5FE-040F03CF802E}"/>
              </a:ext>
            </a:extLst>
          </p:cNvPr>
          <p:cNvSpPr txBox="1"/>
          <p:nvPr/>
        </p:nvSpPr>
        <p:spPr>
          <a:xfrm rot="5400000">
            <a:off x="9081621" y="5178678"/>
            <a:ext cx="684803" cy="400110"/>
          </a:xfrm>
          <a:prstGeom prst="rect">
            <a:avLst/>
          </a:prstGeom>
          <a:noFill/>
        </p:spPr>
        <p:txBody>
          <a:bodyPr wrap="none" rtlCol="0">
            <a:spAutoFit/>
          </a:bodyPr>
          <a:lstStyle/>
          <a:p>
            <a:r>
              <a:rPr lang="en-US" sz="2000" b="1" dirty="0">
                <a:solidFill>
                  <a:schemeClr val="bg1"/>
                </a:solidFill>
              </a:rPr>
              <a:t>TSX</a:t>
            </a:r>
            <a:endParaRPr lang="en-CA" sz="2000" b="1" dirty="0">
              <a:solidFill>
                <a:schemeClr val="bg1"/>
              </a:solidFill>
            </a:endParaRPr>
          </a:p>
        </p:txBody>
      </p:sp>
      <p:graphicFrame>
        <p:nvGraphicFramePr>
          <p:cNvPr id="8" name="Table 7">
            <a:extLst>
              <a:ext uri="{FF2B5EF4-FFF2-40B4-BE49-F238E27FC236}">
                <a16:creationId xmlns:a16="http://schemas.microsoft.com/office/drawing/2014/main" id="{0CDE0304-06B4-CFE6-10E9-A97AD069C630}"/>
              </a:ext>
            </a:extLst>
          </p:cNvPr>
          <p:cNvGraphicFramePr>
            <a:graphicFrameLocks noGrp="1"/>
          </p:cNvGraphicFramePr>
          <p:nvPr>
            <p:extLst>
              <p:ext uri="{D42A27DB-BD31-4B8C-83A1-F6EECF244321}">
                <p14:modId xmlns:p14="http://schemas.microsoft.com/office/powerpoint/2010/main" val="2766180148"/>
              </p:ext>
            </p:extLst>
          </p:nvPr>
        </p:nvGraphicFramePr>
        <p:xfrm>
          <a:off x="695324" y="1809750"/>
          <a:ext cx="10477503" cy="4017222"/>
        </p:xfrm>
        <a:graphic>
          <a:graphicData uri="http://schemas.openxmlformats.org/drawingml/2006/table">
            <a:tbl>
              <a:tblPr firstRow="1" firstCol="1" bandRow="1"/>
              <a:tblGrid>
                <a:gridCol w="539227">
                  <a:extLst>
                    <a:ext uri="{9D8B030D-6E8A-4147-A177-3AD203B41FA5}">
                      <a16:colId xmlns:a16="http://schemas.microsoft.com/office/drawing/2014/main" val="633488099"/>
                    </a:ext>
                  </a:extLst>
                </a:gridCol>
                <a:gridCol w="563214">
                  <a:extLst>
                    <a:ext uri="{9D8B030D-6E8A-4147-A177-3AD203B41FA5}">
                      <a16:colId xmlns:a16="http://schemas.microsoft.com/office/drawing/2014/main" val="1350827143"/>
                    </a:ext>
                  </a:extLst>
                </a:gridCol>
                <a:gridCol w="563214">
                  <a:extLst>
                    <a:ext uri="{9D8B030D-6E8A-4147-A177-3AD203B41FA5}">
                      <a16:colId xmlns:a16="http://schemas.microsoft.com/office/drawing/2014/main" val="139452100"/>
                    </a:ext>
                  </a:extLst>
                </a:gridCol>
                <a:gridCol w="490293">
                  <a:extLst>
                    <a:ext uri="{9D8B030D-6E8A-4147-A177-3AD203B41FA5}">
                      <a16:colId xmlns:a16="http://schemas.microsoft.com/office/drawing/2014/main" val="2212883100"/>
                    </a:ext>
                  </a:extLst>
                </a:gridCol>
                <a:gridCol w="490293">
                  <a:extLst>
                    <a:ext uri="{9D8B030D-6E8A-4147-A177-3AD203B41FA5}">
                      <a16:colId xmlns:a16="http://schemas.microsoft.com/office/drawing/2014/main" val="108180544"/>
                    </a:ext>
                  </a:extLst>
                </a:gridCol>
                <a:gridCol w="490293">
                  <a:extLst>
                    <a:ext uri="{9D8B030D-6E8A-4147-A177-3AD203B41FA5}">
                      <a16:colId xmlns:a16="http://schemas.microsoft.com/office/drawing/2014/main" val="1798585498"/>
                    </a:ext>
                  </a:extLst>
                </a:gridCol>
                <a:gridCol w="490293">
                  <a:extLst>
                    <a:ext uri="{9D8B030D-6E8A-4147-A177-3AD203B41FA5}">
                      <a16:colId xmlns:a16="http://schemas.microsoft.com/office/drawing/2014/main" val="4015106945"/>
                    </a:ext>
                  </a:extLst>
                </a:gridCol>
                <a:gridCol w="489334">
                  <a:extLst>
                    <a:ext uri="{9D8B030D-6E8A-4147-A177-3AD203B41FA5}">
                      <a16:colId xmlns:a16="http://schemas.microsoft.com/office/drawing/2014/main" val="3435048516"/>
                    </a:ext>
                  </a:extLst>
                </a:gridCol>
                <a:gridCol w="489334">
                  <a:extLst>
                    <a:ext uri="{9D8B030D-6E8A-4147-A177-3AD203B41FA5}">
                      <a16:colId xmlns:a16="http://schemas.microsoft.com/office/drawing/2014/main" val="3221627610"/>
                    </a:ext>
                  </a:extLst>
                </a:gridCol>
                <a:gridCol w="489334">
                  <a:extLst>
                    <a:ext uri="{9D8B030D-6E8A-4147-A177-3AD203B41FA5}">
                      <a16:colId xmlns:a16="http://schemas.microsoft.com/office/drawing/2014/main" val="2397908479"/>
                    </a:ext>
                  </a:extLst>
                </a:gridCol>
                <a:gridCol w="489334">
                  <a:extLst>
                    <a:ext uri="{9D8B030D-6E8A-4147-A177-3AD203B41FA5}">
                      <a16:colId xmlns:a16="http://schemas.microsoft.com/office/drawing/2014/main" val="2889121117"/>
                    </a:ext>
                  </a:extLst>
                </a:gridCol>
                <a:gridCol w="489334">
                  <a:extLst>
                    <a:ext uri="{9D8B030D-6E8A-4147-A177-3AD203B41FA5}">
                      <a16:colId xmlns:a16="http://schemas.microsoft.com/office/drawing/2014/main" val="2309347279"/>
                    </a:ext>
                  </a:extLst>
                </a:gridCol>
                <a:gridCol w="489334">
                  <a:extLst>
                    <a:ext uri="{9D8B030D-6E8A-4147-A177-3AD203B41FA5}">
                      <a16:colId xmlns:a16="http://schemas.microsoft.com/office/drawing/2014/main" val="2950003578"/>
                    </a:ext>
                  </a:extLst>
                </a:gridCol>
                <a:gridCol w="489334">
                  <a:extLst>
                    <a:ext uri="{9D8B030D-6E8A-4147-A177-3AD203B41FA5}">
                      <a16:colId xmlns:a16="http://schemas.microsoft.com/office/drawing/2014/main" val="1874776632"/>
                    </a:ext>
                  </a:extLst>
                </a:gridCol>
                <a:gridCol w="489334">
                  <a:extLst>
                    <a:ext uri="{9D8B030D-6E8A-4147-A177-3AD203B41FA5}">
                      <a16:colId xmlns:a16="http://schemas.microsoft.com/office/drawing/2014/main" val="2661157067"/>
                    </a:ext>
                  </a:extLst>
                </a:gridCol>
                <a:gridCol w="489334">
                  <a:extLst>
                    <a:ext uri="{9D8B030D-6E8A-4147-A177-3AD203B41FA5}">
                      <a16:colId xmlns:a16="http://schemas.microsoft.com/office/drawing/2014/main" val="577883805"/>
                    </a:ext>
                  </a:extLst>
                </a:gridCol>
                <a:gridCol w="489334">
                  <a:extLst>
                    <a:ext uri="{9D8B030D-6E8A-4147-A177-3AD203B41FA5}">
                      <a16:colId xmlns:a16="http://schemas.microsoft.com/office/drawing/2014/main" val="684330765"/>
                    </a:ext>
                  </a:extLst>
                </a:gridCol>
                <a:gridCol w="489334">
                  <a:extLst>
                    <a:ext uri="{9D8B030D-6E8A-4147-A177-3AD203B41FA5}">
                      <a16:colId xmlns:a16="http://schemas.microsoft.com/office/drawing/2014/main" val="345141847"/>
                    </a:ext>
                  </a:extLst>
                </a:gridCol>
                <a:gridCol w="489334">
                  <a:extLst>
                    <a:ext uri="{9D8B030D-6E8A-4147-A177-3AD203B41FA5}">
                      <a16:colId xmlns:a16="http://schemas.microsoft.com/office/drawing/2014/main" val="1875461826"/>
                    </a:ext>
                  </a:extLst>
                </a:gridCol>
                <a:gridCol w="489334">
                  <a:extLst>
                    <a:ext uri="{9D8B030D-6E8A-4147-A177-3AD203B41FA5}">
                      <a16:colId xmlns:a16="http://schemas.microsoft.com/office/drawing/2014/main" val="2674304515"/>
                    </a:ext>
                  </a:extLst>
                </a:gridCol>
                <a:gridCol w="489334">
                  <a:extLst>
                    <a:ext uri="{9D8B030D-6E8A-4147-A177-3AD203B41FA5}">
                      <a16:colId xmlns:a16="http://schemas.microsoft.com/office/drawing/2014/main" val="4175571792"/>
                    </a:ext>
                  </a:extLst>
                </a:gridCol>
              </a:tblGrid>
              <a:tr h="182601">
                <a:tc gridSpan="21">
                  <a:txBody>
                    <a:bodyPr/>
                    <a:lstStyle/>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Years forward →</a:t>
                      </a:r>
                      <a:endParaRPr lang="en-US"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818891"/>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8083857"/>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extLst>
                  <a:ext uri="{0D108BD9-81ED-4DB2-BD59-A6C34878D82A}">
                    <a16:rowId xmlns:a16="http://schemas.microsoft.com/office/drawing/2014/main" val="2786076127"/>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8688503"/>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22339967"/>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62463577"/>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22981561"/>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893984612"/>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16056653"/>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464181111"/>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81933306"/>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800589849"/>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72687986"/>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907556537"/>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26106925"/>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400733"/>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36407779"/>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94207994"/>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95816074"/>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2C"/>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50525799"/>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26%</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65806348"/>
                  </a:ext>
                </a:extLst>
              </a:tr>
              <a:tr h="182601">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25%</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168"/>
                    </a:solid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3985529"/>
                  </a:ext>
                </a:extLst>
              </a:tr>
            </a:tbl>
          </a:graphicData>
        </a:graphic>
      </p:graphicFrame>
      <p:sp>
        <p:nvSpPr>
          <p:cNvPr id="10" name="TextBox 9">
            <a:extLst>
              <a:ext uri="{FF2B5EF4-FFF2-40B4-BE49-F238E27FC236}">
                <a16:creationId xmlns:a16="http://schemas.microsoft.com/office/drawing/2014/main" id="{B8CD30EC-B55E-512D-8FF7-E214A578EC81}"/>
              </a:ext>
            </a:extLst>
          </p:cNvPr>
          <p:cNvSpPr txBox="1"/>
          <p:nvPr/>
        </p:nvSpPr>
        <p:spPr>
          <a:xfrm>
            <a:off x="1785617" y="1429316"/>
            <a:ext cx="8296916" cy="338554"/>
          </a:xfrm>
          <a:prstGeom prst="rect">
            <a:avLst/>
          </a:prstGeom>
          <a:noFill/>
        </p:spPr>
        <p:txBody>
          <a:bodyPr wrap="square" rtlCol="0">
            <a:spAutoFit/>
          </a:bodyPr>
          <a:lstStyle/>
          <a:p>
            <a:pPr marL="0" marR="0" algn="ctr">
              <a:spcBef>
                <a:spcPts val="0"/>
              </a:spcBef>
              <a:spcAft>
                <a:spcPts val="1200"/>
              </a:spcAft>
            </a:pPr>
            <a:r>
              <a:rPr lang="en-US" sz="1600" b="1" dirty="0">
                <a:effectLst/>
                <a:latin typeface="Arial" panose="020B0604020202020204" pitchFamily="34" charset="0"/>
                <a:ea typeface="MS Mincho" panose="02020609040205080304" pitchFamily="49" charset="-128"/>
                <a:cs typeface="Arial" panose="020B0604020202020204" pitchFamily="34" charset="0"/>
              </a:rPr>
              <a:t>Annualized returns of S&amp;P 500 for different holding periods since 2005</a:t>
            </a:r>
            <a:endParaRPr lang="en-US" sz="16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7843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85800" y="365126"/>
            <a:ext cx="10210800" cy="798046"/>
          </a:xfrm>
        </p:spPr>
        <p:txBody>
          <a:bodyPr/>
          <a:lstStyle/>
          <a:p>
            <a:r>
              <a:rPr lang="en-US" dirty="0"/>
              <a:t>Disclosure</a:t>
            </a:r>
          </a:p>
        </p:txBody>
      </p:sp>
      <p:sp>
        <p:nvSpPr>
          <p:cNvPr id="5" name="TextBox 4"/>
          <p:cNvSpPr txBox="1"/>
          <p:nvPr/>
        </p:nvSpPr>
        <p:spPr>
          <a:xfrm>
            <a:off x="541797" y="1548772"/>
            <a:ext cx="11168323" cy="3636893"/>
          </a:xfrm>
          <a:prstGeom prst="rect">
            <a:avLst/>
          </a:prstGeom>
          <a:noFill/>
        </p:spPr>
        <p:txBody>
          <a:bodyPr wrap="square" rtlCol="0">
            <a:spAutoFit/>
          </a:bodyPr>
          <a:lstStyle/>
          <a:p>
            <a:endParaRPr lang="en-US" sz="1100" dirty="0">
              <a:solidFill>
                <a:schemeClr val="tx1">
                  <a:lumMod val="50000"/>
                  <a:lumOff val="50000"/>
                </a:schemeClr>
              </a:solidFill>
            </a:endParaRPr>
          </a:p>
          <a:p>
            <a:endParaRPr lang="en-US" sz="1100" dirty="0">
              <a:solidFill>
                <a:schemeClr val="tx1">
                  <a:lumMod val="50000"/>
                  <a:lumOff val="50000"/>
                </a:schemeClr>
              </a:solidFill>
            </a:endParaRPr>
          </a:p>
          <a:p>
            <a:pPr>
              <a:spcAft>
                <a:spcPts val="1600"/>
              </a:spcAft>
            </a:pPr>
            <a:r>
              <a:rPr lang="en-US" sz="1100" dirty="0">
                <a:solidFill>
                  <a:schemeClr val="tx1">
                    <a:lumMod val="50000"/>
                    <a:lumOff val="50000"/>
                  </a:schemeClr>
                </a:solidFill>
              </a:rPr>
              <a:t>This document has been provided by RBC Global Asset Management Inc. (RBC GAM) and is for informational purposes, as of the date noted only. It is not intended to provide legal, accounting, tax, investment, financial or other advice and such information should not be relied upon for providing such advice. RBC GAM takes reasonable steps to provide up-to-date, accurate and reliable information, and believes the information to be so when provided. Past performance is no guarantee of future results. Interest rates, market conditions, tax rulings and other investment factors are subject to rapid change which may materially impact analysis that is included in this document. You should consult with your advisor before taking any action based upon the information contained in this document. Information obtained from third parties is believed to be reliable but RBC GAM and its affiliates assume no responsibility for any errors or omissions or for any loss or damage suffered. RBC GAM reserves the right at any time and without notice to change, amend or cease publication of the information.</a:t>
            </a:r>
          </a:p>
          <a:p>
            <a:pPr>
              <a:spcAft>
                <a:spcPts val="1600"/>
              </a:spcAft>
            </a:pPr>
            <a:r>
              <a:rPr lang="en-US" sz="1100" dirty="0">
                <a:solidFill>
                  <a:schemeClr val="tx1">
                    <a:lumMod val="50000"/>
                    <a:lumOff val="50000"/>
                  </a:schemeClr>
                </a:solidFill>
              </a:rPr>
              <a:t>This document may contain forward-looking statements about a fund or general economic factors which are not guarantees of future performance. Forward-looking statements involve inherent risk and uncertainties, so it is possible that predictions, forecasts, projections and other forward-looking statements will not be achieved. We caution you not to place undue reliance on these statements as a number of important factors could cause actual events or results to differ materially from those expressed or implied in any forward-looking statement. All opinions in forward-looking statements are subject to change without notice and are provided in good faith but without legal responsibility.</a:t>
            </a:r>
          </a:p>
          <a:p>
            <a:pPr>
              <a:spcAft>
                <a:spcPts val="1600"/>
              </a:spcAft>
            </a:pPr>
            <a:r>
              <a:rPr lang="en-CA" sz="1100" dirty="0">
                <a:solidFill>
                  <a:schemeClr val="tx1">
                    <a:lumMod val="50000"/>
                    <a:lumOff val="50000"/>
                  </a:schemeClr>
                </a:solidFill>
              </a:rPr>
              <a:t>Publication Date</a:t>
            </a:r>
            <a:r>
              <a:rPr lang="en-US" sz="1100" dirty="0">
                <a:solidFill>
                  <a:schemeClr val="tx1">
                    <a:lumMod val="50000"/>
                    <a:lumOff val="50000"/>
                  </a:schemeClr>
                </a:solidFill>
              </a:rPr>
              <a:t>: December 8, 2025</a:t>
            </a:r>
          </a:p>
          <a:p>
            <a:pPr>
              <a:spcAft>
                <a:spcPts val="1600"/>
              </a:spcAft>
            </a:pPr>
            <a:r>
              <a:rPr lang="en-US" sz="1100" dirty="0">
                <a:solidFill>
                  <a:schemeClr val="tx1">
                    <a:lumMod val="50000"/>
                    <a:lumOff val="50000"/>
                  </a:schemeClr>
                </a:solidFill>
                <a:ea typeface="Gulim" pitchFamily="34" charset="-127"/>
              </a:rPr>
              <a:t>® / ™ Trademark(s) of Royal Bank of Canada. Used under licence.  © RBC Global Asset Management Inc. 2025</a:t>
            </a:r>
          </a:p>
          <a:p>
            <a:pPr>
              <a:spcAft>
                <a:spcPts val="1600"/>
              </a:spcAft>
            </a:pPr>
            <a:endParaRPr lang="en-US" sz="1200" dirty="0">
              <a:latin typeface="Arial Narrow" panose="020B0606020202030204" pitchFamily="34" charset="0"/>
            </a:endParaRPr>
          </a:p>
        </p:txBody>
      </p:sp>
    </p:spTree>
    <p:extLst>
      <p:ext uri="{BB962C8B-B14F-4D97-AF65-F5344CB8AC3E}">
        <p14:creationId xmlns:p14="http://schemas.microsoft.com/office/powerpoint/2010/main" val="2174741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Presentation2" id="{6FB7C5E5-8E86-4120-A4EA-D70742AD383B}" vid="{64CA6845-0C7B-4034-8169-1DFB290E0B4F}"/>
    </a:ext>
  </a:extLst>
</a:theme>
</file>

<file path=ppt/theme/theme2.xml><?xml version="1.0" encoding="utf-8"?>
<a:theme xmlns:a="http://schemas.openxmlformats.org/drawingml/2006/main" name="2_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AllExternalAdhocVariableMapping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AD_HOC" displayName="AD_HOC" id="79a323c6-fbc9-4d89-88a5-d7b2b177126c" isdomainofvalue="False" dataSourceId="c673aecf-cdd9-44a6-adcc-72a3c7c15429"/>
</file>

<file path=customXml/item5.xml><?xml version="1.0" encoding="utf-8"?>
<VariableList UniqueId="79a323c6-fbc9-4d89-88a5-d7b2b177126c" Name="AD_HOC" ContentType="XML" MajorVersion="0" MinorVersion="1" isLocalCopy="False" IsBaseObject="False" DataSourceId="c673aecf-cdd9-44a6-adcc-72a3c7c15429" DataSourceMajorVersion="0" DataSourceMinorVersion="1"/>
</file>

<file path=customXml/item6.xml><?xml version="1.0" encoding="utf-8"?>
<VariableListDefinition name="Computed" displayName="Computed" id="0fd1245a-b040-4fe9-8278-c3f9dff495bc" isdomainofvalue="False" dataSourceId="baafab98-25ec-4203-8113-64864a923559"/>
</file>

<file path=customXml/item7.xml><?xml version="1.0" encoding="utf-8"?>
<VariableList UniqueId="0fd1245a-b040-4fe9-8278-c3f9dff495bc" Name="Computed" ContentType="XML" MajorVersion="0" MinorVersion="1" isLocalCopy="False" IsBaseObject="False" DataSourceId="baafab98-25ec-4203-8113-64864a923559" DataSourceMajorVersion="0" DataSourceMinorVersion="1"/>
</file>

<file path=customXml/item8.xml><?xml version="1.0" encoding="utf-8"?>
<VariableListDefinition name="System" displayName="System" id="1901971a-1aec-4e25-a69d-74ffa3b1e74a" isdomainofvalue="False" dataSourceId="a6d7c671-7fe7-4ca2-a734-dd82fa83d7a7"/>
</file>

<file path=customXml/item9.xml><?xml version="1.0" encoding="utf-8"?>
<VariableList UniqueId="1901971a-1aec-4e25-a69d-74ffa3b1e74a" Name="System" ContentType="XML" MajorVersion="0" MinorVersion="1" isLocalCopy="False" IsBaseObject="False" DataSourceId="a6d7c671-7fe7-4ca2-a734-dd82fa83d7a7" DataSourceMajorVersion="0" DataSourceMinorVersion="1"/>
</file>

<file path=customXml/itemProps1.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xml><?xml version="1.0" encoding="utf-8"?>
<ds:datastoreItem xmlns:ds="http://schemas.openxmlformats.org/officeDocument/2006/customXml" ds:itemID="{24B5C674-C85B-41C4-932C-1BBDA5D5AD64}">
  <ds:schemaRefs/>
</ds:datastoreItem>
</file>

<file path=customXml/itemProps2.xml><?xml version="1.0" encoding="utf-8"?>
<ds:datastoreItem xmlns:ds="http://schemas.openxmlformats.org/officeDocument/2006/customXml" ds:itemID="{D827B647-94CC-49C1-B50D-D2D24D0E61F3}">
  <ds:schemaRef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4.xml><?xml version="1.0" encoding="utf-8"?>
<ds:datastoreItem xmlns:ds="http://schemas.openxmlformats.org/officeDocument/2006/customXml" ds:itemID="{D3DC1797-A6A8-4AAC-A272-CD4103A9B805}">
  <ds:schemaRefs/>
</ds:datastoreItem>
</file>

<file path=customXml/itemProps5.xml><?xml version="1.0" encoding="utf-8"?>
<ds:datastoreItem xmlns:ds="http://schemas.openxmlformats.org/officeDocument/2006/customXml" ds:itemID="{22C21347-5581-4AF2-A0C9-C2E47986790F}">
  <ds:schemaRefs/>
</ds:datastoreItem>
</file>

<file path=customXml/itemProps6.xml><?xml version="1.0" encoding="utf-8"?>
<ds:datastoreItem xmlns:ds="http://schemas.openxmlformats.org/officeDocument/2006/customXml" ds:itemID="{789FFAB5-E3CE-4F84-8799-14E428B9CD64}">
  <ds:schemaRefs/>
</ds:datastoreItem>
</file>

<file path=customXml/itemProps7.xml><?xml version="1.0" encoding="utf-8"?>
<ds:datastoreItem xmlns:ds="http://schemas.openxmlformats.org/officeDocument/2006/customXml" ds:itemID="{5D92FFD1-B575-40A2-B306-0C79256292C0}">
  <ds:schemaRefs/>
</ds:datastoreItem>
</file>

<file path=customXml/itemProps8.xml><?xml version="1.0" encoding="utf-8"?>
<ds:datastoreItem xmlns:ds="http://schemas.openxmlformats.org/officeDocument/2006/customXml" ds:itemID="{0F1705D5-3B30-4164-871B-30910A85B203}">
  <ds:schemaRefs/>
</ds:datastoreItem>
</file>

<file path=customXml/itemProps9.xml><?xml version="1.0" encoding="utf-8"?>
<ds:datastoreItem xmlns:ds="http://schemas.openxmlformats.org/officeDocument/2006/customXml" ds:itemID="{D96628E8-C939-4D7E-8E13-9AC90ED9FCEB}">
  <ds:schemaRefs/>
</ds:datastoreItem>
</file>

<file path=docProps/app.xml><?xml version="1.0" encoding="utf-8"?>
<Properties xmlns="http://schemas.openxmlformats.org/officeDocument/2006/extended-properties" xmlns:vt="http://schemas.openxmlformats.org/officeDocument/2006/docPropsVTypes">
  <Template>PowerPoint Template 16x9</Template>
  <TotalTime>46554</TotalTime>
  <Words>1792</Words>
  <Application>Microsoft Office PowerPoint</Application>
  <PresentationFormat>Widescreen</PresentationFormat>
  <Paragraphs>532</Paragraphs>
  <Slides>7</Slides>
  <Notes>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3" baseType="lpstr">
      <vt:lpstr>Gulim</vt:lpstr>
      <vt:lpstr>Arial</vt:lpstr>
      <vt:lpstr>Arial Narrow</vt:lpstr>
      <vt:lpstr>RBC 2018 HNW for all new slides</vt:lpstr>
      <vt:lpstr>2_RBC 2018 HNW for all new slides</vt:lpstr>
      <vt:lpstr>think-cell Slide</vt:lpstr>
      <vt:lpstr>Charts of Interest</vt:lpstr>
      <vt:lpstr>Periods of volatility don’t last forever</vt:lpstr>
      <vt:lpstr>Markets tend to rise above the noise</vt:lpstr>
      <vt:lpstr>Avoid chasing the performance of low-quality investments</vt:lpstr>
      <vt:lpstr>Don’t let the dips distract you</vt:lpstr>
      <vt:lpstr>Time is on your side</vt:lpstr>
      <vt:lpstr>Disclosure</vt:lpstr>
    </vt:vector>
  </TitlesOfParts>
  <Company>RBC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dc:creator>
  <dc:description>Version 1.00
Job 1544
Oct. 16, 2018</dc:description>
  <cp:lastModifiedBy>Sirbovan, Julia J</cp:lastModifiedBy>
  <cp:revision>821</cp:revision>
  <cp:lastPrinted>2018-10-16T15:43:38Z</cp:lastPrinted>
  <dcterms:created xsi:type="dcterms:W3CDTF">2022-04-04T15:59:11Z</dcterms:created>
  <dcterms:modified xsi:type="dcterms:W3CDTF">2025-12-11T15:58:53Z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Classification">
    <vt:lpwstr>TT_Public</vt:lpwstr>
  </property>
</Properties>
</file>