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2"/>
  </p:sldMasterIdLst>
  <p:notesMasterIdLst>
    <p:notesMasterId r:id="rId21"/>
  </p:notesMasterIdLst>
  <p:handoutMasterIdLst>
    <p:handoutMasterId r:id="rId22"/>
  </p:handoutMasterIdLst>
  <p:sldIdLst>
    <p:sldId id="256" r:id="rId13"/>
    <p:sldId id="267" r:id="rId14"/>
    <p:sldId id="265" r:id="rId15"/>
    <p:sldId id="266" r:id="rId16"/>
    <p:sldId id="270" r:id="rId17"/>
    <p:sldId id="262" r:id="rId18"/>
    <p:sldId id="263" r:id="rId19"/>
    <p:sldId id="264" r:id="rId20"/>
  </p:sldIdLst>
  <p:sldSz cx="12192000" cy="6858000"/>
  <p:notesSz cx="6858000" cy="9144000"/>
  <p:custDataLst>
    <p:custData r:id="rId5"/>
    <p:custData r:id="rId9"/>
    <p:custData r:id="rId6"/>
    <p:custData r:id="rId7"/>
    <p:custData r:id="rId11"/>
    <p:custData r:id="rId10"/>
    <p:custData r:id="rId8"/>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85499" autoAdjust="0"/>
  </p:normalViewPr>
  <p:slideViewPr>
    <p:cSldViewPr snapToGrid="0">
      <p:cViewPr varScale="1">
        <p:scale>
          <a:sx n="91" d="100"/>
          <a:sy n="91" d="100"/>
        </p:scale>
        <p:origin x="1662"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8BE9-1DF9-4F13-8080-3D34EC7F0DCC}" type="datetimeFigureOut">
              <a:rPr lang="en-US" smtClean="0"/>
              <a:t>12/03/25</a:t>
            </a:fld>
            <a:endParaRPr lang="en-US"/>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9B1C-8D71-413B-8AE0-A66A1D16BA7B}" type="slidenum">
              <a:rPr lang="en-US" smtClean="0"/>
              <a:t>‹#›</a:t>
            </a:fld>
            <a:endParaRPr lang="en-US"/>
          </a:p>
        </p:txBody>
      </p:sp>
      <p:pic>
        <p:nvPicPr>
          <p:cNvPr id="6" name="Picture 5">
            <a:extLst>
              <a:ext uri="{FF2B5EF4-FFF2-40B4-BE49-F238E27FC236}">
                <a16:creationId xmlns:a16="http://schemas.microsoft.com/office/drawing/2014/main" id="{A1B363D0-BAE8-4E30-968C-B30621B7FD5D}"/>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84320" y="0"/>
            <a:ext cx="2773680" cy="457200"/>
          </a:xfrm>
          <a:prstGeom prst="rect">
            <a:avLst/>
          </a:prstGeom>
        </p:spPr>
        <p:txBody>
          <a:bodyPr vert="horz" lIns="91440" tIns="45720" rIns="91440" bIns="45720" rtlCol="0"/>
          <a:lstStyle>
            <a:lvl1pPr algn="r">
              <a:defRPr sz="1200"/>
            </a:lvl1pPr>
          </a:lstStyle>
          <a:p>
            <a:fld id="{22DAF281-D5C0-44A6-919B-4BDDA8A72803}" type="datetimeFigureOut">
              <a:rPr lang="en-CA" smtClean="0"/>
              <a:t>2025-12-03</a:t>
            </a:fld>
            <a:endParaRPr lang="en-CA"/>
          </a:p>
        </p:txBody>
      </p:sp>
      <p:sp>
        <p:nvSpPr>
          <p:cNvPr id="4" name="Slide Image Placeholder 3"/>
          <p:cNvSpPr>
            <a:spLocks noGrp="1" noRot="1" noChangeAspect="1"/>
          </p:cNvSpPr>
          <p:nvPr>
            <p:ph type="sldImg" idx="2"/>
          </p:nvPr>
        </p:nvSpPr>
        <p:spPr>
          <a:xfrm>
            <a:off x="685800" y="1143000"/>
            <a:ext cx="5486400" cy="3087338"/>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98264"/>
            <a:ext cx="5486400" cy="3602736"/>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76683"/>
            <a:ext cx="277368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84320" y="8676683"/>
            <a:ext cx="2773680" cy="457200"/>
          </a:xfrm>
          <a:prstGeom prst="rect">
            <a:avLst/>
          </a:prstGeom>
        </p:spPr>
        <p:txBody>
          <a:bodyPr vert="horz" lIns="91440" tIns="45720" rIns="91440" bIns="45720" rtlCol="0" anchor="b"/>
          <a:lstStyle>
            <a:lvl1pPr algn="r">
              <a:defRPr sz="1200"/>
            </a:lvl1pPr>
          </a:lstStyle>
          <a:p>
            <a:fld id="{1FF71800-7E42-4FD9-88C0-C7DD9972A17A}" type="slidenum">
              <a:rPr lang="en-CA" smtClean="0"/>
              <a:t>‹#›</a:t>
            </a:fld>
            <a:endParaRPr lang="en-CA"/>
          </a:p>
        </p:txBody>
      </p:sp>
      <p:pic>
        <p:nvPicPr>
          <p:cNvPr id="8" name="Picture 7">
            <a:extLst>
              <a:ext uri="{FF2B5EF4-FFF2-40B4-BE49-F238E27FC236}">
                <a16:creationId xmlns:a16="http://schemas.microsoft.com/office/drawing/2014/main" id="{8E12A3C9-2089-46C7-97D9-9199F279E422}"/>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F71800-7E42-4FD9-88C0-C7DD9972A17A}" type="slidenum">
              <a:rPr lang="en-CA" smtClean="0"/>
              <a:t>1</a:t>
            </a:fld>
            <a:endParaRPr lang="en-CA"/>
          </a:p>
        </p:txBody>
      </p:sp>
    </p:spTree>
    <p:extLst>
      <p:ext uri="{BB962C8B-B14F-4D97-AF65-F5344CB8AC3E}">
        <p14:creationId xmlns:p14="http://schemas.microsoft.com/office/powerpoint/2010/main" val="300173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9F64CF18-B51B-4529-89CB-504C5678A355}" type="slidenum">
              <a:rPr lang="en-GB" altLang="en-US" smtClean="0">
                <a:latin typeface="Calibri" pitchFamily="34" charset="0"/>
              </a:rPr>
              <a:pPr/>
              <a:t>2</a:t>
            </a:fld>
            <a:endParaRPr lang="en-GB" altLang="en-US">
              <a:latin typeface="Calibri" pitchFamily="34" charset="0"/>
            </a:endParaRPr>
          </a:p>
        </p:txBody>
      </p:sp>
    </p:spTree>
    <p:extLst>
      <p:ext uri="{BB962C8B-B14F-4D97-AF65-F5344CB8AC3E}">
        <p14:creationId xmlns:p14="http://schemas.microsoft.com/office/powerpoint/2010/main" val="84713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3</a:t>
            </a:fld>
            <a:endParaRPr lang="en-GB" altLang="en-US"/>
          </a:p>
        </p:txBody>
      </p:sp>
    </p:spTree>
    <p:extLst>
      <p:ext uri="{BB962C8B-B14F-4D97-AF65-F5344CB8AC3E}">
        <p14:creationId xmlns:p14="http://schemas.microsoft.com/office/powerpoint/2010/main" val="237400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3DFD4F4-4E55-4083-8B5F-D6E3244D7720}" type="slidenum">
              <a:rPr lang="en-GB" altLang="en-US" smtClean="0">
                <a:latin typeface="Calibri" pitchFamily="34" charset="0"/>
              </a:rPr>
              <a:pPr/>
              <a:t>4</a:t>
            </a:fld>
            <a:endParaRPr lang="en-GB" altLang="en-US">
              <a:latin typeface="Calibri" pitchFamily="34" charset="0"/>
            </a:endParaRPr>
          </a:p>
        </p:txBody>
      </p:sp>
    </p:spTree>
    <p:extLst>
      <p:ext uri="{BB962C8B-B14F-4D97-AF65-F5344CB8AC3E}">
        <p14:creationId xmlns:p14="http://schemas.microsoft.com/office/powerpoint/2010/main" val="34980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AF59B6D7-7939-41E8-83B8-193821A2446C}" type="slidenum">
              <a:rPr lang="en-GB" altLang="en-US" smtClean="0">
                <a:latin typeface="Calibri" pitchFamily="34" charset="0"/>
              </a:rPr>
              <a:pPr/>
              <a:t>5</a:t>
            </a:fld>
            <a:endParaRPr lang="en-GB" altLang="en-US">
              <a:latin typeface="Calibri" pitchFamily="34" charset="0"/>
            </a:endParaRPr>
          </a:p>
        </p:txBody>
      </p:sp>
    </p:spTree>
    <p:extLst>
      <p:ext uri="{BB962C8B-B14F-4D97-AF65-F5344CB8AC3E}">
        <p14:creationId xmlns:p14="http://schemas.microsoft.com/office/powerpoint/2010/main" val="210759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6</a:t>
            </a:fld>
            <a:endParaRPr lang="en-GB" altLang="en-US"/>
          </a:p>
        </p:txBody>
      </p:sp>
    </p:spTree>
    <p:extLst>
      <p:ext uri="{BB962C8B-B14F-4D97-AF65-F5344CB8AC3E}">
        <p14:creationId xmlns:p14="http://schemas.microsoft.com/office/powerpoint/2010/main" val="360110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685800" y="1143000"/>
            <a:ext cx="5486400" cy="3087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CE3D9380-CE10-4EA6-AB53-E907C8E97157}" type="slidenum">
              <a:rPr lang="en-GB" altLang="en-US" smtClean="0">
                <a:latin typeface="Calibri" pitchFamily="34" charset="0"/>
              </a:rPr>
              <a:pPr/>
              <a:t>7</a:t>
            </a:fld>
            <a:endParaRPr lang="en-GB" altLang="en-US">
              <a:latin typeface="Calibri" pitchFamily="34" charset="0"/>
            </a:endParaRPr>
          </a:p>
        </p:txBody>
      </p:sp>
    </p:spTree>
    <p:extLst>
      <p:ext uri="{BB962C8B-B14F-4D97-AF65-F5344CB8AC3E}">
        <p14:creationId xmlns:p14="http://schemas.microsoft.com/office/powerpoint/2010/main" val="1404975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E72BE1BB-D95F-4613-9F10-F345AAABE677}" type="slidenum">
              <a:rPr lang="en-GB" altLang="en-US" smtClean="0"/>
              <a:pPr>
                <a:defRPr/>
              </a:pPr>
              <a:t>8</a:t>
            </a:fld>
            <a:endParaRPr lang="en-GB" altLang="en-US"/>
          </a:p>
        </p:txBody>
      </p:sp>
    </p:spTree>
    <p:extLst>
      <p:ext uri="{BB962C8B-B14F-4D97-AF65-F5344CB8AC3E}">
        <p14:creationId xmlns:p14="http://schemas.microsoft.com/office/powerpoint/2010/main" val="40083627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4227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65760"/>
            <a:ext cx="10213848" cy="795528"/>
          </a:xfrm>
        </p:spPr>
        <p:txBody>
          <a:bodyPr/>
          <a:lstStyle/>
          <a:p>
            <a:r>
              <a:rPr lang="en-US"/>
              <a:t>Click to edit Master title style</a:t>
            </a:r>
            <a:endParaRPr lang="en-CA" dirty="0"/>
          </a:p>
        </p:txBody>
      </p:sp>
    </p:spTree>
    <p:extLst>
      <p:ext uri="{BB962C8B-B14F-4D97-AF65-F5344CB8AC3E}">
        <p14:creationId xmlns:p14="http://schemas.microsoft.com/office/powerpoint/2010/main" val="271171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cxnSp>
        <p:nvCxnSpPr>
          <p:cNvPr id="4" name="Straight Connector 3"/>
          <p:cNvCxnSpPr/>
          <p:nvPr userDrawn="1"/>
        </p:nvCxnSpPr>
        <p:spPr>
          <a:xfrm>
            <a:off x="563034" y="744538"/>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75733" y="1034813"/>
            <a:ext cx="11072569" cy="4800011"/>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484187"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3pPr>
            <a:lvl4pPr marL="77152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smtClean="0">
                <a:solidFill>
                  <a:srgbClr val="4B4F54"/>
                </a:solidFill>
                <a:latin typeface="+mn-lt"/>
                <a:ea typeface="+mn-ea"/>
                <a:cs typeface="+mn-cs"/>
              </a:defRPr>
            </a:lvl4pPr>
            <a:lvl5pPr marL="1057275" marR="0" indent="-2857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lang="en-US" sz="1600" kern="1200" noProof="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noProof="0" dirty="0"/>
              <a:t>Third level </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767275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chart">
    <p:spTree>
      <p:nvGrpSpPr>
        <p:cNvPr id="1" name=""/>
        <p:cNvGrpSpPr/>
        <p:nvPr/>
      </p:nvGrpSpPr>
      <p:grpSpPr>
        <a:xfrm>
          <a:off x="0" y="0"/>
          <a:ext cx="0" cy="0"/>
          <a:chOff x="0" y="0"/>
          <a:chExt cx="0" cy="0"/>
        </a:xfrm>
      </p:grpSpPr>
      <p:cxnSp>
        <p:nvCxnSpPr>
          <p:cNvPr id="4" name="Straight Connector 3"/>
          <p:cNvCxnSpPr/>
          <p:nvPr userDrawn="1"/>
        </p:nvCxnSpPr>
        <p:spPr>
          <a:xfrm>
            <a:off x="563034" y="744538"/>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5" name="Chart Placeholder 4"/>
          <p:cNvSpPr>
            <a:spLocks noGrp="1"/>
          </p:cNvSpPr>
          <p:nvPr>
            <p:ph type="chart" sz="quarter" idx="14"/>
          </p:nvPr>
        </p:nvSpPr>
        <p:spPr>
          <a:xfrm>
            <a:off x="575734" y="1034813"/>
            <a:ext cx="11040533" cy="4800012"/>
          </a:xfrm>
        </p:spPr>
        <p:txBody>
          <a:bodyPr rtlCol="0">
            <a:noAutofit/>
          </a:bodyPr>
          <a:lstStyle>
            <a:lvl1pPr>
              <a:defRPr sz="1200"/>
            </a:lvl1pPr>
          </a:lstStyle>
          <a:p>
            <a:pPr lvl="0"/>
            <a:r>
              <a:rPr lang="en-US" noProof="0" dirty="0"/>
              <a:t>Click icon to add chart</a:t>
            </a:r>
            <a:endParaRPr lang="en-GB" noProof="0"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181614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67CF89-0BF6-B8C4-0E70-1425E22C6371}"/>
              </a:ext>
            </a:extLst>
          </p:cNvPr>
          <p:cNvSpPr>
            <a:spLocks noGrp="1"/>
          </p:cNvSpPr>
          <p:nvPr>
            <p:ph type="sldNum" sz="quarter" idx="10"/>
          </p:nvPr>
        </p:nvSpPr>
        <p:spPr/>
        <p:txBody>
          <a:bodyPr/>
          <a:lstStyle/>
          <a:p>
            <a:fld id="{00D53123-EF31-4C08-A865-932FC064F9C8}" type="slidenum">
              <a:rPr lang="en-CA" smtClean="0"/>
              <a:pPr/>
              <a:t>‹#›</a:t>
            </a:fld>
            <a:endParaRPr lang="en-CA" dirty="0"/>
          </a:p>
        </p:txBody>
      </p:sp>
    </p:spTree>
    <p:extLst>
      <p:ext uri="{BB962C8B-B14F-4D97-AF65-F5344CB8AC3E}">
        <p14:creationId xmlns:p14="http://schemas.microsoft.com/office/powerpoint/2010/main" val="296865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dirty="0"/>
              <a:t>Click to edit Master title style</a:t>
            </a:r>
            <a:endParaRPr lang="en-CA" noProof="0" dirty="0"/>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internal use only</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bg1"/>
                </a:solidFill>
                <a:effectLst/>
              </a:rPr>
              <a:t>For internal use only</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internal use only</a:t>
            </a:r>
          </a:p>
        </p:txBody>
      </p:sp>
    </p:spTree>
    <p:extLst>
      <p:ext uri="{BB962C8B-B14F-4D97-AF65-F5344CB8AC3E}">
        <p14:creationId xmlns:p14="http://schemas.microsoft.com/office/powerpoint/2010/main" val="1105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5C5E-3B53-421E-A28E-38EB4913E858}"/>
              </a:ext>
            </a:extLst>
          </p:cNvPr>
          <p:cNvPicPr>
            <a:picLocks noChangeAspect="1"/>
          </p:cNvPicPr>
          <p:nvPr userDrawn="1"/>
        </p:nvPicPr>
        <p:blipFill>
          <a:blip r:embed="rId2"/>
          <a:stretch>
            <a:fillRect/>
          </a:stretch>
        </p:blipFill>
        <p:spPr>
          <a:xfrm>
            <a:off x="11283696" y="5797296"/>
            <a:ext cx="728379" cy="78983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internal use only</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BE687-35FE-4164-8F7E-B58CFBE33EF2}"/>
              </a:ext>
            </a:extLst>
          </p:cNvPr>
          <p:cNvPicPr>
            <a:picLocks noChangeAspect="1"/>
          </p:cNvPicPr>
          <p:nvPr userDrawn="1"/>
        </p:nvPicPr>
        <p:blipFill>
          <a:blip r:embed="rId2"/>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i="1" dirty="0">
                <a:solidFill>
                  <a:schemeClr val="tx1"/>
                </a:solidFill>
                <a:effectLst/>
              </a:rPr>
              <a:t>For internal use only</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65126"/>
            <a:ext cx="10210800" cy="798046"/>
          </a:xfrm>
        </p:spPr>
        <p:txBody>
          <a:bodyPr/>
          <a:lstStyle/>
          <a:p>
            <a:r>
              <a:rPr lang="en-US"/>
              <a:t>Click to edit Master title style</a:t>
            </a: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CA" dirty="0"/>
              <a:t>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CA"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20"/>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11" name="Picture 10"/>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74042" y="6448283"/>
            <a:ext cx="1870819" cy="136566"/>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49" r:id="rId5"/>
    <p:sldLayoutId id="2147483651" r:id="rId6"/>
    <p:sldLayoutId id="2147483663" r:id="rId7"/>
    <p:sldLayoutId id="2147483698" r:id="rId8"/>
    <p:sldLayoutId id="2147483694" r:id="rId9"/>
    <p:sldLayoutId id="2147483652" r:id="rId10"/>
    <p:sldLayoutId id="2147483695" r:id="rId11"/>
    <p:sldLayoutId id="2147483653" r:id="rId12"/>
    <p:sldLayoutId id="2147483696" r:id="rId13"/>
    <p:sldLayoutId id="2147483654" r:id="rId14"/>
    <p:sldLayoutId id="2147483697" r:id="rId15"/>
    <p:sldLayoutId id="2147483699" r:id="rId16"/>
    <p:sldLayoutId id="2147483700" r:id="rId17"/>
    <p:sldLayoutId id="2147483701" r:id="rId18"/>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December 2025</a:t>
            </a:r>
          </a:p>
        </p:txBody>
      </p:sp>
      <p:sp>
        <p:nvSpPr>
          <p:cNvPr id="6" name="Title 5"/>
          <p:cNvSpPr>
            <a:spLocks noGrp="1"/>
          </p:cNvSpPr>
          <p:nvPr>
            <p:ph type="ctrTitle"/>
          </p:nvPr>
        </p:nvSpPr>
        <p:spPr/>
        <p:txBody>
          <a:bodyPr/>
          <a:lstStyle/>
          <a:p>
            <a:r>
              <a:rPr lang="en-US" dirty="0"/>
              <a:t>Capital markets update</a:t>
            </a:r>
          </a:p>
        </p:txBody>
      </p:sp>
    </p:spTree>
    <p:extLst>
      <p:ext uri="{BB962C8B-B14F-4D97-AF65-F5344CB8AC3E}">
        <p14:creationId xmlns:p14="http://schemas.microsoft.com/office/powerpoint/2010/main" val="72929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676650" y="2759076"/>
            <a:ext cx="18224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19" tIns="42759" rIns="85519" bIns="42759">
            <a:spAutoFit/>
          </a:bodyPr>
          <a:lstStyle>
            <a:lvl1pPr defTabSz="954088">
              <a:spcBef>
                <a:spcPts val="1000"/>
              </a:spcBef>
              <a:buFont typeface="Arial" pitchFamily="34" charset="0"/>
              <a:defRPr>
                <a:solidFill>
                  <a:srgbClr val="4B4F54"/>
                </a:solidFill>
                <a:latin typeface="Arial" pitchFamily="34" charset="0"/>
                <a:ea typeface="MS PGothic" pitchFamily="34" charset="-128"/>
              </a:defRPr>
            </a:lvl1pPr>
            <a:lvl2pPr marL="742950" indent="-285750" defTabSz="954088">
              <a:spcBef>
                <a:spcPts val="500"/>
              </a:spcBef>
              <a:buFont typeface="Arial" pitchFamily="34" charset="0"/>
              <a:defRPr>
                <a:solidFill>
                  <a:srgbClr val="4B4F54"/>
                </a:solidFill>
                <a:latin typeface="Arial" pitchFamily="34" charset="0"/>
                <a:ea typeface="MS PGothic" pitchFamily="34" charset="-128"/>
              </a:defRPr>
            </a:lvl2pPr>
            <a:lvl3pPr marL="1143000" indent="-228600" defTabSz="954088">
              <a:spcBef>
                <a:spcPts val="500"/>
              </a:spcBef>
              <a:buFont typeface="Arial" pitchFamily="34" charset="0"/>
              <a:defRPr sz="1600">
                <a:solidFill>
                  <a:srgbClr val="4B4F54"/>
                </a:solidFill>
                <a:latin typeface="Arial" pitchFamily="34" charset="0"/>
                <a:ea typeface="MS PGothic" pitchFamily="34" charset="-128"/>
              </a:defRPr>
            </a:lvl3pPr>
            <a:lvl4pPr marL="1600200" indent="-228600" defTabSz="954088">
              <a:spcBef>
                <a:spcPts val="500"/>
              </a:spcBef>
              <a:buFont typeface="Arial" pitchFamily="34" charset="0"/>
              <a:defRPr sz="1600">
                <a:solidFill>
                  <a:srgbClr val="4B4F54"/>
                </a:solidFill>
                <a:latin typeface="Arial" pitchFamily="34" charset="0"/>
                <a:ea typeface="MS PGothic" pitchFamily="34" charset="-128"/>
              </a:defRPr>
            </a:lvl4pPr>
            <a:lvl5pPr marL="2057400" indent="-228600" defTabSz="954088">
              <a:spcBef>
                <a:spcPts val="500"/>
              </a:spcBef>
              <a:buFont typeface="Arial" pitchFamily="34" charset="0"/>
              <a:defRPr sz="1600">
                <a:solidFill>
                  <a:srgbClr val="4B4F54"/>
                </a:solidFill>
                <a:latin typeface="Arial" pitchFamily="34" charset="0"/>
                <a:ea typeface="MS PGothic" pitchFamily="34" charset="-128"/>
              </a:defRPr>
            </a:lvl5pPr>
            <a:lvl6pPr marL="25146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defTabSz="954088"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eaLnBrk="1" hangingPunct="1">
              <a:spcBef>
                <a:spcPct val="50000"/>
              </a:spcBef>
              <a:buFontTx/>
              <a:buNone/>
            </a:pPr>
            <a:endParaRPr lang="en-US" altLang="en-US" sz="900" b="1" i="1">
              <a:solidFill>
                <a:srgbClr val="0000FF"/>
              </a:solidFill>
              <a:latin typeface="Times New Roman" pitchFamily="18" charset="0"/>
              <a:ea typeface="Batang" pitchFamily="18" charset="-127"/>
            </a:endParaRPr>
          </a:p>
        </p:txBody>
      </p:sp>
      <p:sp>
        <p:nvSpPr>
          <p:cNvPr id="15364" name="Rectangle 16"/>
          <p:cNvSpPr>
            <a:spLocks noChangeArrowheads="1"/>
          </p:cNvSpPr>
          <p:nvPr/>
        </p:nvSpPr>
        <p:spPr bwMode="auto">
          <a:xfrm>
            <a:off x="1730375" y="327025"/>
            <a:ext cx="8540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0" tIns="41015" rIns="82030" bIns="41015"/>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buFontTx/>
              <a:buNone/>
            </a:pPr>
            <a:endParaRPr lang="en-US" altLang="en-US" sz="2200" b="1">
              <a:solidFill>
                <a:srgbClr val="002144"/>
              </a:solidFill>
            </a:endParaRPr>
          </a:p>
        </p:txBody>
      </p:sp>
      <p:sp>
        <p:nvSpPr>
          <p:cNvPr id="3" name="Content Placeholder 2"/>
          <p:cNvSpPr>
            <a:spLocks noGrp="1"/>
          </p:cNvSpPr>
          <p:nvPr>
            <p:ph idx="1"/>
          </p:nvPr>
        </p:nvSpPr>
        <p:spPr>
          <a:xfrm>
            <a:off x="685800" y="1277114"/>
            <a:ext cx="11159359" cy="2858271"/>
          </a:xfrm>
        </p:spPr>
        <p:txBody>
          <a:bodyPr>
            <a:noAutofit/>
          </a:bodyPr>
          <a:lstStyle/>
          <a:p>
            <a:pPr marL="171450" indent="-171450">
              <a:buFont typeface="Arial" panose="020B0604020202020204" pitchFamily="34" charset="0"/>
              <a:buChar char="•"/>
            </a:pPr>
            <a:r>
              <a:rPr lang="en-US" sz="1200" dirty="0"/>
              <a:t>The global economic expansion has decelerated in the face of several macro challenges. Elevated policy uncertainty, tariffs, and the longest U.S. government shutdown in history have weighed on consumer sentiment but, importantly, leading indicators remain at levels consistent with a sluggish economic expansion rather than recession. The economy has so far been resilient and, with the government now re-opened after a 43-day hiatus, any lost economic output related to the shutdown stands to be recaptured over the coming months. Furthermore, tailwinds from the One Big Beautiful Bill and lower interest rates mean that odds, in our view, </a:t>
            </a:r>
            <a:r>
              <a:rPr lang="en-US" sz="1200" dirty="0" err="1"/>
              <a:t>favour</a:t>
            </a:r>
            <a:r>
              <a:rPr lang="en-US" sz="1200" dirty="0"/>
              <a:t> a slight acceleration in growth going into 2026.</a:t>
            </a:r>
          </a:p>
          <a:p>
            <a:pPr marL="171450" indent="-171450">
              <a:buFont typeface="Arial" panose="020B0604020202020204" pitchFamily="34" charset="0"/>
              <a:buChar char="•"/>
            </a:pPr>
            <a:r>
              <a:rPr lang="en-US" sz="1200" dirty="0"/>
              <a:t>Tariffs remain a key risk to the economic outlook as negotiations are highly fluid and subject to change with little notice. More recently, though, there has been some relief on the trade front, as the U.S. struck a deal with China and Trump lowered tariff rates on a variety of food categories. Other risks include highly indebted governments that plan to boost deficits through fiscal stimulus and signs of stress in private credit markets that have come to light with the collapse of First Brands and Tricolor. These incidents appear isolated so far, but concerns surrounding private credit, should they intensify, could be a source of volatility for financial markets over the quarters ahead.</a:t>
            </a:r>
          </a:p>
          <a:p>
            <a:pPr marL="171450" indent="-171450">
              <a:buFont typeface="Arial" panose="020B0604020202020204" pitchFamily="34" charset="0"/>
              <a:buChar char="•"/>
            </a:pPr>
            <a:endParaRPr lang="en-US" sz="1200" dirty="0"/>
          </a:p>
        </p:txBody>
      </p:sp>
      <p:sp>
        <p:nvSpPr>
          <p:cNvPr id="15365" name="Title 1"/>
          <p:cNvSpPr>
            <a:spLocks noGrp="1"/>
          </p:cNvSpPr>
          <p:nvPr>
            <p:ph type="title"/>
          </p:nvPr>
        </p:nvSpPr>
        <p:spPr/>
        <p:txBody>
          <a:bodyPr/>
          <a:lstStyle/>
          <a:p>
            <a:pPr eaLnBrk="1" hangingPunct="1"/>
            <a:r>
              <a:rPr lang="en-US" altLang="en-US" dirty="0"/>
              <a:t>The economy</a:t>
            </a:r>
          </a:p>
        </p:txBody>
      </p:sp>
      <p:sp>
        <p:nvSpPr>
          <p:cNvPr id="4" name="Slide Number Placeholder 3"/>
          <p:cNvSpPr>
            <a:spLocks noGrp="1"/>
          </p:cNvSpPr>
          <p:nvPr>
            <p:ph type="sldNum" sz="quarter" idx="12"/>
          </p:nvPr>
        </p:nvSpPr>
        <p:spPr/>
        <p:txBody>
          <a:bodyPr/>
          <a:lstStyle/>
          <a:p>
            <a:fld id="{00D53123-EF31-4C08-A865-932FC064F9C8}" type="slidenum">
              <a:rPr lang="en-CA" smtClean="0"/>
              <a:pPr/>
              <a:t>2</a:t>
            </a:fld>
            <a:endParaRPr lang="en-CA" dirty="0"/>
          </a:p>
        </p:txBody>
      </p:sp>
      <p:pic>
        <p:nvPicPr>
          <p:cNvPr id="5" name="Picture 4">
            <a:extLst>
              <a:ext uri="{FF2B5EF4-FFF2-40B4-BE49-F238E27FC236}">
                <a16:creationId xmlns:a16="http://schemas.microsoft.com/office/drawing/2014/main" id="{71B84462-BB96-6E8D-0F5A-300F3905EAF2}"/>
              </a:ext>
            </a:extLst>
          </p:cNvPr>
          <p:cNvPicPr/>
          <p:nvPr/>
        </p:nvPicPr>
        <p:blipFill>
          <a:blip r:embed="rId3"/>
          <a:stretch>
            <a:fillRect/>
          </a:stretch>
        </p:blipFill>
        <p:spPr>
          <a:xfrm>
            <a:off x="1196357" y="3186355"/>
            <a:ext cx="4742208" cy="3197770"/>
          </a:xfrm>
          <a:prstGeom prst="rect">
            <a:avLst/>
          </a:prstGeom>
        </p:spPr>
      </p:pic>
      <p:pic>
        <p:nvPicPr>
          <p:cNvPr id="7" name="Picture 6">
            <a:extLst>
              <a:ext uri="{FF2B5EF4-FFF2-40B4-BE49-F238E27FC236}">
                <a16:creationId xmlns:a16="http://schemas.microsoft.com/office/drawing/2014/main" id="{F8756C64-4D84-53B8-EEB2-C7134D7E706A}"/>
              </a:ext>
            </a:extLst>
          </p:cNvPr>
          <p:cNvPicPr/>
          <p:nvPr/>
        </p:nvPicPr>
        <p:blipFill>
          <a:blip r:embed="rId4"/>
          <a:stretch>
            <a:fillRect/>
          </a:stretch>
        </p:blipFill>
        <p:spPr>
          <a:xfrm>
            <a:off x="6144100" y="3186355"/>
            <a:ext cx="4851543" cy="3197770"/>
          </a:xfrm>
          <a:prstGeom prst="rect">
            <a:avLst/>
          </a:prstGeom>
        </p:spPr>
      </p:pic>
    </p:spTree>
    <p:extLst>
      <p:ext uri="{BB962C8B-B14F-4D97-AF65-F5344CB8AC3E}">
        <p14:creationId xmlns:p14="http://schemas.microsoft.com/office/powerpoint/2010/main" val="249399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655763" y="1242085"/>
            <a:ext cx="88741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285750" indent="-285750">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lnSpc>
                <a:spcPct val="115000"/>
              </a:lnSpc>
              <a:spcBef>
                <a:spcPct val="20000"/>
              </a:spcBef>
              <a:buClr>
                <a:srgbClr val="B8A970"/>
              </a:buClr>
              <a:buFont typeface="Wingdings" pitchFamily="2" charset="2"/>
              <a:buChar char="§"/>
            </a:pPr>
            <a:endParaRPr lang="en-US" altLang="en-US" sz="1400">
              <a:solidFill>
                <a:srgbClr val="002144"/>
              </a:solidFill>
            </a:endParaRPr>
          </a:p>
        </p:txBody>
      </p:sp>
      <p:sp>
        <p:nvSpPr>
          <p:cNvPr id="2" name="Content Placeholder 1"/>
          <p:cNvSpPr>
            <a:spLocks noGrp="1"/>
          </p:cNvSpPr>
          <p:nvPr>
            <p:ph idx="1"/>
          </p:nvPr>
        </p:nvSpPr>
        <p:spPr>
          <a:xfrm>
            <a:off x="519877" y="1338180"/>
            <a:ext cx="10746830" cy="4524935"/>
          </a:xfrm>
        </p:spPr>
        <p:txBody>
          <a:bodyPr>
            <a:normAutofit/>
          </a:bodyPr>
          <a:lstStyle/>
          <a:p>
            <a:pPr marL="171450" indent="-171450">
              <a:lnSpc>
                <a:spcPct val="87000"/>
              </a:lnSpc>
              <a:spcBef>
                <a:spcPts val="0"/>
              </a:spcBef>
              <a:spcAft>
                <a:spcPts val="600"/>
              </a:spcAft>
              <a:buFont typeface="Arial" panose="020B0604020202020204" pitchFamily="34" charset="0"/>
              <a:buChar char="•"/>
            </a:pPr>
            <a:r>
              <a:rPr lang="en-US" sz="1200" dirty="0">
                <a:solidFill>
                  <a:srgbClr val="000000"/>
                </a:solidFill>
                <a:latin typeface="+mj-lt"/>
              </a:rPr>
              <a:t>Against this backdrop, the U.S. Federal Reserve (Fed) resumed interest-rate cuts, with 25-basis point reductions at each of the September and October decisions. Future interest-rate cuts are not guaranteed, though, given that the two elements of the Fed’s dual mandate – maximum employment and price stability – are moving in opposite directions. The labour market has softened but U.S. CPI inflation, at 3.0%, remains above the 2.0% target. That said, Fed Chair Powell has emphasized that the softening labour market would take priority over slightly above-target inflation readings in determining the path for interest rates going forward. The futures market is pricing in around 75 basis points in U.S. rate cuts over the year ahead, with the next cut likely taking place on December 10, 2025, in line with our base case scenario. </a:t>
            </a:r>
          </a:p>
          <a:p>
            <a:pPr marL="171450" indent="-171450">
              <a:lnSpc>
                <a:spcPct val="87000"/>
              </a:lnSpc>
              <a:spcBef>
                <a:spcPts val="0"/>
              </a:spcBef>
              <a:spcAft>
                <a:spcPts val="600"/>
              </a:spcAft>
              <a:buFont typeface="Arial" panose="020B0604020202020204" pitchFamily="34" charset="0"/>
              <a:buChar char="•"/>
            </a:pPr>
            <a:r>
              <a:rPr lang="en-US" sz="1200" dirty="0">
                <a:solidFill>
                  <a:srgbClr val="000000"/>
                </a:solidFill>
                <a:latin typeface="+mj-lt"/>
              </a:rPr>
              <a:t>Government bond yields have fluctuated in a relatively narrow range over the past year as investors weighed easier monetary policy against increased government spending and firmer inflation. The U.S. 10-year yield traded between 3.9% and 4.8%, settling closer to the lower end of that range around 4.00% in late November. But yields are close to the upper end of their 12-month trading range in Germany and, in Japan where the central bank has been raising interest rates and new prime minister </a:t>
            </a:r>
            <a:r>
              <a:rPr lang="en-US" sz="1200" dirty="0" err="1">
                <a:solidFill>
                  <a:srgbClr val="000000"/>
                </a:solidFill>
                <a:latin typeface="+mj-lt"/>
              </a:rPr>
              <a:t>Takaichi</a:t>
            </a:r>
            <a:r>
              <a:rPr lang="en-US" sz="1200" dirty="0">
                <a:solidFill>
                  <a:srgbClr val="000000"/>
                </a:solidFill>
                <a:latin typeface="+mj-lt"/>
              </a:rPr>
              <a:t> announced increased fiscal spending, yields have been trending persistently higher from a lower base. At current levels, our models suggest sovereign bonds offer at least cash-like return potential with only modest valuation risk as long as inflation pressures remain modest and government deficits can be managed.</a:t>
            </a:r>
          </a:p>
          <a:p>
            <a:pPr>
              <a:lnSpc>
                <a:spcPct val="87000"/>
              </a:lnSpc>
              <a:spcBef>
                <a:spcPts val="0"/>
              </a:spcBef>
              <a:spcAft>
                <a:spcPts val="600"/>
              </a:spcAft>
            </a:pPr>
            <a:endParaRPr lang="en-US" sz="1200" dirty="0">
              <a:solidFill>
                <a:srgbClr val="000000"/>
              </a:solidFill>
              <a:latin typeface="+mj-lt"/>
            </a:endParaRPr>
          </a:p>
          <a:p>
            <a:pPr marL="171450" indent="-171450">
              <a:lnSpc>
                <a:spcPct val="87000"/>
              </a:lnSpc>
              <a:spcBef>
                <a:spcPts val="0"/>
              </a:spcBef>
              <a:spcAft>
                <a:spcPts val="600"/>
              </a:spcAft>
              <a:buFont typeface="Arial" panose="020B0604020202020204" pitchFamily="34" charset="0"/>
              <a:buChar char="•"/>
            </a:pPr>
            <a:endParaRPr lang="en-US" sz="1200" dirty="0">
              <a:solidFill>
                <a:srgbClr val="000000"/>
              </a:solidFill>
              <a:latin typeface="+mj-lt"/>
            </a:endParaRPr>
          </a:p>
        </p:txBody>
      </p:sp>
      <p:sp>
        <p:nvSpPr>
          <p:cNvPr id="19459" name="Title 2"/>
          <p:cNvSpPr>
            <a:spLocks noGrp="1"/>
          </p:cNvSpPr>
          <p:nvPr>
            <p:ph type="title"/>
          </p:nvPr>
        </p:nvSpPr>
        <p:spPr/>
        <p:txBody>
          <a:bodyPr>
            <a:normAutofit/>
          </a:bodyPr>
          <a:lstStyle/>
          <a:p>
            <a:pPr eaLnBrk="1" hangingPunct="1"/>
            <a:r>
              <a:rPr lang="en-US" altLang="en-US" dirty="0"/>
              <a:t>Fixed income markets</a:t>
            </a:r>
            <a:endParaRPr lang="en-US" altLang="en-US" b="1" dirty="0">
              <a:solidFill>
                <a:srgbClr val="FF0000"/>
              </a:solidFill>
            </a:endParaRPr>
          </a:p>
        </p:txBody>
      </p:sp>
      <p:sp>
        <p:nvSpPr>
          <p:cNvPr id="3" name="Slide Number Placeholder 2"/>
          <p:cNvSpPr>
            <a:spLocks noGrp="1"/>
          </p:cNvSpPr>
          <p:nvPr>
            <p:ph type="sldNum" sz="quarter" idx="12"/>
          </p:nvPr>
        </p:nvSpPr>
        <p:spPr/>
        <p:txBody>
          <a:bodyPr/>
          <a:lstStyle/>
          <a:p>
            <a:fld id="{00D53123-EF31-4C08-A865-932FC064F9C8}" type="slidenum">
              <a:rPr lang="en-CA" smtClean="0"/>
              <a:pPr/>
              <a:t>3</a:t>
            </a:fld>
            <a:endParaRPr lang="en-CA" dirty="0"/>
          </a:p>
        </p:txBody>
      </p:sp>
      <p:pic>
        <p:nvPicPr>
          <p:cNvPr id="4" name="Picture 3">
            <a:extLst>
              <a:ext uri="{FF2B5EF4-FFF2-40B4-BE49-F238E27FC236}">
                <a16:creationId xmlns:a16="http://schemas.microsoft.com/office/drawing/2014/main" id="{5ABD1A18-730E-FD2B-66E2-030E9A9B40AE}"/>
              </a:ext>
            </a:extLst>
          </p:cNvPr>
          <p:cNvPicPr/>
          <p:nvPr/>
        </p:nvPicPr>
        <p:blipFill>
          <a:blip r:embed="rId3"/>
          <a:stretch>
            <a:fillRect/>
          </a:stretch>
        </p:blipFill>
        <p:spPr>
          <a:xfrm>
            <a:off x="1124607" y="3321269"/>
            <a:ext cx="4578240" cy="3086333"/>
          </a:xfrm>
          <a:prstGeom prst="rect">
            <a:avLst/>
          </a:prstGeom>
        </p:spPr>
      </p:pic>
      <p:pic>
        <p:nvPicPr>
          <p:cNvPr id="5" name="Picture 4">
            <a:extLst>
              <a:ext uri="{FF2B5EF4-FFF2-40B4-BE49-F238E27FC236}">
                <a16:creationId xmlns:a16="http://schemas.microsoft.com/office/drawing/2014/main" id="{F5F2E10A-2F96-7E66-C82D-7A72989EA9C6}"/>
              </a:ext>
            </a:extLst>
          </p:cNvPr>
          <p:cNvPicPr/>
          <p:nvPr/>
        </p:nvPicPr>
        <p:blipFill>
          <a:blip r:embed="rId4"/>
          <a:stretch>
            <a:fillRect/>
          </a:stretch>
        </p:blipFill>
        <p:spPr>
          <a:xfrm>
            <a:off x="5905884" y="3321269"/>
            <a:ext cx="4909261" cy="3086333"/>
          </a:xfrm>
          <a:prstGeom prst="rect">
            <a:avLst/>
          </a:prstGeom>
        </p:spPr>
      </p:pic>
    </p:spTree>
    <p:extLst>
      <p:ext uri="{BB962C8B-B14F-4D97-AF65-F5344CB8AC3E}">
        <p14:creationId xmlns:p14="http://schemas.microsoft.com/office/powerpoint/2010/main" val="307918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altLang="en-US" dirty="0"/>
              <a:t>Fixed income forecasts</a:t>
            </a:r>
          </a:p>
        </p:txBody>
      </p:sp>
      <p:sp>
        <p:nvSpPr>
          <p:cNvPr id="6" name="Rectangle 1"/>
          <p:cNvSpPr>
            <a:spLocks noChangeArrowheads="1"/>
          </p:cNvSpPr>
          <p:nvPr/>
        </p:nvSpPr>
        <p:spPr bwMode="auto">
          <a:xfrm>
            <a:off x="577442" y="6253642"/>
            <a:ext cx="10427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en-US" altLang="en-US" sz="900" dirty="0">
                <a:solidFill>
                  <a:schemeClr val="tx1">
                    <a:lumMod val="65000"/>
                    <a:lumOff val="35000"/>
                  </a:schemeClr>
                </a:solidFill>
              </a:rPr>
              <a:t>Source: RBC GAM, Bloomberg. Rate definitions: U.S.= Fed Funds rate; Canada= Overnight rate; Europe = Eurozone policy rate; United Kingdom= Base rate; Japan= Overnight call rate.</a:t>
            </a:r>
            <a:br>
              <a:rPr lang="en-US" altLang="en-US" sz="900" dirty="0">
                <a:solidFill>
                  <a:schemeClr val="tx1">
                    <a:lumMod val="65000"/>
                    <a:lumOff val="35000"/>
                  </a:schemeClr>
                </a:solidFill>
              </a:rPr>
            </a:br>
            <a:endParaRPr lang="en-US" altLang="en-US" sz="900" dirty="0">
              <a:solidFill>
                <a:schemeClr val="tx1">
                  <a:lumMod val="65000"/>
                  <a:lumOff val="35000"/>
                </a:schemeClr>
              </a:solidFill>
            </a:endParaRPr>
          </a:p>
        </p:txBody>
      </p:sp>
      <p:graphicFrame>
        <p:nvGraphicFramePr>
          <p:cNvPr id="8" name="Table Placeholder 5"/>
          <p:cNvGraphicFramePr>
            <a:graphicFrameLocks noGrp="1"/>
          </p:cNvGraphicFramePr>
          <p:nvPr>
            <p:custDataLst>
              <p:tags r:id="rId1"/>
            </p:custDataLst>
            <p:extLst>
              <p:ext uri="{D42A27DB-BD31-4B8C-83A1-F6EECF244321}">
                <p14:modId xmlns:p14="http://schemas.microsoft.com/office/powerpoint/2010/main" val="72987847"/>
              </p:ext>
            </p:extLst>
          </p:nvPr>
        </p:nvGraphicFramePr>
        <p:xfrm>
          <a:off x="2954680" y="1298448"/>
          <a:ext cx="5843016" cy="2050073"/>
        </p:xfrm>
        <a:graphic>
          <a:graphicData uri="http://schemas.openxmlformats.org/drawingml/2006/table">
            <a:tbl>
              <a:tblPr>
                <a:tableStyleId>{0E3FDE45-AF77-4B5C-9715-49D594BDF05E}</a:tableStyleId>
              </a:tblPr>
              <a:tblGrid>
                <a:gridCol w="1947672">
                  <a:extLst>
                    <a:ext uri="{9D8B030D-6E8A-4147-A177-3AD203B41FA5}">
                      <a16:colId xmlns:a16="http://schemas.microsoft.com/office/drawing/2014/main" val="20000"/>
                    </a:ext>
                  </a:extLst>
                </a:gridCol>
                <a:gridCol w="1947672">
                  <a:extLst>
                    <a:ext uri="{9D8B030D-6E8A-4147-A177-3AD203B41FA5}">
                      <a16:colId xmlns:a16="http://schemas.microsoft.com/office/drawing/2014/main" val="3234160035"/>
                    </a:ext>
                  </a:extLst>
                </a:gridCol>
                <a:gridCol w="1947672">
                  <a:extLst>
                    <a:ext uri="{9D8B030D-6E8A-4147-A177-3AD203B41FA5}">
                      <a16:colId xmlns:a16="http://schemas.microsoft.com/office/drawing/2014/main" val="20002"/>
                    </a:ext>
                  </a:extLst>
                </a:gridCol>
              </a:tblGrid>
              <a:tr h="49551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en-US" sz="1200" b="1" u="none" strike="noStrike" cap="none" normalizeH="0" baseline="0" dirty="0">
                          <a:ln>
                            <a:noFill/>
                          </a:ln>
                          <a:solidFill>
                            <a:schemeClr val="tx1"/>
                          </a:solidFill>
                          <a:effectLst/>
                        </a:rPr>
                        <a:t>Policy Rates</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Current</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November</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2025</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Forecast</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November</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2026*</a:t>
                      </a:r>
                    </a:p>
                  </a:txBody>
                  <a:tcPr marL="91437" marR="91437" marT="45723" marB="45723" anchor="ctr" horzOverflow="overflow"/>
                </a:tc>
                <a:extLst>
                  <a:ext uri="{0D108BD9-81ED-4DB2-BD59-A6C34878D82A}">
                    <a16:rowId xmlns:a16="http://schemas.microsoft.com/office/drawing/2014/main" val="10000"/>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U.S</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algn="ctr" fontAlgn="b"/>
                      <a:r>
                        <a:rPr lang="en-US" sz="1200" b="0" i="0" u="none" strike="noStrike" dirty="0">
                          <a:solidFill>
                            <a:srgbClr val="000000"/>
                          </a:solidFill>
                          <a:effectLst/>
                          <a:latin typeface="Arial" panose="020B0604020202020204" pitchFamily="34" charset="0"/>
                        </a:rPr>
                        <a:t>4.00</a:t>
                      </a:r>
                    </a:p>
                  </a:txBody>
                  <a:tcPr marL="6350" marR="6350" marT="6350" marB="0" anchor="ctr"/>
                </a:tc>
                <a:tc>
                  <a:txBody>
                    <a:bodyPr/>
                    <a:lstStyle/>
                    <a:p>
                      <a:pPr marL="0" algn="ctr" defTabSz="914400" rtl="0" eaLnBrk="1" fontAlgn="b" latinLnBrk="0" hangingPunct="1"/>
                      <a:r>
                        <a:rPr lang="en-US" sz="1200" kern="1200" dirty="0">
                          <a:solidFill>
                            <a:schemeClr val="tx1"/>
                          </a:solidFill>
                          <a:latin typeface="+mn-lt"/>
                          <a:ea typeface="+mn-ea"/>
                          <a:cs typeface="+mn-cs"/>
                        </a:rPr>
                        <a:t>3.25</a:t>
                      </a:r>
                    </a:p>
                  </a:txBody>
                  <a:tcPr marL="9525" marR="9525" marT="9525" marB="0" anchor="ctr"/>
                </a:tc>
                <a:extLst>
                  <a:ext uri="{0D108BD9-81ED-4DB2-BD59-A6C34878D82A}">
                    <a16:rowId xmlns:a16="http://schemas.microsoft.com/office/drawing/2014/main" val="10001"/>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Canada</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algn="ctr" fontAlgn="b"/>
                      <a:r>
                        <a:rPr lang="en-US" sz="1200" b="0" i="0" u="none" strike="noStrike" dirty="0">
                          <a:solidFill>
                            <a:srgbClr val="000000"/>
                          </a:solidFill>
                          <a:effectLst/>
                          <a:latin typeface="Arial" panose="020B0604020202020204" pitchFamily="34" charset="0"/>
                        </a:rPr>
                        <a:t>2.25</a:t>
                      </a:r>
                    </a:p>
                  </a:txBody>
                  <a:tcPr marL="6350" marR="6350" marT="6350" marB="0" anchor="ctr"/>
                </a:tc>
                <a:tc>
                  <a:txBody>
                    <a:bodyPr/>
                    <a:lstStyle/>
                    <a:p>
                      <a:pPr marL="0" algn="ctr" defTabSz="914400" rtl="0" eaLnBrk="1" fontAlgn="b" latinLnBrk="0" hangingPunct="1"/>
                      <a:r>
                        <a:rPr lang="en-US" sz="1200" kern="1200" dirty="0">
                          <a:solidFill>
                            <a:schemeClr val="tx1"/>
                          </a:solidFill>
                          <a:latin typeface="+mn-lt"/>
                          <a:ea typeface="+mn-ea"/>
                          <a:cs typeface="+mn-cs"/>
                        </a:rPr>
                        <a:t>2.25</a:t>
                      </a:r>
                    </a:p>
                  </a:txBody>
                  <a:tcPr marL="9525" marR="9525" marT="9525" marB="0" anchor="ctr"/>
                </a:tc>
                <a:extLst>
                  <a:ext uri="{0D108BD9-81ED-4DB2-BD59-A6C34878D82A}">
                    <a16:rowId xmlns:a16="http://schemas.microsoft.com/office/drawing/2014/main" val="10002"/>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Europe</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algn="ctr" fontAlgn="b"/>
                      <a:r>
                        <a:rPr lang="en-US" sz="1200" b="0" i="0" u="none" strike="noStrike" dirty="0">
                          <a:solidFill>
                            <a:srgbClr val="000000"/>
                          </a:solidFill>
                          <a:effectLst/>
                          <a:latin typeface="Arial" panose="020B0604020202020204" pitchFamily="34" charset="0"/>
                        </a:rPr>
                        <a:t>2.00</a:t>
                      </a:r>
                    </a:p>
                  </a:txBody>
                  <a:tcPr marL="6350" marR="6350" marT="6350" marB="0" anchor="ctr"/>
                </a:tc>
                <a:tc>
                  <a:txBody>
                    <a:bodyPr/>
                    <a:lstStyle/>
                    <a:p>
                      <a:pPr marL="0" algn="ctr" defTabSz="914400" rtl="0" eaLnBrk="1" fontAlgn="b" latinLnBrk="0" hangingPunct="1"/>
                      <a:r>
                        <a:rPr lang="en-US" sz="1200" kern="1200" dirty="0">
                          <a:solidFill>
                            <a:schemeClr val="tx1"/>
                          </a:solidFill>
                          <a:latin typeface="+mn-lt"/>
                          <a:ea typeface="+mn-ea"/>
                          <a:cs typeface="+mn-cs"/>
                        </a:rPr>
                        <a:t>2.00</a:t>
                      </a:r>
                    </a:p>
                  </a:txBody>
                  <a:tcPr marL="9525" marR="9525" marT="9525" marB="0" anchor="ctr"/>
                </a:tc>
                <a:extLst>
                  <a:ext uri="{0D108BD9-81ED-4DB2-BD59-A6C34878D82A}">
                    <a16:rowId xmlns:a16="http://schemas.microsoft.com/office/drawing/2014/main" val="10003"/>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a:ln>
                            <a:noFill/>
                          </a:ln>
                          <a:solidFill>
                            <a:schemeClr val="tx1"/>
                          </a:solidFill>
                          <a:effectLst/>
                        </a:rPr>
                        <a:t>United Kingdom</a:t>
                      </a:r>
                      <a:endParaRPr kumimoji="0" lang="fr-CA" altLang="en-US" sz="1200" b="0" i="0" u="none" strike="noStrike" cap="none" normalizeH="0" baseline="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algn="ctr" fontAlgn="b"/>
                      <a:r>
                        <a:rPr lang="en-US" sz="1200" b="0" i="0" u="none" strike="noStrike" dirty="0">
                          <a:solidFill>
                            <a:srgbClr val="000000"/>
                          </a:solidFill>
                          <a:effectLst/>
                          <a:latin typeface="Arial" panose="020B0604020202020204" pitchFamily="34" charset="0"/>
                        </a:rPr>
                        <a:t>4.00</a:t>
                      </a:r>
                    </a:p>
                  </a:txBody>
                  <a:tcPr marL="6350" marR="6350" marT="6350" marB="0" anchor="ctr"/>
                </a:tc>
                <a:tc>
                  <a:txBody>
                    <a:bodyPr/>
                    <a:lstStyle/>
                    <a:p>
                      <a:pPr marL="0" algn="ctr" defTabSz="914400" rtl="0" eaLnBrk="1" fontAlgn="b" latinLnBrk="0" hangingPunct="1"/>
                      <a:r>
                        <a:rPr lang="en-US" sz="1200" kern="1200" dirty="0">
                          <a:solidFill>
                            <a:schemeClr val="tx1"/>
                          </a:solidFill>
                          <a:latin typeface="+mn-lt"/>
                          <a:ea typeface="+mn-ea"/>
                          <a:cs typeface="+mn-cs"/>
                        </a:rPr>
                        <a:t>3.50</a:t>
                      </a:r>
                    </a:p>
                  </a:txBody>
                  <a:tcPr marL="9525" marR="9525" marT="9525" marB="0" anchor="ctr"/>
                </a:tc>
                <a:extLst>
                  <a:ext uri="{0D108BD9-81ED-4DB2-BD59-A6C34878D82A}">
                    <a16:rowId xmlns:a16="http://schemas.microsoft.com/office/drawing/2014/main" val="10004"/>
                  </a:ext>
                </a:extLst>
              </a:tr>
              <a:tr h="31091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Japan</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7" marR="91437" marT="45718" marB="45718" horzOverflow="overflow"/>
                </a:tc>
                <a:tc>
                  <a:txBody>
                    <a:bodyPr/>
                    <a:lstStyle/>
                    <a:p>
                      <a:pPr algn="ctr" fontAlgn="b"/>
                      <a:r>
                        <a:rPr lang="en-US" sz="1200" b="0" i="0" u="none" strike="noStrike" dirty="0">
                          <a:solidFill>
                            <a:srgbClr val="000000"/>
                          </a:solidFill>
                          <a:effectLst/>
                          <a:latin typeface="Arial" panose="020B0604020202020204" pitchFamily="34" charset="0"/>
                        </a:rPr>
                        <a:t>0.48</a:t>
                      </a:r>
                    </a:p>
                  </a:txBody>
                  <a:tcPr marL="6350" marR="6350" marT="6350" marB="0" anchor="ctr"/>
                </a:tc>
                <a:tc>
                  <a:txBody>
                    <a:bodyPr/>
                    <a:lstStyle/>
                    <a:p>
                      <a:pPr marL="0" algn="ctr" defTabSz="914400" rtl="0" eaLnBrk="1" fontAlgn="b" latinLnBrk="0" hangingPunct="1"/>
                      <a:r>
                        <a:rPr lang="en-US" sz="1200" kern="1200" dirty="0">
                          <a:solidFill>
                            <a:schemeClr val="tx1"/>
                          </a:solidFill>
                          <a:latin typeface="+mn-lt"/>
                          <a:ea typeface="+mn-ea"/>
                          <a:cs typeface="+mn-cs"/>
                        </a:rPr>
                        <a:t>1.00</a:t>
                      </a:r>
                    </a:p>
                  </a:txBody>
                  <a:tcPr marL="9525" marR="9525" marT="9525" marB="0" anchor="ct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00D53123-EF31-4C08-A865-932FC064F9C8}" type="slidenum">
              <a:rPr lang="en-CA" smtClean="0"/>
              <a:t>4</a:t>
            </a:fld>
            <a:endParaRPr lang="en-CA"/>
          </a:p>
        </p:txBody>
      </p:sp>
      <p:graphicFrame>
        <p:nvGraphicFramePr>
          <p:cNvPr id="10" name="Table Placeholder 5"/>
          <p:cNvGraphicFramePr>
            <a:graphicFrameLocks noGrp="1"/>
          </p:cNvGraphicFramePr>
          <p:nvPr>
            <p:custDataLst>
              <p:tags r:id="rId2"/>
            </p:custDataLst>
            <p:extLst>
              <p:ext uri="{D42A27DB-BD31-4B8C-83A1-F6EECF244321}">
                <p14:modId xmlns:p14="http://schemas.microsoft.com/office/powerpoint/2010/main" val="4054052912"/>
              </p:ext>
            </p:extLst>
          </p:nvPr>
        </p:nvGraphicFramePr>
        <p:xfrm>
          <a:off x="2926589" y="3755561"/>
          <a:ext cx="5842797" cy="2122076"/>
        </p:xfrm>
        <a:graphic>
          <a:graphicData uri="http://schemas.openxmlformats.org/drawingml/2006/table">
            <a:tbl>
              <a:tblPr>
                <a:tableStyleId>{0E3FDE45-AF77-4B5C-9715-49D594BDF05E}</a:tableStyleId>
              </a:tblPr>
              <a:tblGrid>
                <a:gridCol w="1947599">
                  <a:extLst>
                    <a:ext uri="{9D8B030D-6E8A-4147-A177-3AD203B41FA5}">
                      <a16:colId xmlns:a16="http://schemas.microsoft.com/office/drawing/2014/main" val="20000"/>
                    </a:ext>
                  </a:extLst>
                </a:gridCol>
                <a:gridCol w="1947599">
                  <a:extLst>
                    <a:ext uri="{9D8B030D-6E8A-4147-A177-3AD203B41FA5}">
                      <a16:colId xmlns:a16="http://schemas.microsoft.com/office/drawing/2014/main" val="20001"/>
                    </a:ext>
                  </a:extLst>
                </a:gridCol>
                <a:gridCol w="1947599">
                  <a:extLst>
                    <a:ext uri="{9D8B030D-6E8A-4147-A177-3AD203B41FA5}">
                      <a16:colId xmlns:a16="http://schemas.microsoft.com/office/drawing/2014/main" val="20002"/>
                    </a:ext>
                  </a:extLst>
                </a:gridCol>
              </a:tblGrid>
              <a:tr h="43946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200" b="1" u="none" strike="noStrike" cap="none" normalizeH="0" baseline="0" dirty="0">
                          <a:ln>
                            <a:noFill/>
                          </a:ln>
                          <a:solidFill>
                            <a:schemeClr val="tx1"/>
                          </a:solidFill>
                          <a:effectLst/>
                        </a:rPr>
                        <a:t>Long-</a:t>
                      </a:r>
                      <a:r>
                        <a:rPr kumimoji="0" lang="fr-FR" altLang="en-US" sz="1200" b="1" u="none" strike="noStrike" cap="none" normalizeH="0" baseline="0" dirty="0" err="1">
                          <a:ln>
                            <a:noFill/>
                          </a:ln>
                          <a:solidFill>
                            <a:schemeClr val="tx1"/>
                          </a:solidFill>
                          <a:effectLst/>
                        </a:rPr>
                        <a:t>term</a:t>
                      </a:r>
                      <a:r>
                        <a:rPr kumimoji="0" lang="fr-FR" altLang="en-US" sz="1200" b="1" u="none" strike="noStrike" cap="none" normalizeH="0" baseline="0" dirty="0">
                          <a:ln>
                            <a:noFill/>
                          </a:ln>
                          <a:solidFill>
                            <a:schemeClr val="tx1"/>
                          </a:solidFill>
                          <a:effectLst/>
                        </a:rPr>
                        <a:t> </a:t>
                      </a:r>
                      <a:r>
                        <a:rPr kumimoji="0" lang="fr-FR" altLang="en-US" sz="1200" b="1" u="none" strike="noStrike" cap="none" normalizeH="0" baseline="0" dirty="0" err="1">
                          <a:ln>
                            <a:noFill/>
                          </a:ln>
                          <a:solidFill>
                            <a:schemeClr val="tx1"/>
                          </a:solidFill>
                          <a:effectLst/>
                        </a:rPr>
                        <a:t>interest</a:t>
                      </a:r>
                      <a:r>
                        <a:rPr kumimoji="0" lang="fr-FR" altLang="en-US" sz="1200" b="1" u="none" strike="noStrike" cap="none" normalizeH="0" baseline="0" dirty="0">
                          <a:ln>
                            <a:noFill/>
                          </a:ln>
                          <a:solidFill>
                            <a:schemeClr val="tx1"/>
                          </a:solidFill>
                          <a:effectLst/>
                        </a:rPr>
                        <a:t> rate</a:t>
                      </a:r>
                      <a:endParaRPr kumimoji="0" lang="fr-FR" altLang="en-US" sz="1200" b="1" i="0" u="none" strike="noStrike" cap="none" normalizeH="0" baseline="0" dirty="0">
                        <a:ln>
                          <a:noFill/>
                        </a:ln>
                        <a:solidFill>
                          <a:schemeClr val="tx1"/>
                        </a:solidFill>
                        <a:effectLst/>
                        <a:latin typeface="Arial" pitchFamily="34" charset="0"/>
                        <a:ea typeface="MS PGothic" pitchFamily="34" charset="-128"/>
                      </a:endParaRPr>
                    </a:p>
                  </a:txBody>
                  <a:tcPr marL="91422" marR="91422"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Current</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November</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2025</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Forecast</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November</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2026*</a:t>
                      </a:r>
                    </a:p>
                  </a:txBody>
                  <a:tcPr marL="91437" marR="91437" marT="45723" marB="45723" anchor="ctr" horzOverflow="overflow"/>
                </a:tc>
                <a:extLst>
                  <a:ext uri="{0D108BD9-81ED-4DB2-BD59-A6C34878D82A}">
                    <a16:rowId xmlns:a16="http://schemas.microsoft.com/office/drawing/2014/main" val="10000"/>
                  </a:ext>
                </a:extLst>
              </a:tr>
              <a:tr h="339306">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U.S.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algn="ctr" fontAlgn="b"/>
                      <a:r>
                        <a:rPr lang="en-US" sz="1200" b="0" i="0" u="none" strike="noStrike" dirty="0">
                          <a:solidFill>
                            <a:srgbClr val="000000"/>
                          </a:solidFill>
                          <a:effectLst/>
                          <a:latin typeface="Arial" panose="020B0604020202020204" pitchFamily="34" charset="0"/>
                        </a:rPr>
                        <a:t>4.01</a:t>
                      </a:r>
                    </a:p>
                  </a:txBody>
                  <a:tcPr marL="6350" marR="6350" marT="6350"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4.25</a:t>
                      </a:r>
                    </a:p>
                  </a:txBody>
                  <a:tcPr marL="9525" marR="9525" marT="9525" marB="0" anchor="ctr"/>
                </a:tc>
                <a:extLst>
                  <a:ext uri="{0D108BD9-81ED-4DB2-BD59-A6C34878D82A}">
                    <a16:rowId xmlns:a16="http://schemas.microsoft.com/office/drawing/2014/main" val="10001"/>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Canada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algn="ctr" fontAlgn="b"/>
                      <a:r>
                        <a:rPr lang="en-US" sz="1200" b="0" i="0" u="none" strike="noStrike" dirty="0">
                          <a:solidFill>
                            <a:srgbClr val="000000"/>
                          </a:solidFill>
                          <a:effectLst/>
                          <a:latin typeface="Arial" panose="020B0604020202020204" pitchFamily="34" charset="0"/>
                        </a:rPr>
                        <a:t>3.15</a:t>
                      </a:r>
                    </a:p>
                  </a:txBody>
                  <a:tcPr marL="6350" marR="6350" marT="6350"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3.25</a:t>
                      </a:r>
                    </a:p>
                  </a:txBody>
                  <a:tcPr marL="9525" marR="9525" marT="9525" marB="0" anchor="ctr"/>
                </a:tc>
                <a:extLst>
                  <a:ext uri="{0D108BD9-81ED-4DB2-BD59-A6C34878D82A}">
                    <a16:rowId xmlns:a16="http://schemas.microsoft.com/office/drawing/2014/main" val="10002"/>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Germany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algn="ctr" fontAlgn="b"/>
                      <a:r>
                        <a:rPr lang="en-US" sz="1200" b="0" i="0" u="none" strike="noStrike" dirty="0">
                          <a:solidFill>
                            <a:srgbClr val="000000"/>
                          </a:solidFill>
                          <a:effectLst/>
                          <a:latin typeface="Arial" panose="020B0604020202020204" pitchFamily="34" charset="0"/>
                        </a:rPr>
                        <a:t>2.69</a:t>
                      </a:r>
                    </a:p>
                  </a:txBody>
                  <a:tcPr marL="6350" marR="6350" marT="6350"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3.00</a:t>
                      </a:r>
                    </a:p>
                  </a:txBody>
                  <a:tcPr marL="9525" marR="9525" marT="9525" marB="0" anchor="ctr"/>
                </a:tc>
                <a:extLst>
                  <a:ext uri="{0D108BD9-81ED-4DB2-BD59-A6C34878D82A}">
                    <a16:rowId xmlns:a16="http://schemas.microsoft.com/office/drawing/2014/main" val="10003"/>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United Kingdom Gilt</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algn="ctr" fontAlgn="b"/>
                      <a:r>
                        <a:rPr lang="en-US" sz="1200" b="0" i="0" u="none" strike="noStrike" dirty="0">
                          <a:solidFill>
                            <a:srgbClr val="000000"/>
                          </a:solidFill>
                          <a:effectLst/>
                          <a:latin typeface="Arial" panose="020B0604020202020204" pitchFamily="34" charset="0"/>
                        </a:rPr>
                        <a:t>4.44</a:t>
                      </a:r>
                    </a:p>
                  </a:txBody>
                  <a:tcPr marL="6350" marR="6350" marT="6350"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4.50</a:t>
                      </a:r>
                    </a:p>
                  </a:txBody>
                  <a:tcPr marL="9525" marR="9525" marT="9525" marB="0" anchor="ctr"/>
                </a:tc>
                <a:extLst>
                  <a:ext uri="{0D108BD9-81ED-4DB2-BD59-A6C34878D82A}">
                    <a16:rowId xmlns:a16="http://schemas.microsoft.com/office/drawing/2014/main" val="10004"/>
                  </a:ext>
                </a:extLst>
              </a:tr>
              <a:tr h="33139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Japan 10-Year Bond</a:t>
                      </a:r>
                      <a:endParaRPr kumimoji="0" lang="fr-CA" altLang="en-US" sz="1200" b="0" i="0" u="none" strike="noStrike" cap="none" normalizeH="0" baseline="0" dirty="0">
                        <a:ln>
                          <a:noFill/>
                        </a:ln>
                        <a:solidFill>
                          <a:schemeClr val="tx1"/>
                        </a:solidFill>
                        <a:effectLst/>
                        <a:latin typeface="Arial" pitchFamily="34" charset="0"/>
                        <a:ea typeface="MS PGothic" pitchFamily="34" charset="-128"/>
                      </a:endParaRPr>
                    </a:p>
                  </a:txBody>
                  <a:tcPr marL="91422" marR="91422" horzOverflow="overflow"/>
                </a:tc>
                <a:tc>
                  <a:txBody>
                    <a:bodyPr/>
                    <a:lstStyle/>
                    <a:p>
                      <a:pPr algn="ctr" fontAlgn="b"/>
                      <a:r>
                        <a:rPr lang="en-US" sz="1200" b="0" i="0" u="none" strike="noStrike" dirty="0">
                          <a:solidFill>
                            <a:srgbClr val="000000"/>
                          </a:solidFill>
                          <a:effectLst/>
                          <a:latin typeface="Arial" panose="020B0604020202020204" pitchFamily="34" charset="0"/>
                        </a:rPr>
                        <a:t>1.81</a:t>
                      </a:r>
                    </a:p>
                  </a:txBody>
                  <a:tcPr marL="6350" marR="6350" marT="6350" marB="0" anchor="ctr"/>
                </a:tc>
                <a:tc>
                  <a:txBody>
                    <a:bodyPr/>
                    <a:lstStyle/>
                    <a:p>
                      <a:pPr algn="ctr" fontAlgn="b"/>
                      <a:r>
                        <a:rPr kumimoji="0" lang="en-US" sz="1200" u="none" strike="noStrike" kern="1200" cap="none" normalizeH="0" baseline="0" dirty="0">
                          <a:ln>
                            <a:noFill/>
                          </a:ln>
                          <a:solidFill>
                            <a:schemeClr val="tx1"/>
                          </a:solidFill>
                          <a:effectLst/>
                          <a:latin typeface="Arial" pitchFamily="34" charset="0"/>
                          <a:ea typeface="MS PGothic" pitchFamily="34" charset="-128"/>
                        </a:rPr>
                        <a:t>1.80</a:t>
                      </a:r>
                    </a:p>
                  </a:txBody>
                  <a:tcPr marL="9525" marR="9525" marT="9525" marB="0" anchor="ct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6A7BCF86-90FB-F267-046F-B7B3F196906E}"/>
              </a:ext>
            </a:extLst>
          </p:cNvPr>
          <p:cNvSpPr txBox="1"/>
          <p:nvPr/>
        </p:nvSpPr>
        <p:spPr>
          <a:xfrm>
            <a:off x="2926589" y="3348521"/>
            <a:ext cx="6106510" cy="430887"/>
          </a:xfrm>
          <a:prstGeom prst="rect">
            <a:avLst/>
          </a:prstGeom>
          <a:noFill/>
        </p:spPr>
        <p:txBody>
          <a:bodyPr wrap="square">
            <a:spAutoFit/>
          </a:bodyPr>
          <a:lstStyle/>
          <a:p>
            <a:pPr>
              <a:spcBef>
                <a:spcPct val="50000"/>
              </a:spcBef>
            </a:pPr>
            <a:r>
              <a:rPr lang="en-US" altLang="en-US" sz="1050" dirty="0">
                <a:solidFill>
                  <a:schemeClr val="tx1">
                    <a:lumMod val="65000"/>
                    <a:lumOff val="35000"/>
                  </a:schemeClr>
                </a:solidFill>
              </a:rPr>
              <a:t>* Please note that the forecasts are updated quarterly in February, May, August and November and so do not reflect any changes to market conditions that happen intra quarter.</a:t>
            </a:r>
          </a:p>
        </p:txBody>
      </p:sp>
      <p:sp>
        <p:nvSpPr>
          <p:cNvPr id="9" name="TextBox 8">
            <a:extLst>
              <a:ext uri="{FF2B5EF4-FFF2-40B4-BE49-F238E27FC236}">
                <a16:creationId xmlns:a16="http://schemas.microsoft.com/office/drawing/2014/main" id="{D7B99028-F256-9F3A-B333-A19FA6951D5E}"/>
              </a:ext>
            </a:extLst>
          </p:cNvPr>
          <p:cNvSpPr txBox="1"/>
          <p:nvPr/>
        </p:nvSpPr>
        <p:spPr>
          <a:xfrm>
            <a:off x="2954680" y="5900961"/>
            <a:ext cx="6106510" cy="430887"/>
          </a:xfrm>
          <a:prstGeom prst="rect">
            <a:avLst/>
          </a:prstGeom>
          <a:noFill/>
        </p:spPr>
        <p:txBody>
          <a:bodyPr wrap="square">
            <a:spAutoFit/>
          </a:bodyPr>
          <a:lstStyle/>
          <a:p>
            <a:pPr>
              <a:spcBef>
                <a:spcPct val="50000"/>
              </a:spcBef>
            </a:pPr>
            <a:r>
              <a:rPr lang="en-US" altLang="en-US" sz="1050" dirty="0">
                <a:solidFill>
                  <a:schemeClr val="tx1">
                    <a:lumMod val="65000"/>
                    <a:lumOff val="35000"/>
                  </a:schemeClr>
                </a:solidFill>
              </a:rPr>
              <a:t>* Please note that the forecasts are updated quarterly in February, May, August and November and so do not reflect any changes to market conditions that happen intra quarter.</a:t>
            </a:r>
          </a:p>
        </p:txBody>
      </p:sp>
    </p:spTree>
    <p:extLst>
      <p:ext uri="{BB962C8B-B14F-4D97-AF65-F5344CB8AC3E}">
        <p14:creationId xmlns:p14="http://schemas.microsoft.com/office/powerpoint/2010/main" val="142133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1237721" y="267921"/>
            <a:ext cx="870585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lvl1pPr marL="285750" indent="-285750">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buFont typeface="Arial" pitchFamily="34" charset="0"/>
              <a:buChar char="•"/>
            </a:pPr>
            <a:endParaRPr lang="en-US" altLang="en-US" sz="1600">
              <a:solidFill>
                <a:schemeClr val="tx1"/>
              </a:solidFill>
            </a:endParaRPr>
          </a:p>
        </p:txBody>
      </p:sp>
      <p:sp>
        <p:nvSpPr>
          <p:cNvPr id="2" name="Content Placeholder 1"/>
          <p:cNvSpPr>
            <a:spLocks noGrp="1"/>
          </p:cNvSpPr>
          <p:nvPr>
            <p:ph idx="1"/>
          </p:nvPr>
        </p:nvSpPr>
        <p:spPr>
          <a:xfrm>
            <a:off x="504553" y="1347561"/>
            <a:ext cx="11266900" cy="4524935"/>
          </a:xfrm>
        </p:spPr>
        <p:txBody>
          <a:bodyPr>
            <a:normAutofit/>
          </a:bodyPr>
          <a:lstStyle/>
          <a:p>
            <a:pPr marL="171450" marR="0" lvl="0" indent="-171450">
              <a:lnSpc>
                <a:spcPct val="87000"/>
              </a:lnSpc>
              <a:spcBef>
                <a:spcPts val="0"/>
              </a:spcBef>
              <a:spcAft>
                <a:spcPts val="600"/>
              </a:spcAft>
              <a:buFont typeface="Arial" panose="020B0604020202020204" pitchFamily="34" charset="0"/>
              <a:buChar char="•"/>
              <a:tabLst>
                <a:tab pos="457200" algn="l"/>
              </a:tabLst>
            </a:pPr>
            <a:r>
              <a:rPr lang="en-US" sz="1200" dirty="0">
                <a:solidFill>
                  <a:srgbClr val="000000"/>
                </a:solidFill>
                <a:latin typeface="+mj-lt"/>
              </a:rPr>
              <a:t>Global equities climbed to fresh records during the past quarter as investors embraced risk-taking amid easier monetary conditions, strong corporate profits and optimism around the benefits of artificial intelligence. So far this year, the S&amp;P 500 rose 16.5% and the tech-heavy NASDAQ outperformed with a gain of 21.0% as of November 30, 2025. Less expensive global equities performed even better, with major equity indices in Europe, emerging markets and Canada have been up 25% to 30% this year in U.S. dollars. The strong rally has made stocks more expensive, and our global composite of equity-market valuations situates stocks at about 14% above fair value. That said, the bulk of that overvaluation is contained within the U.S. large-cap growth space, while regions outside North America, particularly in Europe and emerging markets, continue to offer appealing upside potential. </a:t>
            </a:r>
          </a:p>
          <a:p>
            <a:pPr marL="171450" marR="0" lvl="0" indent="-171450">
              <a:lnSpc>
                <a:spcPct val="87000"/>
              </a:lnSpc>
              <a:spcBef>
                <a:spcPts val="0"/>
              </a:spcBef>
              <a:spcAft>
                <a:spcPts val="600"/>
              </a:spcAft>
              <a:buFont typeface="Arial" panose="020B0604020202020204" pitchFamily="34" charset="0"/>
              <a:buChar char="•"/>
              <a:tabLst>
                <a:tab pos="457200" algn="l"/>
              </a:tabLst>
            </a:pPr>
            <a:r>
              <a:rPr lang="en-US" sz="1200" dirty="0">
                <a:solidFill>
                  <a:srgbClr val="000000"/>
                </a:solidFill>
                <a:latin typeface="+mj-lt"/>
              </a:rPr>
              <a:t>The S&amp;P 500 is one of the most expensive major markets, but its premium may be justified by its ability to generate rapid profit growth. Earnings have risen 14.7% versus a year ago with 83% of companies exceeding analysts’ estimates in the third quarter. As a result, analysts have been upgrading their forecasts for the year ahead and expect S&amp;P 500 profits to grow another 14.3% in 2026. One of the ways that profits could continue delivering double growth amid low-single-digit economic growth is through the expansion of profit margins, helped by the benefits of artificial intelligence and declining borrowing costs. That said, with the S&amp;P 500 trading more than one standard deviation above our modelled estimate of fair value, sustaining strong profit gains as well as maintaining heightened investor confidence are both critical to generating further upside in U.S. large-cap stocks.</a:t>
            </a:r>
          </a:p>
          <a:p>
            <a:pPr marR="0" lvl="0">
              <a:lnSpc>
                <a:spcPct val="87000"/>
              </a:lnSpc>
              <a:spcBef>
                <a:spcPts val="0"/>
              </a:spcBef>
              <a:spcAft>
                <a:spcPts val="600"/>
              </a:spcAft>
              <a:tabLst>
                <a:tab pos="457200" algn="l"/>
              </a:tabLst>
            </a:pPr>
            <a:endParaRPr lang="en-US" sz="1200" dirty="0">
              <a:solidFill>
                <a:srgbClr val="000000"/>
              </a:solidFill>
              <a:latin typeface="+mj-lt"/>
            </a:endParaRPr>
          </a:p>
        </p:txBody>
      </p:sp>
      <p:sp>
        <p:nvSpPr>
          <p:cNvPr id="21507" name="Title 2"/>
          <p:cNvSpPr>
            <a:spLocks noGrp="1"/>
          </p:cNvSpPr>
          <p:nvPr>
            <p:ph type="title"/>
          </p:nvPr>
        </p:nvSpPr>
        <p:spPr>
          <a:xfrm>
            <a:off x="655320" y="366645"/>
            <a:ext cx="10210800" cy="798046"/>
          </a:xfrm>
        </p:spPr>
        <p:txBody>
          <a:bodyPr/>
          <a:lstStyle/>
          <a:p>
            <a:pPr eaLnBrk="1" hangingPunct="1"/>
            <a:r>
              <a:rPr lang="en-US" altLang="en-US" dirty="0"/>
              <a:t>Equity markets</a:t>
            </a:r>
          </a:p>
        </p:txBody>
      </p:sp>
      <p:graphicFrame>
        <p:nvGraphicFramePr>
          <p:cNvPr id="6" name="Table Placeholder 5"/>
          <p:cNvGraphicFramePr>
            <a:graphicFrameLocks noGrp="1"/>
          </p:cNvGraphicFramePr>
          <p:nvPr>
            <p:extLst>
              <p:ext uri="{D42A27DB-BD31-4B8C-83A1-F6EECF244321}">
                <p14:modId xmlns:p14="http://schemas.microsoft.com/office/powerpoint/2010/main" val="867230919"/>
              </p:ext>
            </p:extLst>
          </p:nvPr>
        </p:nvGraphicFramePr>
        <p:xfrm>
          <a:off x="3270426" y="3463031"/>
          <a:ext cx="5405193" cy="2110221"/>
        </p:xfrm>
        <a:graphic>
          <a:graphicData uri="http://schemas.openxmlformats.org/drawingml/2006/table">
            <a:tbl>
              <a:tblPr>
                <a:tableStyleId>{0E3FDE45-AF77-4B5C-9715-49D594BDF05E}</a:tableStyleId>
              </a:tblPr>
              <a:tblGrid>
                <a:gridCol w="2313871">
                  <a:extLst>
                    <a:ext uri="{9D8B030D-6E8A-4147-A177-3AD203B41FA5}">
                      <a16:colId xmlns:a16="http://schemas.microsoft.com/office/drawing/2014/main" val="20000"/>
                    </a:ext>
                  </a:extLst>
                </a:gridCol>
                <a:gridCol w="1542078">
                  <a:extLst>
                    <a:ext uri="{9D8B030D-6E8A-4147-A177-3AD203B41FA5}">
                      <a16:colId xmlns:a16="http://schemas.microsoft.com/office/drawing/2014/main" val="20001"/>
                    </a:ext>
                  </a:extLst>
                </a:gridCol>
                <a:gridCol w="1549244">
                  <a:extLst>
                    <a:ext uri="{9D8B030D-6E8A-4147-A177-3AD203B41FA5}">
                      <a16:colId xmlns:a16="http://schemas.microsoft.com/office/drawing/2014/main" val="20002"/>
                    </a:ext>
                  </a:extLst>
                </a:gridCol>
              </a:tblGrid>
              <a:tr h="453029">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Equity market</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Current</a:t>
                      </a:r>
                      <a:endParaRPr kumimoji="0" lang="fr-CA" altLang="en-US" sz="1200" b="1" i="0" u="none" strike="noStrike" cap="none" normalizeH="0" baseline="0" dirty="0">
                        <a:ln>
                          <a:noFill/>
                        </a:ln>
                        <a:solidFill>
                          <a:schemeClr val="tx1"/>
                        </a:solidFill>
                        <a:effectLst/>
                        <a:latin typeface="Arial" pitchFamily="34" charset="0"/>
                        <a:ea typeface="MS PGothic"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November</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2025</a:t>
                      </a:r>
                    </a:p>
                  </a:txBody>
                  <a:tcPr marL="91437" marR="91437"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Forecast</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A" altLang="en-US" sz="1200" b="1" i="0" u="none" strike="noStrike" cap="none" normalizeH="0" baseline="0" dirty="0" err="1">
                          <a:ln>
                            <a:noFill/>
                          </a:ln>
                          <a:solidFill>
                            <a:schemeClr val="tx1"/>
                          </a:solidFill>
                          <a:effectLst/>
                          <a:latin typeface="Arial" pitchFamily="34" charset="0"/>
                          <a:ea typeface="MS PGothic" pitchFamily="34" charset="-128"/>
                        </a:rPr>
                        <a:t>November</a:t>
                      </a:r>
                      <a:r>
                        <a:rPr kumimoji="0" lang="fr-CA" altLang="en-US" sz="1200" b="1" i="0" u="none" strike="noStrike" cap="none" normalizeH="0" baseline="0" dirty="0">
                          <a:ln>
                            <a:noFill/>
                          </a:ln>
                          <a:solidFill>
                            <a:schemeClr val="tx1"/>
                          </a:solidFill>
                          <a:effectLst/>
                          <a:latin typeface="Arial" pitchFamily="34" charset="0"/>
                          <a:ea typeface="MS PGothic" pitchFamily="34" charset="-128"/>
                        </a:rPr>
                        <a:t> 2026*</a:t>
                      </a:r>
                    </a:p>
                  </a:txBody>
                  <a:tcPr marL="91437" marR="91437" marT="45723" marB="45723" anchor="ctr" horzOverflow="overflow"/>
                </a:tc>
                <a:extLst>
                  <a:ext uri="{0D108BD9-81ED-4DB2-BD59-A6C34878D82A}">
                    <a16:rowId xmlns:a16="http://schemas.microsoft.com/office/drawing/2014/main" val="10000"/>
                  </a:ext>
                </a:extLst>
              </a:tr>
              <a:tr h="221221">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S&amp;P 500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algn="ctr" fontAlgn="b"/>
                      <a:r>
                        <a:rPr lang="en-US" sz="1200" b="0" i="0" u="none" strike="noStrike" dirty="0">
                          <a:solidFill>
                            <a:srgbClr val="000000"/>
                          </a:solidFill>
                          <a:effectLst/>
                          <a:latin typeface="Arial" panose="020B0604020202020204" pitchFamily="34" charset="0"/>
                        </a:rPr>
                        <a:t>6849</a:t>
                      </a:r>
                    </a:p>
                  </a:txBody>
                  <a:tcPr marL="6350" marR="6350" marT="6350"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7100</a:t>
                      </a:r>
                    </a:p>
                  </a:txBody>
                  <a:tcPr marL="9525" marR="9525" marT="9525" marB="0" anchor="ctr"/>
                </a:tc>
                <a:extLst>
                  <a:ext uri="{0D108BD9-81ED-4DB2-BD59-A6C34878D82A}">
                    <a16:rowId xmlns:a16="http://schemas.microsoft.com/office/drawing/2014/main" val="10001"/>
                  </a:ext>
                </a:extLst>
              </a:tr>
              <a:tr h="0">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S&amp;P/TSX Composite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algn="ctr" fontAlgn="b"/>
                      <a:r>
                        <a:rPr lang="en-US" sz="1200" b="0" i="0" u="none" strike="noStrike" dirty="0">
                          <a:solidFill>
                            <a:srgbClr val="000000"/>
                          </a:solidFill>
                          <a:effectLst/>
                          <a:latin typeface="Arial" panose="020B0604020202020204" pitchFamily="34" charset="0"/>
                        </a:rPr>
                        <a:t>31383</a:t>
                      </a:r>
                    </a:p>
                  </a:txBody>
                  <a:tcPr marL="6350" marR="6350" marT="6350"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32450</a:t>
                      </a:r>
                    </a:p>
                  </a:txBody>
                  <a:tcPr marL="9525" marR="9525" marT="9525" marB="0" anchor="ctr"/>
                </a:tc>
                <a:extLst>
                  <a:ext uri="{0D108BD9-81ED-4DB2-BD59-A6C34878D82A}">
                    <a16:rowId xmlns:a16="http://schemas.microsoft.com/office/drawing/2014/main" val="10002"/>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MSCI Europe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algn="ctr" fontAlgn="b"/>
                      <a:r>
                        <a:rPr lang="en-US" sz="1200" b="0" i="0" u="none" strike="noStrike" dirty="0">
                          <a:solidFill>
                            <a:srgbClr val="000000"/>
                          </a:solidFill>
                          <a:effectLst/>
                          <a:latin typeface="Arial" panose="020B0604020202020204" pitchFamily="34" charset="0"/>
                        </a:rPr>
                        <a:t>193</a:t>
                      </a:r>
                    </a:p>
                  </a:txBody>
                  <a:tcPr marL="6350" marR="6350" marT="6350"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200</a:t>
                      </a:r>
                    </a:p>
                  </a:txBody>
                  <a:tcPr marL="9525" marR="9525" marT="9525" marB="0" anchor="ctr"/>
                </a:tc>
                <a:extLst>
                  <a:ext uri="{0D108BD9-81ED-4DB2-BD59-A6C34878D82A}">
                    <a16:rowId xmlns:a16="http://schemas.microsoft.com/office/drawing/2014/main" val="10003"/>
                  </a:ext>
                </a:extLst>
              </a:tr>
              <a:tr h="282275">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FTSE 100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algn="ctr" fontAlgn="b"/>
                      <a:r>
                        <a:rPr lang="en-US" sz="1200" b="0" i="0" u="none" strike="noStrike" dirty="0">
                          <a:solidFill>
                            <a:srgbClr val="000000"/>
                          </a:solidFill>
                          <a:effectLst/>
                          <a:latin typeface="Arial" panose="020B0604020202020204" pitchFamily="34" charset="0"/>
                        </a:rPr>
                        <a:t>9721</a:t>
                      </a:r>
                    </a:p>
                  </a:txBody>
                  <a:tcPr marL="6350" marR="6350" marT="6350"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10150</a:t>
                      </a:r>
                    </a:p>
                  </a:txBody>
                  <a:tcPr marL="9525" marR="9525" marT="9525" marB="0" anchor="ctr"/>
                </a:tc>
                <a:extLst>
                  <a:ext uri="{0D108BD9-81ED-4DB2-BD59-A6C34878D82A}">
                    <a16:rowId xmlns:a16="http://schemas.microsoft.com/office/drawing/2014/main" val="10004"/>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u="none" strike="noStrike" cap="none" normalizeH="0" baseline="0" dirty="0">
                          <a:ln>
                            <a:noFill/>
                          </a:ln>
                          <a:solidFill>
                            <a:schemeClr val="tx1"/>
                          </a:solidFill>
                          <a:effectLst/>
                        </a:rPr>
                        <a:t>Nikkei Index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435" marR="91435" marT="45634" marB="45634" horzOverflow="overflow"/>
                </a:tc>
                <a:tc>
                  <a:txBody>
                    <a:bodyPr/>
                    <a:lstStyle/>
                    <a:p>
                      <a:pPr algn="ctr" fontAlgn="b"/>
                      <a:r>
                        <a:rPr lang="en-US" sz="1200" b="0" i="0" u="none" strike="noStrike" dirty="0">
                          <a:solidFill>
                            <a:srgbClr val="000000"/>
                          </a:solidFill>
                          <a:effectLst/>
                          <a:latin typeface="Arial" panose="020B0604020202020204" pitchFamily="34" charset="0"/>
                        </a:rPr>
                        <a:t>50254</a:t>
                      </a:r>
                    </a:p>
                  </a:txBody>
                  <a:tcPr marL="6350" marR="6350" marT="6350"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54275</a:t>
                      </a:r>
                    </a:p>
                  </a:txBody>
                  <a:tcPr marL="9525" marR="9525" marT="9525" marB="0" anchor="ctr"/>
                </a:tc>
                <a:extLst>
                  <a:ext uri="{0D108BD9-81ED-4DB2-BD59-A6C34878D82A}">
                    <a16:rowId xmlns:a16="http://schemas.microsoft.com/office/drawing/2014/main" val="10005"/>
                  </a:ext>
                </a:extLst>
              </a:tr>
              <a:tr h="268022">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rPr>
                        <a:t>MSCI Emerging Markets Index</a:t>
                      </a:r>
                      <a:endParaRPr kumimoji="0" lang="en-GB" altLang="en-US" sz="1200" b="0" i="0" u="none" strike="noStrike" kern="1200" cap="none" normalizeH="0" baseline="0" dirty="0">
                        <a:ln>
                          <a:noFill/>
                        </a:ln>
                        <a:solidFill>
                          <a:schemeClr val="tx1"/>
                        </a:solidFill>
                        <a:effectLst/>
                        <a:latin typeface="Arial" pitchFamily="34" charset="0"/>
                        <a:ea typeface="MS PGothic" pitchFamily="34" charset="-128"/>
                        <a:cs typeface="MS PGothic" pitchFamily="34" charset="-128"/>
                      </a:endParaRPr>
                    </a:p>
                  </a:txBody>
                  <a:tcPr marL="91435" marR="91435" marT="45634" marB="45634" horzOverflow="overflow"/>
                </a:tc>
                <a:tc>
                  <a:txBody>
                    <a:bodyPr/>
                    <a:lstStyle/>
                    <a:p>
                      <a:pPr algn="ctr" fontAlgn="b"/>
                      <a:r>
                        <a:rPr lang="en-US" sz="1200" b="0" i="0" u="none" strike="noStrike" dirty="0">
                          <a:solidFill>
                            <a:srgbClr val="000000"/>
                          </a:solidFill>
                          <a:effectLst/>
                          <a:latin typeface="Arial" panose="020B0604020202020204" pitchFamily="34" charset="0"/>
                        </a:rPr>
                        <a:t>1367</a:t>
                      </a:r>
                    </a:p>
                  </a:txBody>
                  <a:tcPr marL="6350" marR="6350" marT="6350" marB="0" anchor="ctr"/>
                </a:tc>
                <a:tc>
                  <a:txBody>
                    <a:bodyPr/>
                    <a:lstStyle/>
                    <a:p>
                      <a:pPr marL="0" algn="ctr" defTabSz="914400" rtl="0" eaLnBrk="1" fontAlgn="b" latinLnBrk="0" hangingPunct="1"/>
                      <a:r>
                        <a:rPr kumimoji="0" lang="en-US" sz="1200" u="none" strike="noStrike" kern="1200" cap="none" normalizeH="0" baseline="0" dirty="0">
                          <a:ln>
                            <a:noFill/>
                          </a:ln>
                          <a:solidFill>
                            <a:schemeClr val="tx1"/>
                          </a:solidFill>
                          <a:effectLst/>
                          <a:latin typeface="Arial" pitchFamily="34" charset="0"/>
                          <a:ea typeface="MS PGothic" pitchFamily="34" charset="-128"/>
                          <a:cs typeface="+mn-cs"/>
                        </a:rPr>
                        <a:t>1490</a:t>
                      </a:r>
                    </a:p>
                  </a:txBody>
                  <a:tcPr marL="9525" marR="9525" marT="9525" marB="0" anchor="ctr"/>
                </a:tc>
                <a:extLst>
                  <a:ext uri="{0D108BD9-81ED-4DB2-BD59-A6C34878D82A}">
                    <a16:rowId xmlns:a16="http://schemas.microsoft.com/office/drawing/2014/main" val="10006"/>
                  </a:ext>
                </a:extLst>
              </a:tr>
            </a:tbl>
          </a:graphicData>
        </a:graphic>
      </p:graphicFrame>
      <p:sp>
        <p:nvSpPr>
          <p:cNvPr id="21538" name="Rectangle 1"/>
          <p:cNvSpPr>
            <a:spLocks noChangeArrowheads="1"/>
          </p:cNvSpPr>
          <p:nvPr/>
        </p:nvSpPr>
        <p:spPr bwMode="auto">
          <a:xfrm>
            <a:off x="602776" y="6180875"/>
            <a:ext cx="1098339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pPr>
            <a:r>
              <a:rPr lang="en-US" altLang="en-US" sz="900" dirty="0">
                <a:solidFill>
                  <a:schemeClr val="tx1">
                    <a:lumMod val="65000"/>
                    <a:lumOff val="35000"/>
                  </a:schemeClr>
                </a:solidFill>
              </a:rPr>
              <a:t>Source: RBC GAM. Returns are in USD. </a:t>
            </a:r>
            <a:endParaRPr lang="en-US" altLang="en-US" sz="1000" dirty="0">
              <a:solidFill>
                <a:schemeClr val="tx1">
                  <a:lumMod val="65000"/>
                  <a:lumOff val="35000"/>
                </a:schemeClr>
              </a:solidFill>
            </a:endParaRPr>
          </a:p>
        </p:txBody>
      </p:sp>
      <p:sp>
        <p:nvSpPr>
          <p:cNvPr id="3" name="Slide Number Placeholder 2"/>
          <p:cNvSpPr>
            <a:spLocks noGrp="1"/>
          </p:cNvSpPr>
          <p:nvPr>
            <p:ph type="sldNum" sz="quarter" idx="12"/>
          </p:nvPr>
        </p:nvSpPr>
        <p:spPr/>
        <p:txBody>
          <a:bodyPr/>
          <a:lstStyle/>
          <a:p>
            <a:fld id="{00D53123-EF31-4C08-A865-932FC064F9C8}" type="slidenum">
              <a:rPr lang="en-CA" smtClean="0"/>
              <a:pPr/>
              <a:t>5</a:t>
            </a:fld>
            <a:endParaRPr lang="en-CA" dirty="0"/>
          </a:p>
        </p:txBody>
      </p:sp>
      <p:sp>
        <p:nvSpPr>
          <p:cNvPr id="4" name="TextBox 3">
            <a:extLst>
              <a:ext uri="{FF2B5EF4-FFF2-40B4-BE49-F238E27FC236}">
                <a16:creationId xmlns:a16="http://schemas.microsoft.com/office/drawing/2014/main" id="{08CFA429-6CD4-18D3-510D-698224313D58}"/>
              </a:ext>
            </a:extLst>
          </p:cNvPr>
          <p:cNvSpPr txBox="1"/>
          <p:nvPr/>
        </p:nvSpPr>
        <p:spPr>
          <a:xfrm>
            <a:off x="2919768" y="5749988"/>
            <a:ext cx="6106510" cy="430887"/>
          </a:xfrm>
          <a:prstGeom prst="rect">
            <a:avLst/>
          </a:prstGeom>
          <a:noFill/>
        </p:spPr>
        <p:txBody>
          <a:bodyPr wrap="square">
            <a:spAutoFit/>
          </a:bodyPr>
          <a:lstStyle/>
          <a:p>
            <a:pPr>
              <a:spcBef>
                <a:spcPct val="50000"/>
              </a:spcBef>
            </a:pPr>
            <a:r>
              <a:rPr lang="en-US" altLang="en-US" sz="1050" dirty="0">
                <a:solidFill>
                  <a:schemeClr val="tx1">
                    <a:lumMod val="65000"/>
                    <a:lumOff val="35000"/>
                  </a:schemeClr>
                </a:solidFill>
              </a:rPr>
              <a:t>* Please note that the forecasts are updated quarterly in February, May, August and November and so do not reflect any changes to market conditions that happen intra quarter.</a:t>
            </a:r>
          </a:p>
        </p:txBody>
      </p:sp>
    </p:spTree>
    <p:extLst>
      <p:ext uri="{BB962C8B-B14F-4D97-AF65-F5344CB8AC3E}">
        <p14:creationId xmlns:p14="http://schemas.microsoft.com/office/powerpoint/2010/main" val="70379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ChangeArrowheads="1"/>
          </p:cNvSpPr>
          <p:nvPr/>
        </p:nvSpPr>
        <p:spPr bwMode="auto">
          <a:xfrm>
            <a:off x="182880" y="5332805"/>
            <a:ext cx="11086011" cy="91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0"/>
              </a:spcBef>
            </a:pPr>
            <a:r>
              <a:rPr lang="en-US" altLang="en-US" sz="900" dirty="0">
                <a:solidFill>
                  <a:schemeClr val="tx1">
                    <a:lumMod val="65000"/>
                    <a:lumOff val="35000"/>
                  </a:schemeClr>
                </a:solidFill>
                <a:latin typeface="+mj-lt"/>
              </a:rPr>
              <a:t>Data as of November 28, 2025. The fair value calculation is the product of the equilibrium price/earnings ratio and the current estimate for normalized earnings. The resulting price level is then standardized by a factor representing the historic relationship of the actual market to its equilibrium level. This generates the </a:t>
            </a:r>
            <a:r>
              <a:rPr lang="ja-JP" altLang="en-US" sz="900" dirty="0">
                <a:solidFill>
                  <a:schemeClr val="tx1">
                    <a:lumMod val="65000"/>
                    <a:lumOff val="35000"/>
                  </a:schemeClr>
                </a:solidFill>
                <a:latin typeface="+mj-lt"/>
              </a:rPr>
              <a:t>“</a:t>
            </a:r>
            <a:r>
              <a:rPr lang="en-US" altLang="ja-JP" sz="900" dirty="0">
                <a:solidFill>
                  <a:schemeClr val="tx1">
                    <a:lumMod val="65000"/>
                    <a:lumOff val="35000"/>
                  </a:schemeClr>
                </a:solidFill>
                <a:latin typeface="+mj-lt"/>
              </a:rPr>
              <a:t>fair value</a:t>
            </a:r>
            <a:r>
              <a:rPr lang="ja-JP" altLang="en-US" sz="900" dirty="0">
                <a:solidFill>
                  <a:schemeClr val="tx1">
                    <a:lumMod val="65000"/>
                    <a:lumOff val="35000"/>
                  </a:schemeClr>
                </a:solidFill>
                <a:latin typeface="+mj-lt"/>
              </a:rPr>
              <a:t>”</a:t>
            </a:r>
            <a:r>
              <a:rPr lang="en-US" altLang="ja-JP" sz="900" dirty="0">
                <a:solidFill>
                  <a:schemeClr val="tx1">
                    <a:lumMod val="65000"/>
                    <a:lumOff val="35000"/>
                  </a:schemeClr>
                </a:solidFill>
                <a:latin typeface="+mj-lt"/>
              </a:rPr>
              <a:t> estimate or mid-point of the band. The bands</a:t>
            </a:r>
            <a:r>
              <a:rPr lang="ja-JP" altLang="en-US" sz="900" dirty="0">
                <a:solidFill>
                  <a:schemeClr val="tx1">
                    <a:lumMod val="65000"/>
                    <a:lumOff val="35000"/>
                  </a:schemeClr>
                </a:solidFill>
                <a:latin typeface="+mj-lt"/>
              </a:rPr>
              <a:t>’</a:t>
            </a:r>
            <a:r>
              <a:rPr lang="en-US" altLang="ja-JP" sz="900" dirty="0">
                <a:solidFill>
                  <a:schemeClr val="tx1">
                    <a:lumMod val="65000"/>
                    <a:lumOff val="35000"/>
                  </a:schemeClr>
                </a:solidFill>
                <a:latin typeface="+mj-lt"/>
              </a:rPr>
              <a:t> boundaries capture one standard deviation of movement above and below this value. </a:t>
            </a:r>
            <a:r>
              <a:rPr lang="en-US" altLang="ja-JP" sz="900" dirty="0">
                <a:solidFill>
                  <a:schemeClr val="tx1">
                    <a:lumMod val="65000"/>
                    <a:lumOff val="35000"/>
                  </a:schemeClr>
                </a:solidFill>
                <a:latin typeface="+mj-lt"/>
                <a:ea typeface="Batang" pitchFamily="18" charset="-127"/>
              </a:rPr>
              <a:t>Fair value is the minimum price level consistent with mild inflation/low interest rates in a growing economy.  Above-average price appreciation remains a possibility in an environment where </a:t>
            </a:r>
            <a:r>
              <a:rPr lang="ja-JP" altLang="en-US" sz="900" dirty="0">
                <a:solidFill>
                  <a:schemeClr val="tx1">
                    <a:lumMod val="65000"/>
                    <a:lumOff val="35000"/>
                  </a:schemeClr>
                </a:solidFill>
                <a:latin typeface="+mj-lt"/>
                <a:ea typeface="Batang" pitchFamily="18" charset="-127"/>
              </a:rPr>
              <a:t>‘</a:t>
            </a:r>
            <a:r>
              <a:rPr lang="en-US" altLang="ja-JP" sz="900" dirty="0">
                <a:solidFill>
                  <a:schemeClr val="tx1">
                    <a:lumMod val="65000"/>
                    <a:lumOff val="35000"/>
                  </a:schemeClr>
                </a:solidFill>
                <a:latin typeface="+mj-lt"/>
                <a:ea typeface="Batang" pitchFamily="18" charset="-127"/>
              </a:rPr>
              <a:t>normalcy</a:t>
            </a:r>
            <a:r>
              <a:rPr lang="ja-JP" altLang="en-US" sz="900" dirty="0">
                <a:solidFill>
                  <a:schemeClr val="tx1">
                    <a:lumMod val="65000"/>
                    <a:lumOff val="35000"/>
                  </a:schemeClr>
                </a:solidFill>
                <a:latin typeface="+mj-lt"/>
                <a:ea typeface="Batang" pitchFamily="18" charset="-127"/>
              </a:rPr>
              <a:t>’</a:t>
            </a:r>
            <a:r>
              <a:rPr lang="en-US" altLang="ja-JP" sz="900" dirty="0">
                <a:solidFill>
                  <a:schemeClr val="tx1">
                    <a:lumMod val="65000"/>
                    <a:lumOff val="35000"/>
                  </a:schemeClr>
                </a:solidFill>
                <a:latin typeface="+mj-lt"/>
                <a:ea typeface="Batang" pitchFamily="18" charset="-127"/>
              </a:rPr>
              <a:t> is restored.  Moreover, opportunity exists as valuations in some big markets still lie below their minimum expected levels.  Corrections are always a possibility and valuations will not limit the risk of damage from systemic shocks, but the outlook for equity market returns is generally superior when stocks lie below fair value at the bands</a:t>
            </a:r>
            <a:r>
              <a:rPr lang="ja-JP" altLang="en-US" sz="900" dirty="0">
                <a:solidFill>
                  <a:schemeClr val="tx1">
                    <a:lumMod val="65000"/>
                    <a:lumOff val="35000"/>
                  </a:schemeClr>
                </a:solidFill>
                <a:latin typeface="+mj-lt"/>
                <a:ea typeface="Batang" pitchFamily="18" charset="-127"/>
              </a:rPr>
              <a:t>’</a:t>
            </a:r>
            <a:r>
              <a:rPr lang="en-US" altLang="ja-JP" sz="900" dirty="0">
                <a:solidFill>
                  <a:schemeClr val="tx1">
                    <a:lumMod val="65000"/>
                    <a:lumOff val="35000"/>
                  </a:schemeClr>
                </a:solidFill>
                <a:latin typeface="+mj-lt"/>
                <a:ea typeface="Batang" pitchFamily="18" charset="-127"/>
              </a:rPr>
              <a:t> midpoint. An investment cannot be made directly into an index. The above does not reflect transaction costs, investment management fees or taxes. If such costs and fees were reflected, returns would be lower. Past performance is not a guarantee of future results.</a:t>
            </a:r>
            <a:endParaRPr lang="en-CA" altLang="en-US" sz="900" dirty="0">
              <a:solidFill>
                <a:schemeClr val="tx1">
                  <a:lumMod val="65000"/>
                  <a:lumOff val="35000"/>
                </a:schemeClr>
              </a:solidFill>
              <a:latin typeface="+mj-lt"/>
              <a:ea typeface="Batang" pitchFamily="18" charset="-127"/>
            </a:endParaRPr>
          </a:p>
        </p:txBody>
      </p:sp>
      <p:sp>
        <p:nvSpPr>
          <p:cNvPr id="20484" name="Title 2"/>
          <p:cNvSpPr>
            <a:spLocks noGrp="1"/>
          </p:cNvSpPr>
          <p:nvPr>
            <p:ph type="title"/>
          </p:nvPr>
        </p:nvSpPr>
        <p:spPr/>
        <p:txBody>
          <a:bodyPr/>
          <a:lstStyle/>
          <a:p>
            <a:pPr eaLnBrk="1" hangingPunct="1"/>
            <a:r>
              <a:rPr lang="en-US" altLang="en-US"/>
              <a:t>Equity markets</a:t>
            </a:r>
          </a:p>
        </p:txBody>
      </p:sp>
      <p:sp>
        <p:nvSpPr>
          <p:cNvPr id="2" name="Slide Number Placeholder 1"/>
          <p:cNvSpPr>
            <a:spLocks noGrp="1"/>
          </p:cNvSpPr>
          <p:nvPr>
            <p:ph type="sldNum" sz="quarter" idx="12"/>
          </p:nvPr>
        </p:nvSpPr>
        <p:spPr/>
        <p:txBody>
          <a:bodyPr/>
          <a:lstStyle/>
          <a:p>
            <a:fld id="{00D53123-EF31-4C08-A865-932FC064F9C8}" type="slidenum">
              <a:rPr lang="en-CA" smtClean="0"/>
              <a:t>6</a:t>
            </a:fld>
            <a:endParaRPr lang="en-CA"/>
          </a:p>
        </p:txBody>
      </p:sp>
      <p:pic>
        <p:nvPicPr>
          <p:cNvPr id="5" name="Picture 4">
            <a:extLst>
              <a:ext uri="{FF2B5EF4-FFF2-40B4-BE49-F238E27FC236}">
                <a16:creationId xmlns:a16="http://schemas.microsoft.com/office/drawing/2014/main" id="{F853DD59-EF68-137F-132E-C35A78984C68}"/>
              </a:ext>
            </a:extLst>
          </p:cNvPr>
          <p:cNvPicPr/>
          <p:nvPr/>
        </p:nvPicPr>
        <p:blipFill>
          <a:blip r:embed="rId3"/>
          <a:stretch>
            <a:fillRect/>
          </a:stretch>
        </p:blipFill>
        <p:spPr>
          <a:xfrm>
            <a:off x="338035" y="1324120"/>
            <a:ext cx="5633541" cy="3847734"/>
          </a:xfrm>
          <a:prstGeom prst="rect">
            <a:avLst/>
          </a:prstGeom>
        </p:spPr>
      </p:pic>
      <p:pic>
        <p:nvPicPr>
          <p:cNvPr id="6" name="Picture 5">
            <a:extLst>
              <a:ext uri="{FF2B5EF4-FFF2-40B4-BE49-F238E27FC236}">
                <a16:creationId xmlns:a16="http://schemas.microsoft.com/office/drawing/2014/main" id="{E15B3511-3599-1854-53C0-6763170CB7E0}"/>
              </a:ext>
            </a:extLst>
          </p:cNvPr>
          <p:cNvPicPr/>
          <p:nvPr/>
        </p:nvPicPr>
        <p:blipFill>
          <a:blip r:embed="rId4"/>
          <a:stretch>
            <a:fillRect/>
          </a:stretch>
        </p:blipFill>
        <p:spPr>
          <a:xfrm>
            <a:off x="6094475" y="1324120"/>
            <a:ext cx="5633542" cy="3847734"/>
          </a:xfrm>
          <a:prstGeom prst="rect">
            <a:avLst/>
          </a:prstGeom>
        </p:spPr>
      </p:pic>
    </p:spTree>
    <p:extLst>
      <p:ext uri="{BB962C8B-B14F-4D97-AF65-F5344CB8AC3E}">
        <p14:creationId xmlns:p14="http://schemas.microsoft.com/office/powerpoint/2010/main" val="134883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89" y="1257798"/>
            <a:ext cx="11522011" cy="4524935"/>
          </a:xfrm>
        </p:spPr>
        <p:txBody>
          <a:bodyPr>
            <a:normAutofit/>
          </a:bodyPr>
          <a:lstStyle/>
          <a:p>
            <a:pPr marL="285750" indent="-285750">
              <a:lnSpc>
                <a:spcPct val="100000"/>
              </a:lnSpc>
              <a:spcBef>
                <a:spcPts val="0"/>
              </a:spcBef>
              <a:buFont typeface="Arial" panose="020B0604020202020204" pitchFamily="34" charset="0"/>
              <a:buChar char="•"/>
            </a:pPr>
            <a:r>
              <a:rPr lang="en-US" sz="1400" dirty="0"/>
              <a:t>Our asset allocation reflects the balance of risks and opportunities. In our base case scenario, the economy continues to grow at a modest pace and inflation remains well enough contained to allow the Fed to continue reducing interest rates at a gradual pace. In an environment where corporate profits continue growing, stocks offer superior return potential versus bonds, especially in international regions where valuations are relatively more appealing. We acknowledge that stocks have had a strong run, that valuations in U.S. large-cap stocks are highly demanding, and that a variety of technical and sentiment indicators suggest stocks are stretched in the near term. As a result, we narrowed our equity overweight position by one percentage point during the quarter and moved the proceeds to cash, bringing our allocation closer to a neutral setting, which we believe is well-positioned to take advantage of opportunities should they arise. </a:t>
            </a:r>
          </a:p>
          <a:p>
            <a:pPr marL="285750" indent="-285750">
              <a:lnSpc>
                <a:spcPct val="100000"/>
              </a:lnSpc>
              <a:spcBef>
                <a:spcPts val="0"/>
              </a:spcBef>
              <a:buFont typeface="Arial" panose="020B0604020202020204" pitchFamily="34" charset="0"/>
              <a:buChar char="•"/>
            </a:pPr>
            <a:r>
              <a:rPr lang="en-US" sz="1400" dirty="0"/>
              <a:t>Our current recommended asset mix for a global balanced investor is 61.0% equities (strategic: “neutral”: 60%), 37.0% bonds (strategic “neutral”: 38%) and 2.0% in cash.</a:t>
            </a:r>
          </a:p>
          <a:p>
            <a:pPr>
              <a:lnSpc>
                <a:spcPct val="100000"/>
              </a:lnSpc>
              <a:spcBef>
                <a:spcPts val="0"/>
              </a:spcBef>
            </a:pPr>
            <a:endParaRPr lang="en-US" sz="1400" dirty="0"/>
          </a:p>
        </p:txBody>
      </p:sp>
      <p:sp>
        <p:nvSpPr>
          <p:cNvPr id="22532" name="Title 1"/>
          <p:cNvSpPr>
            <a:spLocks noGrp="1"/>
          </p:cNvSpPr>
          <p:nvPr>
            <p:ph type="title"/>
          </p:nvPr>
        </p:nvSpPr>
        <p:spPr/>
        <p:txBody>
          <a:bodyPr/>
          <a:lstStyle/>
          <a:p>
            <a:pPr eaLnBrk="1" hangingPunct="1"/>
            <a:r>
              <a:rPr lang="en-US" altLang="en-US" dirty="0"/>
              <a:t>Asset mix</a:t>
            </a:r>
          </a:p>
        </p:txBody>
      </p:sp>
      <p:graphicFrame>
        <p:nvGraphicFramePr>
          <p:cNvPr id="6" name="Table Placeholder 5"/>
          <p:cNvGraphicFramePr>
            <a:graphicFrameLocks noGrp="1"/>
          </p:cNvGraphicFramePr>
          <p:nvPr>
            <p:extLst>
              <p:ext uri="{D42A27DB-BD31-4B8C-83A1-F6EECF244321}">
                <p14:modId xmlns:p14="http://schemas.microsoft.com/office/powerpoint/2010/main" val="239891553"/>
              </p:ext>
            </p:extLst>
          </p:nvPr>
        </p:nvGraphicFramePr>
        <p:xfrm>
          <a:off x="2455982" y="3628093"/>
          <a:ext cx="7276986" cy="1566061"/>
        </p:xfrm>
        <a:graphic>
          <a:graphicData uri="http://schemas.openxmlformats.org/drawingml/2006/table">
            <a:tbl>
              <a:tblPr>
                <a:tableStyleId>{0E3FDE45-AF77-4B5C-9715-49D594BDF05E}</a:tableStyleId>
              </a:tblPr>
              <a:tblGrid>
                <a:gridCol w="1107290">
                  <a:extLst>
                    <a:ext uri="{9D8B030D-6E8A-4147-A177-3AD203B41FA5}">
                      <a16:colId xmlns:a16="http://schemas.microsoft.com/office/drawing/2014/main" val="20000"/>
                    </a:ext>
                  </a:extLst>
                </a:gridCol>
                <a:gridCol w="951154">
                  <a:extLst>
                    <a:ext uri="{9D8B030D-6E8A-4147-A177-3AD203B41FA5}">
                      <a16:colId xmlns:a16="http://schemas.microsoft.com/office/drawing/2014/main" val="20001"/>
                    </a:ext>
                  </a:extLst>
                </a:gridCol>
                <a:gridCol w="869757">
                  <a:extLst>
                    <a:ext uri="{9D8B030D-6E8A-4147-A177-3AD203B41FA5}">
                      <a16:colId xmlns:a16="http://schemas.microsoft.com/office/drawing/2014/main" val="20002"/>
                    </a:ext>
                  </a:extLst>
                </a:gridCol>
                <a:gridCol w="869757">
                  <a:extLst>
                    <a:ext uri="{9D8B030D-6E8A-4147-A177-3AD203B41FA5}">
                      <a16:colId xmlns:a16="http://schemas.microsoft.com/office/drawing/2014/main" val="20007"/>
                    </a:ext>
                  </a:extLst>
                </a:gridCol>
                <a:gridCol w="869757">
                  <a:extLst>
                    <a:ext uri="{9D8B030D-6E8A-4147-A177-3AD203B41FA5}">
                      <a16:colId xmlns:a16="http://schemas.microsoft.com/office/drawing/2014/main" val="2399310102"/>
                    </a:ext>
                  </a:extLst>
                </a:gridCol>
                <a:gridCol w="869757">
                  <a:extLst>
                    <a:ext uri="{9D8B030D-6E8A-4147-A177-3AD203B41FA5}">
                      <a16:colId xmlns:a16="http://schemas.microsoft.com/office/drawing/2014/main" val="2473671762"/>
                    </a:ext>
                  </a:extLst>
                </a:gridCol>
                <a:gridCol w="869757">
                  <a:extLst>
                    <a:ext uri="{9D8B030D-6E8A-4147-A177-3AD203B41FA5}">
                      <a16:colId xmlns:a16="http://schemas.microsoft.com/office/drawing/2014/main" val="677538778"/>
                    </a:ext>
                  </a:extLst>
                </a:gridCol>
                <a:gridCol w="869757">
                  <a:extLst>
                    <a:ext uri="{9D8B030D-6E8A-4147-A177-3AD203B41FA5}">
                      <a16:colId xmlns:a16="http://schemas.microsoft.com/office/drawing/2014/main" val="1617646386"/>
                    </a:ext>
                  </a:extLst>
                </a:gridCol>
              </a:tblGrid>
              <a:tr h="425027">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Global Asset Mix</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Benchmark</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Past </a:t>
                      </a:r>
                      <a:br>
                        <a:rPr kumimoji="0" lang="en-GB" altLang="en-US" sz="1200" u="none" strike="noStrike" cap="none" normalizeH="0" baseline="0" dirty="0">
                          <a:ln>
                            <a:noFill/>
                          </a:ln>
                          <a:solidFill>
                            <a:schemeClr val="tx1"/>
                          </a:solidFill>
                          <a:effectLst/>
                        </a:rPr>
                      </a:br>
                      <a:r>
                        <a:rPr kumimoji="0" lang="en-GB" altLang="en-US" sz="1200" u="none" strike="noStrike" cap="none" normalizeH="0" baseline="0" dirty="0">
                          <a:ln>
                            <a:noFill/>
                          </a:ln>
                          <a:solidFill>
                            <a:schemeClr val="tx1"/>
                          </a:solidFill>
                          <a:effectLst/>
                        </a:rPr>
                        <a:t>Range</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New Year 2025</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Spring 2025</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Summer 2025</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Fall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2025</a:t>
                      </a:r>
                    </a:p>
                  </a:txBody>
                  <a:tcPr marL="91394" marR="91394" marT="45694" marB="4569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New Year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u="none" strike="noStrike" kern="1200" cap="none" normalizeH="0" baseline="0" dirty="0">
                          <a:ln>
                            <a:noFill/>
                          </a:ln>
                          <a:solidFill>
                            <a:schemeClr val="tx1"/>
                          </a:solidFill>
                          <a:effectLst/>
                          <a:latin typeface="+mn-lt"/>
                          <a:ea typeface="+mn-ea"/>
                          <a:cs typeface="+mn-cs"/>
                        </a:rPr>
                        <a:t>2026</a:t>
                      </a:r>
                    </a:p>
                  </a:txBody>
                  <a:tcPr marL="91394" marR="91394" marT="45694" marB="45694" anchor="ctr" horzOverflow="overflow"/>
                </a:tc>
                <a:extLst>
                  <a:ext uri="{0D108BD9-81ED-4DB2-BD59-A6C34878D82A}">
                    <a16:rowId xmlns:a16="http://schemas.microsoft.com/office/drawing/2014/main" val="10000"/>
                  </a:ext>
                </a:extLst>
              </a:tr>
              <a:tr h="379117">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Cash</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2.0%</a:t>
                      </a:r>
                      <a:endParaRPr kumimoji="0" lang="en-US" altLang="en-US" sz="1200" b="0" i="0" u="none" strike="noStrike" cap="none" normalizeH="0" baseline="0" dirty="0">
                        <a:ln>
                          <a:noFill/>
                        </a:ln>
                        <a:solidFill>
                          <a:schemeClr val="tx1"/>
                        </a:solidFill>
                        <a:effectLst/>
                        <a:latin typeface="Calibri" pitchFamily="34" charset="0"/>
                        <a:ea typeface="MS PGothic" pitchFamily="34" charset="-128"/>
                      </a:endParaRP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1%-16%</a:t>
                      </a:r>
                      <a:endParaRPr kumimoji="0" lang="en-US" altLang="en-US" sz="1200" b="0" i="0" u="none" strike="noStrike" cap="none" normalizeH="0" baseline="0" dirty="0">
                        <a:ln>
                          <a:noFill/>
                        </a:ln>
                        <a:solidFill>
                          <a:schemeClr val="tx1"/>
                        </a:solidFill>
                        <a:effectLst/>
                        <a:latin typeface="Arial" pitchFamily="34" charset="0"/>
                        <a:ea typeface="MS PGothic" pitchFamily="34" charset="-128"/>
                      </a:endParaRP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2.0%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2.0%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1.0%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1.0%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2.0%</a:t>
                      </a:r>
                    </a:p>
                  </a:txBody>
                  <a:tcPr marL="6926" marR="6926" marT="6721" marB="0" anchor="ctr" horzOverflow="overflow"/>
                </a:tc>
                <a:extLst>
                  <a:ext uri="{0D108BD9-81ED-4DB2-BD59-A6C34878D82A}">
                    <a16:rowId xmlns:a16="http://schemas.microsoft.com/office/drawing/2014/main" val="10001"/>
                  </a:ext>
                </a:extLst>
              </a:tr>
              <a:tr h="36489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a:ln>
                            <a:noFill/>
                          </a:ln>
                          <a:solidFill>
                            <a:schemeClr val="tx1"/>
                          </a:solidFill>
                          <a:effectLst/>
                        </a:rPr>
                        <a:t>Bonds</a:t>
                      </a:r>
                      <a:endParaRPr kumimoji="0" lang="en-GB" altLang="en-US" sz="1200" b="0" i="0" u="none" strike="noStrike" cap="none" normalizeH="0" baseline="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38.0%</a:t>
                      </a:r>
                      <a:endParaRPr kumimoji="0" lang="en-US" altLang="en-US" sz="1200" b="0" i="0" u="none" strike="noStrike" cap="none" normalizeH="0" baseline="0" dirty="0">
                        <a:ln>
                          <a:noFill/>
                        </a:ln>
                        <a:solidFill>
                          <a:schemeClr val="tx1"/>
                        </a:solidFill>
                        <a:effectLst/>
                        <a:latin typeface="Calibri" pitchFamily="34" charset="0"/>
                        <a:ea typeface="MS PGothic" pitchFamily="34" charset="-128"/>
                      </a:endParaRP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25%-54%</a:t>
                      </a:r>
                      <a:endParaRPr kumimoji="0" lang="en-US" altLang="en-US" sz="1200" b="0" i="0" u="none" strike="noStrike" cap="none" normalizeH="0" baseline="0" dirty="0">
                        <a:ln>
                          <a:noFill/>
                        </a:ln>
                        <a:solidFill>
                          <a:schemeClr val="tx1"/>
                        </a:solidFill>
                        <a:effectLst/>
                        <a:latin typeface="Arial" pitchFamily="34" charset="0"/>
                        <a:ea typeface="MS PGothic" pitchFamily="34" charset="-128"/>
                      </a:endParaRP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38.0%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37.0%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37.0%</a:t>
                      </a:r>
                    </a:p>
                  </a:txBody>
                  <a:tcPr marL="6926" marR="6926" marT="6721" marB="0" anchor="ctr" horzOverflow="overflow"/>
                </a:tc>
                <a:extLst>
                  <a:ext uri="{0D108BD9-81ED-4DB2-BD59-A6C34878D82A}">
                    <a16:rowId xmlns:a16="http://schemas.microsoft.com/office/drawing/2014/main" val="10002"/>
                  </a:ext>
                </a:extLst>
              </a:tr>
              <a:tr h="364898">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u="none" strike="noStrike" cap="none" normalizeH="0" baseline="0" dirty="0">
                          <a:ln>
                            <a:noFill/>
                          </a:ln>
                          <a:solidFill>
                            <a:schemeClr val="tx1"/>
                          </a:solidFill>
                          <a:effectLst/>
                        </a:rPr>
                        <a:t>Equities</a:t>
                      </a:r>
                      <a:endParaRPr kumimoji="0" lang="en-GB" altLang="en-US" sz="1200" b="0" i="0" u="none" strike="noStrike" cap="none" normalizeH="0" baseline="0" dirty="0">
                        <a:ln>
                          <a:noFill/>
                        </a:ln>
                        <a:solidFill>
                          <a:schemeClr val="tx1"/>
                        </a:solidFill>
                        <a:effectLst/>
                        <a:latin typeface="Arial" pitchFamily="34" charset="0"/>
                        <a:ea typeface="MS PGothic" pitchFamily="34" charset="-128"/>
                      </a:endParaRPr>
                    </a:p>
                  </a:txBody>
                  <a:tcPr marL="91394" marR="91394" marT="45694" marB="45694"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60.0%</a:t>
                      </a:r>
                      <a:endParaRPr kumimoji="0" lang="en-US" altLang="en-US" sz="1200" b="0" i="0" u="none" strike="noStrike" cap="none" normalizeH="0" baseline="0" dirty="0">
                        <a:ln>
                          <a:noFill/>
                        </a:ln>
                        <a:solidFill>
                          <a:schemeClr val="tx1"/>
                        </a:solidFill>
                        <a:effectLst/>
                        <a:latin typeface="Calibri" pitchFamily="34" charset="0"/>
                        <a:ea typeface="MS PGothic" pitchFamily="34" charset="-128"/>
                      </a:endParaRPr>
                    </a:p>
                  </a:txBody>
                  <a:tcPr marL="6926" marR="6926" marT="6721" marB="0" anchor="ctr" horzOverflow="overflow"/>
                </a:tc>
                <a:tc>
                  <a:txBody>
                    <a:bodyPr/>
                    <a:lstStyle>
                      <a:lvl1pPr>
                        <a:spcBef>
                          <a:spcPts val="1000"/>
                        </a:spcBef>
                        <a:buFont typeface="Arial" pitchFamily="34" charset="0"/>
                        <a:defRPr sz="1600">
                          <a:solidFill>
                            <a:srgbClr val="4B4F54"/>
                          </a:solidFill>
                          <a:latin typeface="Arial" pitchFamily="34" charset="0"/>
                          <a:ea typeface="MS PGothic" pitchFamily="34" charset="-128"/>
                          <a:cs typeface="MS PGothic" pitchFamily="34" charset="-128"/>
                        </a:defRPr>
                      </a:lvl1pPr>
                      <a:lvl2pPr marL="742950" indent="-285750">
                        <a:spcBef>
                          <a:spcPts val="500"/>
                        </a:spcBef>
                        <a:buFont typeface="Arial" pitchFamily="34" charset="0"/>
                        <a:defRPr sz="1600">
                          <a:solidFill>
                            <a:srgbClr val="4B4F54"/>
                          </a:solidFill>
                          <a:latin typeface="Arial" pitchFamily="34" charset="0"/>
                          <a:ea typeface="MS PGothic" pitchFamily="34" charset="-128"/>
                        </a:defRPr>
                      </a:lvl2pPr>
                      <a:lvl3pPr marL="1143000" indent="-228600">
                        <a:spcBef>
                          <a:spcPts val="500"/>
                        </a:spcBef>
                        <a:buFont typeface="Arial" pitchFamily="34" charset="0"/>
                        <a:defRPr sz="1400">
                          <a:solidFill>
                            <a:srgbClr val="4B4F54"/>
                          </a:solidFill>
                          <a:latin typeface="Arial" pitchFamily="34" charset="0"/>
                          <a:ea typeface="MS PGothic" pitchFamily="34" charset="-128"/>
                        </a:defRPr>
                      </a:lvl3pPr>
                      <a:lvl4pPr marL="1600200" indent="-228600">
                        <a:spcBef>
                          <a:spcPts val="500"/>
                        </a:spcBef>
                        <a:buFont typeface="Arial" pitchFamily="34" charset="0"/>
                        <a:defRPr sz="1400">
                          <a:solidFill>
                            <a:srgbClr val="4B4F54"/>
                          </a:solidFill>
                          <a:latin typeface="Arial" pitchFamily="34" charset="0"/>
                          <a:ea typeface="MS PGothic" pitchFamily="34" charset="-128"/>
                        </a:defRPr>
                      </a:lvl4pPr>
                      <a:lvl5pPr marL="2057400" indent="-228600">
                        <a:spcBef>
                          <a:spcPts val="500"/>
                        </a:spcBef>
                        <a:buFont typeface="Arial" pitchFamily="34" charset="0"/>
                        <a:defRPr sz="14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400">
                          <a:solidFill>
                            <a:srgbClr val="4B4F54"/>
                          </a:solidFill>
                          <a:latin typeface="Arial" pitchFamily="34" charset="0"/>
                          <a:ea typeface="MS PGothic" pitchFamily="3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u="none" strike="noStrike" cap="none" normalizeH="0" baseline="0" dirty="0">
                          <a:ln>
                            <a:noFill/>
                          </a:ln>
                          <a:solidFill>
                            <a:schemeClr val="tx1"/>
                          </a:solidFill>
                          <a:effectLst/>
                        </a:rPr>
                        <a:t>36%-65%</a:t>
                      </a:r>
                      <a:endParaRPr kumimoji="0" lang="en-US" altLang="en-US" sz="1200" b="0" i="0" u="none" strike="noStrike" cap="none" normalizeH="0" baseline="0" dirty="0">
                        <a:ln>
                          <a:noFill/>
                        </a:ln>
                        <a:solidFill>
                          <a:schemeClr val="tx1"/>
                        </a:solidFill>
                        <a:effectLst/>
                        <a:latin typeface="Arial" pitchFamily="34" charset="0"/>
                        <a:ea typeface="MS PGothic" pitchFamily="34" charset="-128"/>
                      </a:endParaRP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60.0%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60.0%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61.0%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62.0%</a:t>
                      </a:r>
                    </a:p>
                  </a:txBody>
                  <a:tcPr marL="6926" marR="6926" marT="6721"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itchFamily="34" charset="0"/>
                          <a:ea typeface="MS PGothic" pitchFamily="34" charset="-128"/>
                        </a:rPr>
                        <a:t>61.0%</a:t>
                      </a:r>
                    </a:p>
                  </a:txBody>
                  <a:tcPr marL="6926" marR="6926" marT="6721" marB="0" anchor="ctr" horzOverflow="overflow"/>
                </a:tc>
                <a:extLst>
                  <a:ext uri="{0D108BD9-81ED-4DB2-BD59-A6C34878D82A}">
                    <a16:rowId xmlns:a16="http://schemas.microsoft.com/office/drawing/2014/main" val="10003"/>
                  </a:ext>
                </a:extLst>
              </a:tr>
            </a:tbl>
          </a:graphicData>
        </a:graphic>
      </p:graphicFrame>
      <p:sp>
        <p:nvSpPr>
          <p:cNvPr id="22567" name="Rectangle 6"/>
          <p:cNvSpPr>
            <a:spLocks noChangeArrowheads="1"/>
          </p:cNvSpPr>
          <p:nvPr/>
        </p:nvSpPr>
        <p:spPr bwMode="auto">
          <a:xfrm>
            <a:off x="365189" y="5969020"/>
            <a:ext cx="5044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buFontTx/>
              <a:buNone/>
            </a:pPr>
            <a:r>
              <a:rPr lang="en-US" altLang="en-US" sz="900" dirty="0">
                <a:solidFill>
                  <a:schemeClr val="tx1">
                    <a:lumMod val="65000"/>
                    <a:lumOff val="35000"/>
                  </a:schemeClr>
                </a:solidFill>
              </a:rPr>
              <a:t>Source: RBC GAM</a:t>
            </a:r>
            <a:br>
              <a:rPr lang="en-US" altLang="en-US" sz="900" dirty="0">
                <a:solidFill>
                  <a:schemeClr val="tx1">
                    <a:lumMod val="65000"/>
                    <a:lumOff val="35000"/>
                  </a:schemeClr>
                </a:solidFill>
              </a:rPr>
            </a:br>
            <a:r>
              <a:rPr lang="en-US" altLang="en-US" sz="900" dirty="0">
                <a:solidFill>
                  <a:schemeClr val="tx1">
                    <a:lumMod val="65000"/>
                    <a:lumOff val="35000"/>
                  </a:schemeClr>
                </a:solidFill>
              </a:rPr>
              <a:t>Actual fund or client portfolio positioning may differ depending on individual investment policies.</a:t>
            </a:r>
          </a:p>
        </p:txBody>
      </p:sp>
      <p:sp>
        <p:nvSpPr>
          <p:cNvPr id="3" name="Slide Number Placeholder 2"/>
          <p:cNvSpPr>
            <a:spLocks noGrp="1"/>
          </p:cNvSpPr>
          <p:nvPr>
            <p:ph type="sldNum" sz="quarter" idx="12"/>
          </p:nvPr>
        </p:nvSpPr>
        <p:spPr/>
        <p:txBody>
          <a:bodyPr/>
          <a:lstStyle/>
          <a:p>
            <a:fld id="{00D53123-EF31-4C08-A865-932FC064F9C8}" type="slidenum">
              <a:rPr lang="en-CA" smtClean="0"/>
              <a:pPr/>
              <a:t>7</a:t>
            </a:fld>
            <a:endParaRPr lang="en-CA" dirty="0"/>
          </a:p>
        </p:txBody>
      </p:sp>
    </p:spTree>
    <p:extLst>
      <p:ext uri="{BB962C8B-B14F-4D97-AF65-F5344CB8AC3E}">
        <p14:creationId xmlns:p14="http://schemas.microsoft.com/office/powerpoint/2010/main" val="391285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85799" y="1298046"/>
            <a:ext cx="1076113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82048" tIns="41025" rIns="82048" bIns="41025"/>
          <a:lstStyle>
            <a:lvl1pPr>
              <a:spcBef>
                <a:spcPts val="1000"/>
              </a:spcBef>
              <a:buFont typeface="Arial" pitchFamily="34" charset="0"/>
              <a:defRPr>
                <a:solidFill>
                  <a:srgbClr val="4B4F54"/>
                </a:solidFill>
                <a:latin typeface="Arial" pitchFamily="34" charset="0"/>
                <a:ea typeface="MS PGothic" pitchFamily="34" charset="-128"/>
              </a:defRPr>
            </a:lvl1pPr>
            <a:lvl2pPr marL="742950" indent="-285750">
              <a:spcBef>
                <a:spcPts val="500"/>
              </a:spcBef>
              <a:buFont typeface="Arial" pitchFamily="34" charset="0"/>
              <a:defRPr>
                <a:solidFill>
                  <a:srgbClr val="4B4F54"/>
                </a:solidFill>
                <a:latin typeface="Arial" pitchFamily="34" charset="0"/>
                <a:ea typeface="MS PGothic" pitchFamily="34" charset="-128"/>
              </a:defRPr>
            </a:lvl2pPr>
            <a:lvl3pPr marL="1143000" indent="-228600">
              <a:spcBef>
                <a:spcPts val="500"/>
              </a:spcBef>
              <a:buFont typeface="Arial" pitchFamily="34" charset="0"/>
              <a:defRPr sz="1600">
                <a:solidFill>
                  <a:srgbClr val="4B4F54"/>
                </a:solidFill>
                <a:latin typeface="Arial" pitchFamily="34" charset="0"/>
                <a:ea typeface="MS PGothic" pitchFamily="34" charset="-128"/>
              </a:defRPr>
            </a:lvl3pPr>
            <a:lvl4pPr marL="1600200" indent="-228600">
              <a:spcBef>
                <a:spcPts val="500"/>
              </a:spcBef>
              <a:buFont typeface="Arial" pitchFamily="34" charset="0"/>
              <a:defRPr sz="1600">
                <a:solidFill>
                  <a:srgbClr val="4B4F54"/>
                </a:solidFill>
                <a:latin typeface="Arial" pitchFamily="34" charset="0"/>
                <a:ea typeface="MS PGothic" pitchFamily="34" charset="-128"/>
              </a:defRPr>
            </a:lvl4pPr>
            <a:lvl5pPr marL="2057400" indent="-228600">
              <a:spcBef>
                <a:spcPts val="500"/>
              </a:spcBef>
              <a:buFont typeface="Arial" pitchFamily="34" charset="0"/>
              <a:defRPr sz="1600">
                <a:solidFill>
                  <a:srgbClr val="4B4F54"/>
                </a:solidFill>
                <a:latin typeface="Arial" pitchFamily="34" charset="0"/>
                <a:ea typeface="MS PGothic" pitchFamily="34" charset="-128"/>
              </a:defRPr>
            </a:lvl5pPr>
            <a:lvl6pPr marL="25146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6pPr>
            <a:lvl7pPr marL="29718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7pPr>
            <a:lvl8pPr marL="34290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8pPr>
            <a:lvl9pPr marL="3886200" indent="-228600" eaLnBrk="0" fontAlgn="base" hangingPunct="0">
              <a:spcBef>
                <a:spcPts val="500"/>
              </a:spcBef>
              <a:spcAft>
                <a:spcPct val="0"/>
              </a:spcAft>
              <a:buFont typeface="Arial" pitchFamily="34" charset="0"/>
              <a:defRPr sz="1600">
                <a:solidFill>
                  <a:srgbClr val="4B4F54"/>
                </a:solidFill>
                <a:latin typeface="Arial" pitchFamily="34" charset="0"/>
                <a:ea typeface="MS PGothic" pitchFamily="34" charset="-128"/>
              </a:defRPr>
            </a:lvl9pPr>
          </a:lstStyle>
          <a:p>
            <a:pPr>
              <a:spcBef>
                <a:spcPct val="50000"/>
              </a:spcBef>
              <a:buClr>
                <a:srgbClr val="B8A970"/>
              </a:buClr>
              <a:buFont typeface="Wingdings" pitchFamily="2" charset="2"/>
              <a:buNone/>
            </a:pPr>
            <a:r>
              <a:rPr lang="en-US" altLang="en-US" sz="1000" dirty="0">
                <a:solidFill>
                  <a:schemeClr val="tx1"/>
                </a:solidFill>
              </a:rPr>
              <a:t>This has been provided by RBC Global Asset Management Inc. (RBC GAM) and is for informational purposes, as of the date noted only. It is not intended to provide legal, accounting, tax, investment, financial or other advice and such information should not be relied upon for providing such advice. RBC GAM takes reasonable steps to provide up-to-date, accurate and reliable information, and believes the information to be so when provided. Past performance is no guarantee of future results. Interest rates, market conditions, tax rulings and other investment factors are subject to rapid change which may materially impact analysis that is included in this document. You should consult with your advisor before taking any action based upon the information contained in this document.</a:t>
            </a:r>
          </a:p>
          <a:p>
            <a:pPr>
              <a:spcBef>
                <a:spcPct val="50000"/>
              </a:spcBef>
              <a:buClr>
                <a:srgbClr val="B8A970"/>
              </a:buClr>
            </a:pPr>
            <a:r>
              <a:rPr lang="en-US" altLang="en-US" sz="1000" dirty="0">
                <a:solidFill>
                  <a:schemeClr val="tx1"/>
                </a:solidFill>
              </a:rPr>
              <a:t>Information obtained from third parties is believed to be reliable but RBC GAM and its affiliates assume no responsibility for any errors or omissions or for any loss or damage suffered. RBC GAM reserves the right at any time and without notice to change, amend or cease publication of the information.</a:t>
            </a:r>
          </a:p>
          <a:p>
            <a:pPr>
              <a:spcBef>
                <a:spcPct val="50000"/>
              </a:spcBef>
              <a:buClr>
                <a:srgbClr val="B8A970"/>
              </a:buClr>
            </a:pPr>
            <a:r>
              <a:rPr lang="en-US" altLang="en-US" sz="1000" dirty="0">
                <a:solidFill>
                  <a:schemeClr val="tx1"/>
                </a:solidFill>
              </a:rPr>
              <a:t>This report may contain forward-looking statements. The words “may,” “could,” “should,” “would,” “suspect,” “outlook,” “believe,” “plan,” “anticipate,” “estimate,” “expect,” “intend,” “forecast,” “objective” and similar expressions are intended to identify forward-looking statements.  Forward-looking statements are not guarantees of future performance. Forward-looking statements involve inherent risks and uncertainties, both about the Fund and general economic factors, so it is possible that predictions, forecasts, projections and other forward-looking statements will not be achieved. We caution you not to place undue reliance on these statements as a number of important factors could cause actual events or results to differ materially from those expressed or implied in any forward-looking statement made in relation to the Fund. These factors include, but are not limited to, general economic, political and market factors in Canada, the United States and internationally, interest and foreign exchange rates, global equity and capital markets, business competition, technological changes, changes in laws and regulations, judicial or regulatory judgments, legal proceedings and catastrophic events.  The above list of important factors that may affect future results is not exhaustive. Before making any investment decisions, we encourage you to consider these and other factors.</a:t>
            </a:r>
          </a:p>
          <a:p>
            <a:pPr>
              <a:spcBef>
                <a:spcPct val="50000"/>
              </a:spcBef>
              <a:buClr>
                <a:srgbClr val="B8A970"/>
              </a:buClr>
            </a:pPr>
            <a:r>
              <a:rPr lang="en-US" altLang="en-US" sz="1000" dirty="0">
                <a:solidFill>
                  <a:schemeClr val="tx1"/>
                </a:solidFill>
              </a:rPr>
              <a:t>For fixed income, yield stated is yield to maturity unless stated otherwise.</a:t>
            </a:r>
          </a:p>
          <a:p>
            <a:pPr>
              <a:spcBef>
                <a:spcPct val="50000"/>
              </a:spcBef>
              <a:buClr>
                <a:srgbClr val="B8A970"/>
              </a:buClr>
            </a:pPr>
            <a:r>
              <a:rPr lang="en-US" altLang="en-US" sz="1000" dirty="0">
                <a:solidFill>
                  <a:schemeClr val="tx1"/>
                </a:solidFill>
              </a:rPr>
              <a:t>Publication date: December 3, 2025</a:t>
            </a:r>
          </a:p>
          <a:p>
            <a:pPr>
              <a:spcBef>
                <a:spcPct val="50000"/>
              </a:spcBef>
              <a:buClr>
                <a:srgbClr val="B8A970"/>
              </a:buClr>
            </a:pPr>
            <a:r>
              <a:rPr lang="en-CA" altLang="ko-KR" sz="1000" dirty="0">
                <a:solidFill>
                  <a:schemeClr val="tx1"/>
                </a:solidFill>
                <a:ea typeface="Gulim" pitchFamily="34" charset="-127"/>
              </a:rPr>
              <a:t>® / ™ Trademark(s) of Royal Bank of Canada. Used under licence.  © RBC Global Asset Management Inc. 2025</a:t>
            </a:r>
            <a:endParaRPr lang="en-CA" altLang="en-US" sz="1000" dirty="0">
              <a:solidFill>
                <a:schemeClr val="tx1"/>
              </a:solidFill>
              <a:ea typeface="Gulim" pitchFamily="34" charset="-127"/>
            </a:endParaRPr>
          </a:p>
        </p:txBody>
      </p:sp>
      <p:sp>
        <p:nvSpPr>
          <p:cNvPr id="23555" name="Title 5"/>
          <p:cNvSpPr>
            <a:spLocks noGrp="1"/>
          </p:cNvSpPr>
          <p:nvPr>
            <p:ph type="title"/>
          </p:nvPr>
        </p:nvSpPr>
        <p:spPr/>
        <p:txBody>
          <a:bodyPr/>
          <a:lstStyle/>
          <a:p>
            <a:pPr eaLnBrk="1" hangingPunct="1"/>
            <a:r>
              <a:rPr lang="en-US" altLang="en-US"/>
              <a:t>Disclosure</a:t>
            </a:r>
          </a:p>
        </p:txBody>
      </p:sp>
      <p:sp>
        <p:nvSpPr>
          <p:cNvPr id="2" name="Slide Number Placeholder 1"/>
          <p:cNvSpPr>
            <a:spLocks noGrp="1"/>
          </p:cNvSpPr>
          <p:nvPr>
            <p:ph type="sldNum" sz="quarter" idx="12"/>
          </p:nvPr>
        </p:nvSpPr>
        <p:spPr/>
        <p:txBody>
          <a:bodyPr/>
          <a:lstStyle/>
          <a:p>
            <a:fld id="{00D53123-EF31-4C08-A865-932FC064F9C8}" type="slidenum">
              <a:rPr lang="en-CA" smtClean="0"/>
              <a:t>8</a:t>
            </a:fld>
            <a:endParaRPr lang="en-CA"/>
          </a:p>
        </p:txBody>
      </p:sp>
    </p:spTree>
    <p:extLst>
      <p:ext uri="{BB962C8B-B14F-4D97-AF65-F5344CB8AC3E}">
        <p14:creationId xmlns:p14="http://schemas.microsoft.com/office/powerpoint/2010/main" val="3501662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HNW Widescreen.potx" id="{0EB95546-8B67-4D63-ACB9-59193746BB05}" vid="{4D27C730-C4B2-4304-927B-A774CFE493A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VariableList UniqueId="0db817b9-1093-4a81-9c99-e5a009051c8c" Name="System" ContentType="XML" MajorVersion="0" MinorVersion="1" isLocalCopy="False" IsBaseObject="False" DataSourceId="27f33b49-a5ef-4ac0-a5cd-722f356f2a49" DataSourceMajorVersion="0" DataSourceMinorVersion="1"/>
</file>

<file path=customXml/item11.xml><?xml version="1.0" encoding="utf-8"?>
<AllExternalAdhocVariableMappings/>
</file>

<file path=customXml/item2.xml><?xml version="1.0" encoding="utf-8"?>
<ct:contentTypeSchema xmlns:ct="http://schemas.microsoft.com/office/2006/metadata/contentType" xmlns:ma="http://schemas.microsoft.com/office/2006/metadata/properties/metaAttributes" ct:_="" ma:_="" ma:contentTypeName="Document" ma:contentTypeID="0x010100FE430AA51E6E1943AA29EFC036E90477" ma:contentTypeVersion="0" ma:contentTypeDescription="Create a new document." ma:contentTypeScope="" ma:versionID="00d968d530310350fbccbbeb1cb196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BBSettings xmlns="http://schemas.bloomberg.com/settings/1.0">
  <Item name="DocumentId_Charts">{32EE5949-0B33-421A-99EA-0139B021A497}</Item>
  <Item xmlns="" name="ShapesMap_Charts">{"{32EE5949-0B33-421A-99EA-0139B021A497}":{"256":{},"262":{},"263":{},"264":{},"265":{},"267":{},"269":{}}}</Item>
</BBSetting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VariableListDefinition name="AD_HOC" displayName="AD_HOC" id="8059d479-d8aa-4eae-81fa-e234ed8b428d" isdomainofvalue="False" dataSourceId="c57d5f10-5bd9-456f-b9ab-7d1800298efe"/>
</file>

<file path=customXml/item6.xml><?xml version="1.0" encoding="utf-8"?>
<VariableList UniqueId="8059d479-d8aa-4eae-81fa-e234ed8b428d" Name="AD_HOC" ContentType="XML" MajorVersion="0" MinorVersion="1" isLocalCopy="False" IsBaseObject="False" DataSourceId="c57d5f10-5bd9-456f-b9ab-7d1800298efe" DataSourceMajorVersion="0" DataSourceMinorVersion="1"/>
</file>

<file path=customXml/item7.xml><?xml version="1.0" encoding="utf-8"?>
<VariableListDefinition name="Computed" displayName="Computed" id="39de01cd-cc1f-4095-93cc-8eec5f03fc99" isdomainofvalue="False" dataSourceId="206b3765-d5a9-4958-9814-2c3dedb010df"/>
</file>

<file path=customXml/item8.xml><?xml version="1.0" encoding="utf-8"?>
<VariableList UniqueId="39de01cd-cc1f-4095-93cc-8eec5f03fc99" Name="Computed" ContentType="XML" MajorVersion="0" MinorVersion="1" isLocalCopy="False" IsBaseObject="False" DataSourceId="206b3765-d5a9-4958-9814-2c3dedb010df" DataSourceMajorVersion="0" DataSourceMinorVersion="1"/>
</file>

<file path=customXml/item9.xml><?xml version="1.0" encoding="utf-8"?>
<VariableListDefinition name="System" displayName="System" id="0db817b9-1093-4a81-9c99-e5a009051c8c" isdomainofvalue="False" dataSourceId="27f33b49-a5ef-4ac0-a5cd-722f356f2a49"/>
</file>

<file path=customXml/itemProps1.xml><?xml version="1.0" encoding="utf-8"?>
<ds:datastoreItem xmlns:ds="http://schemas.openxmlformats.org/officeDocument/2006/customXml" ds:itemID="{5FC52444-330D-46E5-BB05-F0EDD3D5A944}">
  <ds:schemaRefs>
    <ds:schemaRef ds:uri="http://schemas.microsoft.com/sharepoint/v3/contenttype/forms"/>
  </ds:schemaRefs>
</ds:datastoreItem>
</file>

<file path=customXml/itemProps10.xml><?xml version="1.0" encoding="utf-8"?>
<ds:datastoreItem xmlns:ds="http://schemas.openxmlformats.org/officeDocument/2006/customXml" ds:itemID="{4DDF7806-08D0-420C-9632-069CB84F0E39}">
  <ds:schemaRefs/>
</ds:datastoreItem>
</file>

<file path=customXml/itemProps11.xml><?xml version="1.0" encoding="utf-8"?>
<ds:datastoreItem xmlns:ds="http://schemas.openxmlformats.org/officeDocument/2006/customXml" ds:itemID="{77A90F65-0B44-4499-9353-92CDF827E32B}">
  <ds:schemaRefs/>
</ds:datastoreItem>
</file>

<file path=customXml/itemProps2.xml><?xml version="1.0" encoding="utf-8"?>
<ds:datastoreItem xmlns:ds="http://schemas.openxmlformats.org/officeDocument/2006/customXml" ds:itemID="{F4A5FD9E-AD80-4E16-A3FB-BC6478159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A7C4ADB-9727-4390-8163-6A62B4018B40}">
  <ds:schemaRefs>
    <ds:schemaRef ds:uri="http://schemas.bloomberg.com/settings/1.0"/>
    <ds:schemaRef ds:uri=""/>
  </ds:schemaRefs>
</ds:datastoreItem>
</file>

<file path=customXml/itemProps4.xml><?xml version="1.0" encoding="utf-8"?>
<ds:datastoreItem xmlns:ds="http://schemas.openxmlformats.org/officeDocument/2006/customXml" ds:itemID="{D4605E4E-A352-4A29-89EF-3D572803452C}">
  <ds:schemaRefs>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DD60DD83-89FF-4CEB-A9AE-C392F99BA7B5}">
  <ds:schemaRefs/>
</ds:datastoreItem>
</file>

<file path=customXml/itemProps6.xml><?xml version="1.0" encoding="utf-8"?>
<ds:datastoreItem xmlns:ds="http://schemas.openxmlformats.org/officeDocument/2006/customXml" ds:itemID="{799862E2-5B99-4DFB-A8B5-2A1F04ED515A}">
  <ds:schemaRefs/>
</ds:datastoreItem>
</file>

<file path=customXml/itemProps7.xml><?xml version="1.0" encoding="utf-8"?>
<ds:datastoreItem xmlns:ds="http://schemas.openxmlformats.org/officeDocument/2006/customXml" ds:itemID="{7363EE7D-5F5E-42F1-A0B5-6659B370F9CA}">
  <ds:schemaRefs/>
</ds:datastoreItem>
</file>

<file path=customXml/itemProps8.xml><?xml version="1.0" encoding="utf-8"?>
<ds:datastoreItem xmlns:ds="http://schemas.openxmlformats.org/officeDocument/2006/customXml" ds:itemID="{5BBC8423-5ED5-4AD9-B84F-A183DA1E7F9B}">
  <ds:schemaRefs/>
</ds:datastoreItem>
</file>

<file path=customXml/itemProps9.xml><?xml version="1.0" encoding="utf-8"?>
<ds:datastoreItem xmlns:ds="http://schemas.openxmlformats.org/officeDocument/2006/customXml" ds:itemID="{E3B1B77A-25E6-404B-B095-0AC10E9F734D}">
  <ds:schemaRefs/>
</ds:datastoreItem>
</file>

<file path=docProps/app.xml><?xml version="1.0" encoding="utf-8"?>
<Properties xmlns="http://schemas.openxmlformats.org/officeDocument/2006/extended-properties" xmlns:vt="http://schemas.openxmlformats.org/officeDocument/2006/docPropsVTypes">
  <Template>Corporate and HNW Widescreen Template</Template>
  <TotalTime>10408</TotalTime>
  <Words>2165</Words>
  <Application>Microsoft Office PowerPoint</Application>
  <PresentationFormat>Widescreen</PresentationFormat>
  <Paragraphs>142</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Gulim</vt:lpstr>
      <vt:lpstr>Arial</vt:lpstr>
      <vt:lpstr>Calibri</vt:lpstr>
      <vt:lpstr>Times New Roman</vt:lpstr>
      <vt:lpstr>Wingdings</vt:lpstr>
      <vt:lpstr>RBC 2018 HNW for all new slides</vt:lpstr>
      <vt:lpstr>Capital markets update</vt:lpstr>
      <vt:lpstr>The economy</vt:lpstr>
      <vt:lpstr>Fixed income markets</vt:lpstr>
      <vt:lpstr>Fixed income forecasts</vt:lpstr>
      <vt:lpstr>Equity markets</vt:lpstr>
      <vt:lpstr>Equity markets</vt:lpstr>
      <vt:lpstr>Asset mix</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2 layout</dc:title>
  <dc:creator>Microsoft Office User</dc:creator>
  <dc:description>Version 1.00
Job 1544
Oct. 16, 2018</dc:description>
  <cp:lastModifiedBy>Sirbovan, Julia J</cp:lastModifiedBy>
  <cp:revision>566</cp:revision>
  <cp:lastPrinted>2018-10-16T15:43:38Z</cp:lastPrinted>
  <dcterms:created xsi:type="dcterms:W3CDTF">2019-04-04T18:14:34Z</dcterms:created>
  <dcterms:modified xsi:type="dcterms:W3CDTF">2025-12-03T16:06:56Z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0x010100FE430AA51E6E1943AA29EFC036E90477</vt:lpwstr>
  </property>
  <property fmtid="{D5CDD505-2E9C-101B-9397-08002B2CF9AE}" pid="3" name="MSIP_Label_b8f99e99-9b44-4087-9344-0482001c1f1a_Enabled">
    <vt:lpwstr>true</vt:lpwstr>
  </property>
  <property fmtid="{D5CDD505-2E9C-101B-9397-08002B2CF9AE}" pid="4" name="MSIP_Label_b8f99e99-9b44-4087-9344-0482001c1f1a_Method">
    <vt:lpwstr>Privileged</vt:lpwstr>
  </property>
  <property fmtid="{D5CDD505-2E9C-101B-9397-08002B2CF9AE}" pid="5" name="MSIP_Label_b8f99e99-9b44-4087-9344-0482001c1f1a_SiteId">
    <vt:lpwstr>9323b596-236d-4890-bed3-60232a849027</vt:lpwstr>
  </property>
  <property fmtid="{D5CDD505-2E9C-101B-9397-08002B2CF9AE}" pid="6" name="Classification">
    <vt:lpwstr>TT_Public</vt:lpwstr>
  </property>
</Properties>
</file>