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Lst>
  <p:notesMasterIdLst>
    <p:notesMasterId r:id="rId20"/>
  </p:notesMasterIdLst>
  <p:handoutMasterIdLst>
    <p:handoutMasterId r:id="rId21"/>
  </p:handoutMasterIdLst>
  <p:sldIdLst>
    <p:sldId id="256" r:id="rId12"/>
    <p:sldId id="267" r:id="rId13"/>
    <p:sldId id="265" r:id="rId14"/>
    <p:sldId id="266" r:id="rId15"/>
    <p:sldId id="269" r:id="rId16"/>
    <p:sldId id="262" r:id="rId17"/>
    <p:sldId id="263" r:id="rId18"/>
    <p:sldId id="264" r:id="rId19"/>
  </p:sldIdLst>
  <p:sldSz cx="12192000" cy="6858000"/>
  <p:notesSz cx="6858000" cy="9144000"/>
  <p:custDataLst>
    <p:custData r:id="rId3"/>
    <p:custData r:id="rId8"/>
    <p:custData r:id="rId9"/>
    <p:custData r:id="rId4"/>
    <p:custData r:id="rId5"/>
    <p:custData r:id="rId7"/>
    <p:custData r:id="rId6"/>
  </p:custDataLst>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9529FB-F7F1-4122-B7C4-D901D1AFE0D1}">
  <a:tblStyle styleId="{BF9529FB-F7F1-4122-B7C4-D901D1AFE0D1}" styleName="RBC Light Gray">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A949A42-8534-413A-A760-ABA5BDE51491}" styleName="RBC Tundr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73" autoAdjust="0"/>
    <p:restoredTop sz="94660"/>
  </p:normalViewPr>
  <p:slideViewPr>
    <p:cSldViewPr snapToGrid="0">
      <p:cViewPr varScale="1">
        <p:scale>
          <a:sx n="110" d="100"/>
          <a:sy n="110" d="100"/>
        </p:scale>
        <p:origin x="678" y="10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1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718644-737D-43E6-AB63-4A0D72D612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5DD514-52B2-4A20-B455-6C93CA0B03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B98BE9-1DF9-4F13-8080-3D34EC7F0DCC}" type="datetimeFigureOut">
              <a:rPr lang="en-US" smtClean="0"/>
              <a:t>04/04/24</a:t>
            </a:fld>
            <a:endParaRPr lang="en-US"/>
          </a:p>
        </p:txBody>
      </p:sp>
      <p:sp>
        <p:nvSpPr>
          <p:cNvPr id="4" name="Footer Placeholder 3">
            <a:extLst>
              <a:ext uri="{FF2B5EF4-FFF2-40B4-BE49-F238E27FC236}">
                <a16:creationId xmlns:a16="http://schemas.microsoft.com/office/drawing/2014/main" id="{A0DCCAA0-9260-4B93-879D-E3DA39A7AF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221F7F6-A6FF-4ADE-AF5F-BC6F8B9A4A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2F9B1C-8D71-413B-8AE0-A66A1D16BA7B}" type="slidenum">
              <a:rPr lang="en-US" smtClean="0"/>
              <a:t>‹#›</a:t>
            </a:fld>
            <a:endParaRPr lang="en-US"/>
          </a:p>
        </p:txBody>
      </p:sp>
      <p:pic>
        <p:nvPicPr>
          <p:cNvPr id="6" name="Picture 5">
            <a:extLst>
              <a:ext uri="{FF2B5EF4-FFF2-40B4-BE49-F238E27FC236}">
                <a16:creationId xmlns:a16="http://schemas.microsoft.com/office/drawing/2014/main" id="{A1B363D0-BAE8-4E30-968C-B30621B7FD5D}"/>
              </a:ext>
            </a:extLst>
          </p:cNvPr>
          <p:cNvPicPr>
            <a:picLocks noChangeAspect="1"/>
          </p:cNvPicPr>
          <p:nvPr/>
        </p:nvPicPr>
        <p:blipFill>
          <a:blip r:embed="rId2"/>
          <a:stretch>
            <a:fillRect/>
          </a:stretch>
        </p:blipFill>
        <p:spPr>
          <a:xfrm>
            <a:off x="3137638" y="63868"/>
            <a:ext cx="728379" cy="789839"/>
          </a:xfrm>
          <a:prstGeom prst="rect">
            <a:avLst/>
          </a:prstGeom>
        </p:spPr>
      </p:pic>
    </p:spTree>
    <p:extLst>
      <p:ext uri="{BB962C8B-B14F-4D97-AF65-F5344CB8AC3E}">
        <p14:creationId xmlns:p14="http://schemas.microsoft.com/office/powerpoint/2010/main" val="3328279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084320" y="0"/>
            <a:ext cx="2773680" cy="457200"/>
          </a:xfrm>
          <a:prstGeom prst="rect">
            <a:avLst/>
          </a:prstGeom>
        </p:spPr>
        <p:txBody>
          <a:bodyPr vert="horz" lIns="91440" tIns="45720" rIns="91440" bIns="45720" rtlCol="0"/>
          <a:lstStyle>
            <a:lvl1pPr algn="r">
              <a:defRPr sz="1200"/>
            </a:lvl1pPr>
          </a:lstStyle>
          <a:p>
            <a:fld id="{22DAF281-D5C0-44A6-919B-4BDDA8A72803}" type="datetimeFigureOut">
              <a:rPr lang="en-CA" smtClean="0"/>
              <a:t>2024-04-04</a:t>
            </a:fld>
            <a:endParaRPr lang="en-CA"/>
          </a:p>
        </p:txBody>
      </p:sp>
      <p:sp>
        <p:nvSpPr>
          <p:cNvPr id="4" name="Slide Image Placeholder 3"/>
          <p:cNvSpPr>
            <a:spLocks noGrp="1" noRot="1" noChangeAspect="1"/>
          </p:cNvSpPr>
          <p:nvPr>
            <p:ph type="sldImg" idx="2"/>
          </p:nvPr>
        </p:nvSpPr>
        <p:spPr>
          <a:xfrm>
            <a:off x="685800" y="1143000"/>
            <a:ext cx="5486400" cy="3087338"/>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98264"/>
            <a:ext cx="5486400" cy="3602736"/>
          </a:xfrm>
          <a:prstGeom prst="rect">
            <a:avLst/>
          </a:prstGeom>
        </p:spPr>
        <p:txBody>
          <a:bodyPr vert="horz" lIns="91440" tIns="45720" rIns="91440" bIns="45720" rtlCol="0"/>
          <a:lstStyle/>
          <a:p>
            <a:pPr lvl="0"/>
            <a:r>
              <a:rPr lang="en-CA"/>
              <a:t>Edit Master text styles</a:t>
            </a:r>
          </a:p>
          <a:p>
            <a:pPr lvl="1"/>
            <a:r>
              <a:rPr lang="en-CA"/>
              <a:t>Second level</a:t>
            </a:r>
          </a:p>
          <a:p>
            <a:pPr lvl="2"/>
            <a:r>
              <a:rPr lang="en-CA"/>
              <a:t>Third level</a:t>
            </a:r>
          </a:p>
          <a:p>
            <a:pPr lvl="3"/>
            <a:r>
              <a:rPr lang="en-CA"/>
              <a:t>Fourth level</a:t>
            </a:r>
          </a:p>
          <a:p>
            <a:pPr lvl="4"/>
            <a:r>
              <a:rPr lang="en-CA"/>
              <a:t>Fifth level</a:t>
            </a:r>
          </a:p>
        </p:txBody>
      </p:sp>
      <p:sp>
        <p:nvSpPr>
          <p:cNvPr id="6" name="Footer Placeholder 5"/>
          <p:cNvSpPr>
            <a:spLocks noGrp="1"/>
          </p:cNvSpPr>
          <p:nvPr>
            <p:ph type="ftr" sz="quarter" idx="4"/>
          </p:nvPr>
        </p:nvSpPr>
        <p:spPr>
          <a:xfrm>
            <a:off x="0" y="8676683"/>
            <a:ext cx="277368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84320" y="8676683"/>
            <a:ext cx="2773680" cy="457200"/>
          </a:xfrm>
          <a:prstGeom prst="rect">
            <a:avLst/>
          </a:prstGeom>
        </p:spPr>
        <p:txBody>
          <a:bodyPr vert="horz" lIns="91440" tIns="45720" rIns="91440" bIns="45720" rtlCol="0" anchor="b"/>
          <a:lstStyle>
            <a:lvl1pPr algn="r">
              <a:defRPr sz="1200"/>
            </a:lvl1pPr>
          </a:lstStyle>
          <a:p>
            <a:fld id="{1FF71800-7E42-4FD9-88C0-C7DD9972A17A}" type="slidenum">
              <a:rPr lang="en-CA" smtClean="0"/>
              <a:t>‹#›</a:t>
            </a:fld>
            <a:endParaRPr lang="en-CA"/>
          </a:p>
        </p:txBody>
      </p:sp>
      <p:pic>
        <p:nvPicPr>
          <p:cNvPr id="8" name="Picture 7">
            <a:extLst>
              <a:ext uri="{FF2B5EF4-FFF2-40B4-BE49-F238E27FC236}">
                <a16:creationId xmlns:a16="http://schemas.microsoft.com/office/drawing/2014/main" id="{8E12A3C9-2089-46C7-97D9-9199F279E422}"/>
              </a:ext>
            </a:extLst>
          </p:cNvPr>
          <p:cNvPicPr>
            <a:picLocks noChangeAspect="1"/>
          </p:cNvPicPr>
          <p:nvPr/>
        </p:nvPicPr>
        <p:blipFill>
          <a:blip r:embed="rId2"/>
          <a:stretch>
            <a:fillRect/>
          </a:stretch>
        </p:blipFill>
        <p:spPr>
          <a:xfrm>
            <a:off x="3137638" y="63868"/>
            <a:ext cx="728379" cy="789839"/>
          </a:xfrm>
          <a:prstGeom prst="rect">
            <a:avLst/>
          </a:prstGeom>
        </p:spPr>
      </p:pic>
    </p:spTree>
    <p:extLst>
      <p:ext uri="{BB962C8B-B14F-4D97-AF65-F5344CB8AC3E}">
        <p14:creationId xmlns:p14="http://schemas.microsoft.com/office/powerpoint/2010/main" val="255695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F71800-7E42-4FD9-88C0-C7DD9972A17A}" type="slidenum">
              <a:rPr lang="en-CA" smtClean="0"/>
              <a:t>1</a:t>
            </a:fld>
            <a:endParaRPr lang="en-CA"/>
          </a:p>
        </p:txBody>
      </p:sp>
    </p:spTree>
    <p:extLst>
      <p:ext uri="{BB962C8B-B14F-4D97-AF65-F5344CB8AC3E}">
        <p14:creationId xmlns:p14="http://schemas.microsoft.com/office/powerpoint/2010/main" val="30017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685800" y="1143000"/>
            <a:ext cx="5486400" cy="3087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9F64CF18-B51B-4529-89CB-504C5678A355}" type="slidenum">
              <a:rPr lang="en-GB" altLang="en-US" smtClean="0">
                <a:latin typeface="Calibri" pitchFamily="34" charset="0"/>
              </a:rPr>
              <a:pPr/>
              <a:t>2</a:t>
            </a:fld>
            <a:endParaRPr lang="en-GB" altLang="en-US">
              <a:latin typeface="Calibri" pitchFamily="34" charset="0"/>
            </a:endParaRPr>
          </a:p>
        </p:txBody>
      </p:sp>
    </p:spTree>
    <p:extLst>
      <p:ext uri="{BB962C8B-B14F-4D97-AF65-F5344CB8AC3E}">
        <p14:creationId xmlns:p14="http://schemas.microsoft.com/office/powerpoint/2010/main" val="84713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2BE1BB-D95F-4613-9F10-F345AAABE677}" type="slidenum">
              <a:rPr lang="en-GB" altLang="en-US" smtClean="0"/>
              <a:pPr>
                <a:defRPr/>
              </a:pPr>
              <a:t>3</a:t>
            </a:fld>
            <a:endParaRPr lang="en-GB" altLang="en-US"/>
          </a:p>
        </p:txBody>
      </p:sp>
    </p:spTree>
    <p:extLst>
      <p:ext uri="{BB962C8B-B14F-4D97-AF65-F5344CB8AC3E}">
        <p14:creationId xmlns:p14="http://schemas.microsoft.com/office/powerpoint/2010/main" val="237400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685800" y="1143000"/>
            <a:ext cx="5486400" cy="3087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A3DFD4F4-4E55-4083-8B5F-D6E3244D7720}" type="slidenum">
              <a:rPr lang="en-GB" altLang="en-US" smtClean="0">
                <a:latin typeface="Calibri" pitchFamily="34" charset="0"/>
              </a:rPr>
              <a:pPr/>
              <a:t>4</a:t>
            </a:fld>
            <a:endParaRPr lang="en-GB" altLang="en-US">
              <a:latin typeface="Calibri" pitchFamily="34" charset="0"/>
            </a:endParaRPr>
          </a:p>
        </p:txBody>
      </p:sp>
    </p:spTree>
    <p:extLst>
      <p:ext uri="{BB962C8B-B14F-4D97-AF65-F5344CB8AC3E}">
        <p14:creationId xmlns:p14="http://schemas.microsoft.com/office/powerpoint/2010/main" val="349806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685800" y="1143000"/>
            <a:ext cx="5486400" cy="3087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AF59B6D7-7939-41E8-83B8-193821A2446C}" type="slidenum">
              <a:rPr lang="en-GB" altLang="en-US" smtClean="0">
                <a:latin typeface="Calibri" pitchFamily="34" charset="0"/>
              </a:rPr>
              <a:pPr/>
              <a:t>5</a:t>
            </a:fld>
            <a:endParaRPr lang="en-GB" altLang="en-US">
              <a:latin typeface="Calibri" pitchFamily="34" charset="0"/>
            </a:endParaRPr>
          </a:p>
        </p:txBody>
      </p:sp>
    </p:spTree>
    <p:extLst>
      <p:ext uri="{BB962C8B-B14F-4D97-AF65-F5344CB8AC3E}">
        <p14:creationId xmlns:p14="http://schemas.microsoft.com/office/powerpoint/2010/main" val="2107595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E72BE1BB-D95F-4613-9F10-F345AAABE677}" type="slidenum">
              <a:rPr lang="en-GB" altLang="en-US" smtClean="0"/>
              <a:pPr>
                <a:defRPr/>
              </a:pPr>
              <a:t>6</a:t>
            </a:fld>
            <a:endParaRPr lang="en-GB" altLang="en-US"/>
          </a:p>
        </p:txBody>
      </p:sp>
    </p:spTree>
    <p:extLst>
      <p:ext uri="{BB962C8B-B14F-4D97-AF65-F5344CB8AC3E}">
        <p14:creationId xmlns:p14="http://schemas.microsoft.com/office/powerpoint/2010/main" val="360110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685800" y="1143000"/>
            <a:ext cx="5486400" cy="3087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CE3D9380-CE10-4EA6-AB53-E907C8E97157}" type="slidenum">
              <a:rPr lang="en-GB" altLang="en-US" smtClean="0">
                <a:latin typeface="Calibri" pitchFamily="34" charset="0"/>
              </a:rPr>
              <a:pPr/>
              <a:t>7</a:t>
            </a:fld>
            <a:endParaRPr lang="en-GB" altLang="en-US">
              <a:latin typeface="Calibri" pitchFamily="34" charset="0"/>
            </a:endParaRPr>
          </a:p>
        </p:txBody>
      </p:sp>
    </p:spTree>
    <p:extLst>
      <p:ext uri="{BB962C8B-B14F-4D97-AF65-F5344CB8AC3E}">
        <p14:creationId xmlns:p14="http://schemas.microsoft.com/office/powerpoint/2010/main" val="140497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E72BE1BB-D95F-4613-9F10-F345AAABE677}" type="slidenum">
              <a:rPr lang="en-GB" altLang="en-US" smtClean="0"/>
              <a:pPr>
                <a:defRPr/>
              </a:pPr>
              <a:t>8</a:t>
            </a:fld>
            <a:endParaRPr lang="en-GB" altLang="en-US"/>
          </a:p>
        </p:txBody>
      </p:sp>
    </p:spTree>
    <p:extLst>
      <p:ext uri="{BB962C8B-B14F-4D97-AF65-F5344CB8AC3E}">
        <p14:creationId xmlns:p14="http://schemas.microsoft.com/office/powerpoint/2010/main" val="4008362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2"/>
          <a:stretch>
            <a:fillRect/>
          </a:stretch>
        </p:blipFill>
        <p:spPr>
          <a:xfrm>
            <a:off x="-18288"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4"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endParaRPr lang="en-CA" dirty="0"/>
          </a:p>
        </p:txBody>
      </p:sp>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Tree>
    <p:extLst>
      <p:ext uri="{BB962C8B-B14F-4D97-AF65-F5344CB8AC3E}">
        <p14:creationId xmlns:p14="http://schemas.microsoft.com/office/powerpoint/2010/main" val="126468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 name="Title 1">
            <a:extLst>
              <a:ext uri="{FF2B5EF4-FFF2-40B4-BE49-F238E27FC236}">
                <a16:creationId xmlns:a16="http://schemas.microsoft.com/office/drawing/2014/main" id="{63496AF6-6143-470F-B5DE-71E5730DB232}"/>
              </a:ext>
            </a:extLst>
          </p:cNvPr>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342278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9"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652ECCA9-C2A0-494B-B4A6-01B3147F6D95}"/>
              </a:ext>
            </a:extLst>
          </p:cNvPr>
          <p:cNvSpPr>
            <a:spLocks noGrp="1"/>
          </p:cNvSpPr>
          <p:nvPr>
            <p:ph type="title"/>
          </p:nvPr>
        </p:nvSpPr>
        <p:spPr>
          <a:xfrm>
            <a:off x="685800" y="365760"/>
            <a:ext cx="10213848" cy="795528"/>
          </a:xfrm>
        </p:spPr>
        <p:txBody>
          <a:bodyPr/>
          <a:lstStyle/>
          <a:p>
            <a:r>
              <a:rPr lang="en-US"/>
              <a:t>Click to edit Master title style</a:t>
            </a:r>
            <a:endParaRPr lang="en-CA" dirty="0"/>
          </a:p>
        </p:txBody>
      </p:sp>
    </p:spTree>
    <p:extLst>
      <p:ext uri="{BB962C8B-B14F-4D97-AF65-F5344CB8AC3E}">
        <p14:creationId xmlns:p14="http://schemas.microsoft.com/office/powerpoint/2010/main" val="2711718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2" name="Title 1">
            <a:extLst>
              <a:ext uri="{FF2B5EF4-FFF2-40B4-BE49-F238E27FC236}">
                <a16:creationId xmlns:a16="http://schemas.microsoft.com/office/drawing/2014/main" id="{D089F7DF-4377-47A2-B733-FBEECC7CECFC}"/>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032645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6"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7"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cxnSp>
        <p:nvCxnSpPr>
          <p:cNvPr id="4" name="Straight Connector 3"/>
          <p:cNvCxnSpPr/>
          <p:nvPr userDrawn="1"/>
        </p:nvCxnSpPr>
        <p:spPr>
          <a:xfrm>
            <a:off x="563034" y="744538"/>
            <a:ext cx="11065933" cy="0"/>
          </a:xfrm>
          <a:prstGeom prst="line">
            <a:avLst/>
          </a:prstGeom>
          <a:ln w="6350">
            <a:solidFill>
              <a:srgbClr val="4B4F5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75733" y="1034813"/>
            <a:ext cx="11072569" cy="4800011"/>
          </a:xfrm>
        </p:spPr>
        <p:txBody>
          <a:bodyPr/>
          <a:lstStyle>
            <a:lvl1pPr>
              <a:spcBef>
                <a:spcPts val="600"/>
              </a:spcBef>
              <a:spcAft>
                <a:spcPts val="1200"/>
              </a:spcAft>
              <a:defRPr/>
            </a:lvl1pPr>
            <a:lvl2pPr marL="144000" indent="-144000">
              <a:spcBef>
                <a:spcPts val="0"/>
              </a:spcBef>
              <a:spcAft>
                <a:spcPts val="1200"/>
              </a:spcAft>
              <a:buClr>
                <a:srgbClr val="002567"/>
              </a:buClr>
              <a:buFont typeface="Arial" panose="020B0604020202020204" pitchFamily="34" charset="0"/>
              <a:buChar char="•"/>
              <a:defRPr/>
            </a:lvl2pPr>
            <a:lvl3pPr marL="484187" marR="0" indent="-2857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lang="en-US" sz="1600" kern="1200" noProof="0" dirty="0" smtClean="0">
                <a:solidFill>
                  <a:srgbClr val="4B4F54"/>
                </a:solidFill>
                <a:latin typeface="+mn-lt"/>
                <a:ea typeface="+mn-ea"/>
                <a:cs typeface="+mn-cs"/>
              </a:defRPr>
            </a:lvl3pPr>
            <a:lvl4pPr marL="771525" marR="0" indent="-2857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lang="en-US" sz="1600" kern="1200" noProof="0" dirty="0" smtClean="0">
                <a:solidFill>
                  <a:srgbClr val="4B4F54"/>
                </a:solidFill>
                <a:latin typeface="+mn-lt"/>
                <a:ea typeface="+mn-ea"/>
                <a:cs typeface="+mn-cs"/>
              </a:defRPr>
            </a:lvl4pPr>
            <a:lvl5pPr marL="1057275" marR="0" indent="-2857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lang="en-US" sz="1600" kern="1200" noProof="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noProof="0" dirty="0"/>
              <a:t>Third level </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7672756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chart">
    <p:spTree>
      <p:nvGrpSpPr>
        <p:cNvPr id="1" name=""/>
        <p:cNvGrpSpPr/>
        <p:nvPr/>
      </p:nvGrpSpPr>
      <p:grpSpPr>
        <a:xfrm>
          <a:off x="0" y="0"/>
          <a:ext cx="0" cy="0"/>
          <a:chOff x="0" y="0"/>
          <a:chExt cx="0" cy="0"/>
        </a:xfrm>
      </p:grpSpPr>
      <p:cxnSp>
        <p:nvCxnSpPr>
          <p:cNvPr id="4" name="Straight Connector 3"/>
          <p:cNvCxnSpPr/>
          <p:nvPr userDrawn="1"/>
        </p:nvCxnSpPr>
        <p:spPr>
          <a:xfrm>
            <a:off x="563034" y="744538"/>
            <a:ext cx="11065933" cy="0"/>
          </a:xfrm>
          <a:prstGeom prst="line">
            <a:avLst/>
          </a:prstGeom>
          <a:ln w="6350">
            <a:solidFill>
              <a:srgbClr val="4B4F54"/>
            </a:solidFill>
          </a:ln>
        </p:spPr>
        <p:style>
          <a:lnRef idx="1">
            <a:schemeClr val="accent1"/>
          </a:lnRef>
          <a:fillRef idx="0">
            <a:schemeClr val="accent1"/>
          </a:fillRef>
          <a:effectRef idx="0">
            <a:schemeClr val="accent1"/>
          </a:effectRef>
          <a:fontRef idx="minor">
            <a:schemeClr val="tx1"/>
          </a:fontRef>
        </p:style>
      </p:cxnSp>
      <p:sp>
        <p:nvSpPr>
          <p:cNvPr id="5" name="Chart Placeholder 4"/>
          <p:cNvSpPr>
            <a:spLocks noGrp="1"/>
          </p:cNvSpPr>
          <p:nvPr>
            <p:ph type="chart" sz="quarter" idx="14"/>
          </p:nvPr>
        </p:nvSpPr>
        <p:spPr>
          <a:xfrm>
            <a:off x="575734" y="1034813"/>
            <a:ext cx="11040533" cy="4800012"/>
          </a:xfrm>
        </p:spPr>
        <p:txBody>
          <a:bodyPr rtlCol="0">
            <a:noAutofit/>
          </a:bodyPr>
          <a:lstStyle>
            <a:lvl1pPr>
              <a:defRPr sz="1200"/>
            </a:lvl1pPr>
          </a:lstStyle>
          <a:p>
            <a:pPr lvl="0"/>
            <a:r>
              <a:rPr lang="en-US" noProof="0" dirty="0"/>
              <a:t>Click icon to add chart</a:t>
            </a:r>
            <a:endParaRPr lang="en-GB" noProof="0" dirty="0"/>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181614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67CF89-0BF6-B8C4-0E70-1425E22C6371}"/>
              </a:ext>
            </a:extLst>
          </p:cNvPr>
          <p:cNvSpPr>
            <a:spLocks noGrp="1"/>
          </p:cNvSpPr>
          <p:nvPr>
            <p:ph type="sldNum" sz="quarter" idx="10"/>
          </p:nvPr>
        </p:nvSpPr>
        <p:spPr/>
        <p:txBody>
          <a:bodyPr/>
          <a:lstStyle/>
          <a:p>
            <a:fld id="{00D53123-EF31-4C08-A865-932FC064F9C8}" type="slidenum">
              <a:rPr lang="en-CA" smtClean="0"/>
              <a:pPr/>
              <a:t>‹#›</a:t>
            </a:fld>
            <a:endParaRPr lang="en-CA" dirty="0"/>
          </a:p>
        </p:txBody>
      </p:sp>
    </p:spTree>
    <p:extLst>
      <p:ext uri="{BB962C8B-B14F-4D97-AF65-F5344CB8AC3E}">
        <p14:creationId xmlns:p14="http://schemas.microsoft.com/office/powerpoint/2010/main" val="296865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8365" cy="6867144"/>
          </a:xfrm>
          <a:prstGeom prst="rect">
            <a:avLst/>
          </a:prstGeom>
        </p:spPr>
      </p:pic>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4"/>
          <a:stretch>
            <a:fillRect/>
          </a:stretch>
        </p:blipFill>
        <p:spPr>
          <a:xfrm>
            <a:off x="567"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5"/>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23238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7"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13"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chemeClr val="accent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2"/>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23"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bg1"/>
                </a:solidFill>
                <a:effectLst/>
              </a:rPr>
              <a:t>For internal use only</a:t>
            </a:r>
          </a:p>
        </p:txBody>
      </p:sp>
      <p:sp>
        <p:nvSpPr>
          <p:cNvPr id="10"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endParaRPr lang="en-CA" dirty="0"/>
          </a:p>
        </p:txBody>
      </p:sp>
    </p:spTree>
    <p:extLst>
      <p:ext uri="{BB962C8B-B14F-4D97-AF65-F5344CB8AC3E}">
        <p14:creationId xmlns:p14="http://schemas.microsoft.com/office/powerpoint/2010/main" val="235600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4">
    <p:bg>
      <p:bgPr>
        <a:solidFill>
          <a:schemeClr val="bg1"/>
        </a:solidFill>
        <a:effectLst/>
      </p:bgPr>
    </p:bg>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7432" y="0"/>
            <a:ext cx="12250858" cy="6876288"/>
          </a:xfrm>
          <a:prstGeom prst="rect">
            <a:avLst/>
          </a:prstGeom>
        </p:spPr>
      </p:pic>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3"/>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12"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bg1"/>
                </a:solidFill>
                <a:effectLst/>
              </a:rPr>
              <a:t>For internal use only</a:t>
            </a:r>
          </a:p>
        </p:txBody>
      </p:sp>
      <p:sp>
        <p:nvSpPr>
          <p:cNvPr id="15"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527DB3-560B-4C58-8B98-13AF9D85E0C8}"/>
              </a:ext>
            </a:extLst>
          </p:cNvPr>
          <p:cNvPicPr>
            <a:picLocks/>
          </p:cNvPicPr>
          <p:nvPr userDrawn="1"/>
        </p:nvPicPr>
        <p:blipFill>
          <a:blip r:embed="rId2"/>
          <a:stretch>
            <a:fillRect/>
          </a:stretch>
        </p:blipFill>
        <p:spPr>
          <a:xfrm>
            <a:off x="-9144" y="-9145"/>
            <a:ext cx="12243816" cy="6912864"/>
          </a:xfrm>
          <a:prstGeom prst="rect">
            <a:avLst/>
          </a:prstGeom>
        </p:spPr>
      </p:pic>
      <p:pic>
        <p:nvPicPr>
          <p:cNvPr id="11" name="Picture 10">
            <a:extLst>
              <a:ext uri="{FF2B5EF4-FFF2-40B4-BE49-F238E27FC236}">
                <a16:creationId xmlns:a16="http://schemas.microsoft.com/office/drawing/2014/main" id="{15B3DE7A-DD33-435A-9832-9864F84E371E}"/>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hasCustomPrompt="1"/>
          </p:nvPr>
        </p:nvSpPr>
        <p:spPr>
          <a:xfrm>
            <a:off x="441242" y="1070457"/>
            <a:ext cx="10455357" cy="1081072"/>
          </a:xfrm>
        </p:spPr>
        <p:txBody>
          <a:bodyPr anchor="t" anchorCtr="0">
            <a:normAutofit/>
          </a:bodyPr>
          <a:lstStyle>
            <a:lvl1pPr algn="l">
              <a:defRPr sz="3800">
                <a:solidFill>
                  <a:schemeClr val="tx2"/>
                </a:solidFill>
              </a:defRPr>
            </a:lvl1pPr>
          </a:lstStyle>
          <a:p>
            <a:r>
              <a:rPr lang="en-US" dirty="0"/>
              <a:t>Section title</a:t>
            </a:r>
            <a:endParaRPr lang="en-CA"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4"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internal use only</a:t>
            </a:r>
          </a:p>
        </p:txBody>
      </p:sp>
    </p:spTree>
    <p:extLst>
      <p:ext uri="{BB962C8B-B14F-4D97-AF65-F5344CB8AC3E}">
        <p14:creationId xmlns:p14="http://schemas.microsoft.com/office/powerpoint/2010/main" val="11056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205C5E-3B53-421E-A28E-38EB4913E858}"/>
              </a:ext>
            </a:extLst>
          </p:cNvPr>
          <p:cNvPicPr>
            <a:picLocks noChangeAspect="1"/>
          </p:cNvPicPr>
          <p:nvPr userDrawn="1"/>
        </p:nvPicPr>
        <p:blipFill>
          <a:blip r:embed="rId2"/>
          <a:stretch>
            <a:fillRect/>
          </a:stretch>
        </p:blipFill>
        <p:spPr>
          <a:xfrm>
            <a:off x="11283696" y="5797296"/>
            <a:ext cx="728379" cy="78983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accent1"/>
                </a:solidFill>
              </a:defRPr>
            </a:lvl1pPr>
          </a:lstStyle>
          <a:p>
            <a:fld id="{00D53123-EF31-4C08-A865-932FC064F9C8}" type="slidenum">
              <a:rPr lang="en-CA" smtClean="0"/>
              <a:pPr/>
              <a:t>‹#›</a:t>
            </a:fld>
            <a:endParaRPr lang="en-CA" dirty="0"/>
          </a:p>
        </p:txBody>
      </p:sp>
      <p:sp>
        <p:nvSpPr>
          <p:cNvPr id="9"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internal use only</a:t>
            </a:r>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US" dirty="0"/>
              <a:t>Section title</a:t>
            </a:r>
            <a:endParaRPr lang="en-CA" dirty="0"/>
          </a:p>
        </p:txBody>
      </p:sp>
    </p:spTree>
    <p:extLst>
      <p:ext uri="{BB962C8B-B14F-4D97-AF65-F5344CB8AC3E}">
        <p14:creationId xmlns:p14="http://schemas.microsoft.com/office/powerpoint/2010/main" val="254892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2BE687-35FE-4164-8F7E-B58CFBE33EF2}"/>
              </a:ext>
            </a:extLst>
          </p:cNvPr>
          <p:cNvPicPr>
            <a:picLocks noChangeAspect="1"/>
          </p:cNvPicPr>
          <p:nvPr userDrawn="1"/>
        </p:nvPicPr>
        <p:blipFill>
          <a:blip r:embed="rId2"/>
          <a:stretch>
            <a:fillRect/>
          </a:stretch>
        </p:blipFill>
        <p:spPr>
          <a:xfrm>
            <a:off x="11283696" y="5797296"/>
            <a:ext cx="728379" cy="789839"/>
          </a:xfrm>
          <a:prstGeom prst="rect">
            <a:avLst/>
          </a:prstGeom>
        </p:spPr>
      </p:pic>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accent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0"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internal use only</a:t>
            </a:r>
          </a:p>
        </p:txBody>
      </p:sp>
      <p:sp>
        <p:nvSpPr>
          <p:cNvPr id="12"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CA" dirty="0"/>
              <a:t>Thank you</a:t>
            </a:r>
          </a:p>
        </p:txBody>
      </p:sp>
    </p:spTree>
    <p:extLst>
      <p:ext uri="{BB962C8B-B14F-4D97-AF65-F5344CB8AC3E}">
        <p14:creationId xmlns:p14="http://schemas.microsoft.com/office/powerpoint/2010/main" val="392294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a:xfrm>
            <a:off x="5847988" y="6407602"/>
            <a:ext cx="492975" cy="182880"/>
          </a:xfrm>
        </p:spPr>
        <p:txBody>
          <a:bodyPr/>
          <a:lstStyle/>
          <a:p>
            <a:fld id="{00D53123-EF31-4C08-A865-932FC064F9C8}" type="slidenum">
              <a:rPr lang="en-CA" smtClean="0"/>
              <a:pPr/>
              <a:t>‹#›</a:t>
            </a:fld>
            <a:endParaRPr lang="en-CA" dirty="0"/>
          </a:p>
        </p:txBody>
      </p:sp>
      <p:sp>
        <p:nvSpPr>
          <p:cNvPr id="7" name="Title 1">
            <a:extLst>
              <a:ext uri="{FF2B5EF4-FFF2-40B4-BE49-F238E27FC236}">
                <a16:creationId xmlns:a16="http://schemas.microsoft.com/office/drawing/2014/main" id="{ED44F4B7-9B8C-4799-AEEA-05A3EE9EC5B6}"/>
              </a:ext>
            </a:extLst>
          </p:cNvPr>
          <p:cNvSpPr>
            <a:spLocks noGrp="1"/>
          </p:cNvSpPr>
          <p:nvPr>
            <p:ph type="title"/>
          </p:nvPr>
        </p:nvSpPr>
        <p:spPr>
          <a:xfrm>
            <a:off x="685800" y="365126"/>
            <a:ext cx="10210800" cy="798046"/>
          </a:xfrm>
        </p:spPr>
        <p:txBody>
          <a:bodyPr/>
          <a:lstStyle/>
          <a:p>
            <a:r>
              <a:rPr lang="en-US"/>
              <a:t>Click to edit Master title style</a:t>
            </a:r>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p:txBody>
          <a:bodyPr/>
          <a:lstStyle/>
          <a:p>
            <a:fld id="{00D53123-EF31-4C08-A865-932FC064F9C8}" type="slidenum">
              <a:rPr lang="en-CA" smtClean="0"/>
              <a:pPr/>
              <a:t>‹#›</a:t>
            </a:fld>
            <a:endParaRPr lang="en-CA" dirty="0"/>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BD57E6-D642-4633-BE8D-24D8B16FFC8C}"/>
              </a:ext>
            </a:extLst>
          </p:cNvPr>
          <p:cNvSpPr/>
          <p:nvPr userDrawn="1"/>
        </p:nvSpPr>
        <p:spPr>
          <a:xfrm>
            <a:off x="-9144" y="-9144"/>
            <a:ext cx="12207240" cy="12252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pic>
        <p:nvPicPr>
          <p:cNvPr id="10" name="Picture 9">
            <a:extLst>
              <a:ext uri="{FF2B5EF4-FFF2-40B4-BE49-F238E27FC236}">
                <a16:creationId xmlns:a16="http://schemas.microsoft.com/office/drawing/2014/main" id="{053C1ACB-A81A-4CEE-922C-A7F5AA1EBEDA}"/>
              </a:ext>
            </a:extLst>
          </p:cNvPr>
          <p:cNvPicPr>
            <a:picLocks noChangeAspect="1"/>
          </p:cNvPicPr>
          <p:nvPr userDrawn="1"/>
        </p:nvPicPr>
        <p:blipFill>
          <a:blip r:embed="rId20"/>
          <a:stretch>
            <a:fillRect/>
          </a:stretch>
        </p:blipFill>
        <p:spPr>
          <a:xfrm>
            <a:off x="11283696" y="5795010"/>
            <a:ext cx="728379" cy="789839"/>
          </a:xfrm>
          <a:prstGeom prst="rect">
            <a:avLst/>
          </a:prstGeom>
        </p:spPr>
      </p:pic>
      <p:sp>
        <p:nvSpPr>
          <p:cNvPr id="6" name="Slide Number Placeholder 5">
            <a:extLst>
              <a:ext uri="{FF2B5EF4-FFF2-40B4-BE49-F238E27FC236}">
                <a16:creationId xmlns:a16="http://schemas.microsoft.com/office/drawing/2014/main" id="{1565CCC4-AF7B-49EE-BDA4-ACAA8915851B}"/>
              </a:ext>
            </a:extLst>
          </p:cNvPr>
          <p:cNvSpPr>
            <a:spLocks noGrp="1"/>
          </p:cNvSpPr>
          <p:nvPr userDrawn="1">
            <p:ph type="sldNum" sz="quarter" idx="4"/>
          </p:nvPr>
        </p:nvSpPr>
        <p:spPr>
          <a:xfrm>
            <a:off x="5847988" y="6407602"/>
            <a:ext cx="492975" cy="182880"/>
          </a:xfrm>
          <a:prstGeom prst="rect">
            <a:avLst/>
          </a:prstGeom>
          <a:noFill/>
        </p:spPr>
        <p:txBody>
          <a:bodyPr vert="horz" lIns="0" tIns="0" rIns="0" bIns="0" rtlCol="0" anchor="ctr"/>
          <a:lstStyle>
            <a:lvl1pPr algn="ctr">
              <a:defRPr sz="1000">
                <a:solidFill>
                  <a:schemeClr val="accent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89A319DE-B60D-42AD-BAA6-1D3621150E68}"/>
              </a:ext>
            </a:extLst>
          </p:cNvPr>
          <p:cNvSpPr>
            <a:spLocks noGrp="1"/>
          </p:cNvSpPr>
          <p:nvPr userDrawn="1">
            <p:ph type="body" idx="1"/>
          </p:nvPr>
        </p:nvSpPr>
        <p:spPr>
          <a:xfrm>
            <a:off x="685800" y="1418665"/>
            <a:ext cx="10212323" cy="4524935"/>
          </a:xfrm>
          <a:prstGeom prst="rect">
            <a:avLst/>
          </a:prstGeom>
        </p:spPr>
        <p:txBody>
          <a:bodyPr vert="horz" lIns="0" tIns="0" rIns="0" bIns="0" rtlCol="0">
            <a:normAutofit/>
          </a:bodyPr>
          <a:lstStyle/>
          <a:p>
            <a:pPr lvl="0"/>
            <a:r>
              <a:rPr lang="en-CA" noProof="0"/>
              <a:t>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itle Placeholder 1">
            <a:extLst>
              <a:ext uri="{FF2B5EF4-FFF2-40B4-BE49-F238E27FC236}">
                <a16:creationId xmlns:a16="http://schemas.microsoft.com/office/drawing/2014/main" id="{57A4EE2F-F924-4236-8548-F7973D50D790}"/>
              </a:ext>
            </a:extLst>
          </p:cNvPr>
          <p:cNvSpPr>
            <a:spLocks noGrp="1"/>
          </p:cNvSpPr>
          <p:nvPr userDrawn="1">
            <p:ph type="title"/>
          </p:nvPr>
        </p:nvSpPr>
        <p:spPr>
          <a:xfrm>
            <a:off x="685800" y="365126"/>
            <a:ext cx="10210800" cy="798046"/>
          </a:xfrm>
          <a:prstGeom prst="rect">
            <a:avLst/>
          </a:prstGeom>
        </p:spPr>
        <p:txBody>
          <a:bodyPr vert="horz" lIns="0" tIns="0" rIns="0" bIns="0" rtlCol="0" anchor="ctr">
            <a:normAutofit/>
          </a:bodyPr>
          <a:lstStyle/>
          <a:p>
            <a:r>
              <a:rPr lang="en-US" noProof="0"/>
              <a:t>Click to edit Master title style</a:t>
            </a:r>
            <a:endParaRPr lang="en-CA" noProof="0" dirty="0"/>
          </a:p>
        </p:txBody>
      </p:sp>
      <p:pic>
        <p:nvPicPr>
          <p:cNvPr id="11" name="Picture 10"/>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674042" y="6448283"/>
            <a:ext cx="1870819" cy="136566"/>
          </a:xfrm>
          <a:prstGeom prst="rect">
            <a:avLst/>
          </a:prstGeom>
        </p:spPr>
      </p:pic>
    </p:spTree>
    <p:extLst>
      <p:ext uri="{BB962C8B-B14F-4D97-AF65-F5344CB8AC3E}">
        <p14:creationId xmlns:p14="http://schemas.microsoft.com/office/powerpoint/2010/main" val="1724841895"/>
      </p:ext>
    </p:extLst>
  </p:cSld>
  <p:clrMap bg1="lt1" tx1="dk1" bg2="lt2" tx2="dk2" accent1="accent1" accent2="accent2" accent3="accent3" accent4="accent4" accent5="accent5" accent6="accent6" hlink="hlink" folHlink="folHlink"/>
  <p:sldLayoutIdLst>
    <p:sldLayoutId id="2147483660" r:id="rId1"/>
    <p:sldLayoutId id="2147483691" r:id="rId2"/>
    <p:sldLayoutId id="2147483664" r:id="rId3"/>
    <p:sldLayoutId id="2147483692" r:id="rId4"/>
    <p:sldLayoutId id="2147483649" r:id="rId5"/>
    <p:sldLayoutId id="2147483651" r:id="rId6"/>
    <p:sldLayoutId id="2147483663" r:id="rId7"/>
    <p:sldLayoutId id="2147483698" r:id="rId8"/>
    <p:sldLayoutId id="2147483694" r:id="rId9"/>
    <p:sldLayoutId id="2147483652" r:id="rId10"/>
    <p:sldLayoutId id="2147483695" r:id="rId11"/>
    <p:sldLayoutId id="2147483653" r:id="rId12"/>
    <p:sldLayoutId id="2147483696" r:id="rId13"/>
    <p:sldLayoutId id="2147483654" r:id="rId14"/>
    <p:sldLayoutId id="2147483697" r:id="rId15"/>
    <p:sldLayoutId id="2147483699" r:id="rId16"/>
    <p:sldLayoutId id="2147483700" r:id="rId17"/>
    <p:sldLayoutId id="2147483701" r:id="rId18"/>
  </p:sldLayoutIdLst>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A"/>
      </a:defPPr>
      <a:lvl1pPr marL="0" algn="l" defTabSz="914400" rtl="0" eaLnBrk="1" latinLnBrk="0" hangingPunct="1">
        <a:defRPr sz="1200" kern="1200">
          <a:solidFill>
            <a:schemeClr val="tx1"/>
          </a:solidFill>
          <a:latin typeface="+mn-lt"/>
          <a:ea typeface="+mn-ea"/>
          <a:cs typeface="+mn-cs"/>
        </a:defRPr>
      </a:lvl1pPr>
      <a:lvl2pPr marL="0" algn="r" defTabSz="914400" rtl="0" eaLnBrk="1" latinLnBrk="0" hangingPunct="1">
        <a:defRPr sz="1200" kern="1200">
          <a:solidFill>
            <a:schemeClr val="tx1"/>
          </a:solidFill>
          <a:latin typeface="+mn-lt"/>
          <a:ea typeface="+mn-ea"/>
          <a:cs typeface="+mn-cs"/>
        </a:defRPr>
      </a:lvl2pPr>
      <a:lvl3pPr marL="0" algn="ctr" defTabSz="914400" rtl="0" eaLnBrk="1" latinLnBrk="0" hangingPunct="1">
        <a:defRPr sz="1200" kern="1200">
          <a:solidFill>
            <a:schemeClr val="tx1"/>
          </a:solidFill>
          <a:latin typeface="+mn-lt"/>
          <a:ea typeface="+mn-ea"/>
          <a:cs typeface="+mn-cs"/>
        </a:defRPr>
      </a:lvl3pPr>
      <a:lvl4pPr marL="0" algn="l" defTabSz="914400" rtl="0" eaLnBrk="1" latinLnBrk="0" hangingPunct="1">
        <a:defRPr sz="1200" kern="1200">
          <a:solidFill>
            <a:schemeClr val="tx1"/>
          </a:solidFill>
          <a:latin typeface="+mn-lt"/>
          <a:ea typeface="+mn-ea"/>
          <a:cs typeface="+mn-cs"/>
        </a:defRPr>
      </a:lvl4pPr>
      <a:lvl5pPr marL="0" algn="l" defTabSz="914400" rtl="0" eaLnBrk="1" latinLnBrk="0" hangingPunct="1">
        <a:defRPr sz="1200" kern="1200">
          <a:solidFill>
            <a:schemeClr val="tx1"/>
          </a:solidFill>
          <a:latin typeface="+mn-lt"/>
          <a:ea typeface="+mn-ea"/>
          <a:cs typeface="+mn-cs"/>
        </a:defRPr>
      </a:lvl5pPr>
      <a:lvl6pPr marL="0" algn="l" defTabSz="914400" rtl="0" eaLnBrk="1" latinLnBrk="0" hangingPunct="1">
        <a:defRPr sz="1200" kern="1200">
          <a:solidFill>
            <a:schemeClr val="tx1"/>
          </a:solidFill>
          <a:latin typeface="+mn-lt"/>
          <a:ea typeface="+mn-ea"/>
          <a:cs typeface="+mn-cs"/>
        </a:defRPr>
      </a:lvl6pPr>
      <a:lvl7pPr marL="0" algn="l" defTabSz="914400" rtl="0" eaLnBrk="1" latinLnBrk="0" hangingPunct="1">
        <a:defRPr sz="1200" kern="1200">
          <a:solidFill>
            <a:schemeClr val="tx1"/>
          </a:solidFill>
          <a:latin typeface="+mn-lt"/>
          <a:ea typeface="+mn-ea"/>
          <a:cs typeface="+mn-cs"/>
        </a:defRPr>
      </a:lvl7pPr>
      <a:lvl8pPr marL="0" algn="l" defTabSz="914400" rtl="0" eaLnBrk="1" latinLnBrk="0" hangingPunct="1">
        <a:defRPr sz="1200" kern="1200">
          <a:solidFill>
            <a:schemeClr val="tx1"/>
          </a:solidFill>
          <a:latin typeface="+mn-lt"/>
          <a:ea typeface="+mn-ea"/>
          <a:cs typeface="+mn-cs"/>
        </a:defRPr>
      </a:lvl8pPr>
      <a:lvl9pPr marL="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2" userDrawn="1">
          <p15:clr>
            <a:srgbClr val="F26B43"/>
          </p15:clr>
        </p15:guide>
        <p15:guide id="4" pos="6864" userDrawn="1">
          <p15:clr>
            <a:srgbClr val="F26B43"/>
          </p15:clr>
        </p15:guide>
        <p15:guide id="5" orient="horz" pos="888" userDrawn="1">
          <p15:clr>
            <a:srgbClr val="F26B43"/>
          </p15:clr>
        </p15:guide>
        <p15:guide id="6"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a:t>April 2024</a:t>
            </a:r>
          </a:p>
        </p:txBody>
      </p:sp>
      <p:sp>
        <p:nvSpPr>
          <p:cNvPr id="6" name="Title 5"/>
          <p:cNvSpPr>
            <a:spLocks noGrp="1"/>
          </p:cNvSpPr>
          <p:nvPr>
            <p:ph type="ctrTitle"/>
          </p:nvPr>
        </p:nvSpPr>
        <p:spPr/>
        <p:txBody>
          <a:bodyPr/>
          <a:lstStyle/>
          <a:p>
            <a:r>
              <a:rPr lang="en-US" dirty="0"/>
              <a:t>Capital markets update</a:t>
            </a:r>
          </a:p>
        </p:txBody>
      </p:sp>
    </p:spTree>
    <p:extLst>
      <p:ext uri="{BB962C8B-B14F-4D97-AF65-F5344CB8AC3E}">
        <p14:creationId xmlns:p14="http://schemas.microsoft.com/office/powerpoint/2010/main" val="72929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676650" y="2759076"/>
            <a:ext cx="1822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19" tIns="42759" rIns="85519" bIns="42759">
            <a:spAutoFit/>
          </a:bodyPr>
          <a:lstStyle>
            <a:lvl1pPr defTabSz="954088">
              <a:spcBef>
                <a:spcPts val="1000"/>
              </a:spcBef>
              <a:buFont typeface="Arial" pitchFamily="34" charset="0"/>
              <a:defRPr>
                <a:solidFill>
                  <a:srgbClr val="4B4F54"/>
                </a:solidFill>
                <a:latin typeface="Arial" pitchFamily="34" charset="0"/>
                <a:ea typeface="MS PGothic" pitchFamily="34" charset="-128"/>
              </a:defRPr>
            </a:lvl1pPr>
            <a:lvl2pPr marL="742950" indent="-285750" defTabSz="954088">
              <a:spcBef>
                <a:spcPts val="500"/>
              </a:spcBef>
              <a:buFont typeface="Arial" pitchFamily="34" charset="0"/>
              <a:defRPr>
                <a:solidFill>
                  <a:srgbClr val="4B4F54"/>
                </a:solidFill>
                <a:latin typeface="Arial" pitchFamily="34" charset="0"/>
                <a:ea typeface="MS PGothic" pitchFamily="34" charset="-128"/>
              </a:defRPr>
            </a:lvl2pPr>
            <a:lvl3pPr marL="1143000" indent="-228600" defTabSz="954088">
              <a:spcBef>
                <a:spcPts val="500"/>
              </a:spcBef>
              <a:buFont typeface="Arial" pitchFamily="34" charset="0"/>
              <a:defRPr sz="1600">
                <a:solidFill>
                  <a:srgbClr val="4B4F54"/>
                </a:solidFill>
                <a:latin typeface="Arial" pitchFamily="34" charset="0"/>
                <a:ea typeface="MS PGothic" pitchFamily="34" charset="-128"/>
              </a:defRPr>
            </a:lvl3pPr>
            <a:lvl4pPr marL="1600200" indent="-228600" defTabSz="954088">
              <a:spcBef>
                <a:spcPts val="500"/>
              </a:spcBef>
              <a:buFont typeface="Arial" pitchFamily="34" charset="0"/>
              <a:defRPr sz="1600">
                <a:solidFill>
                  <a:srgbClr val="4B4F54"/>
                </a:solidFill>
                <a:latin typeface="Arial" pitchFamily="34" charset="0"/>
                <a:ea typeface="MS PGothic" pitchFamily="34" charset="-128"/>
              </a:defRPr>
            </a:lvl4pPr>
            <a:lvl5pPr marL="2057400" indent="-228600" defTabSz="954088">
              <a:spcBef>
                <a:spcPts val="500"/>
              </a:spcBef>
              <a:buFont typeface="Arial" pitchFamily="34" charset="0"/>
              <a:defRPr sz="1600">
                <a:solidFill>
                  <a:srgbClr val="4B4F54"/>
                </a:solidFill>
                <a:latin typeface="Arial" pitchFamily="34" charset="0"/>
                <a:ea typeface="MS PGothic" pitchFamily="34" charset="-128"/>
              </a:defRPr>
            </a:lvl5pPr>
            <a:lvl6pPr marL="2514600" indent="-228600" defTabSz="954088"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defTabSz="954088"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defTabSz="954088"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defTabSz="954088"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eaLnBrk="1" hangingPunct="1">
              <a:spcBef>
                <a:spcPct val="50000"/>
              </a:spcBef>
              <a:buFontTx/>
              <a:buNone/>
            </a:pPr>
            <a:endParaRPr lang="en-US" altLang="en-US" sz="900" b="1" i="1">
              <a:solidFill>
                <a:srgbClr val="0000FF"/>
              </a:solidFill>
              <a:latin typeface="Times New Roman" pitchFamily="18" charset="0"/>
              <a:ea typeface="Batang" pitchFamily="18" charset="-127"/>
            </a:endParaRPr>
          </a:p>
        </p:txBody>
      </p:sp>
      <p:sp>
        <p:nvSpPr>
          <p:cNvPr id="15364" name="Rectangle 16"/>
          <p:cNvSpPr>
            <a:spLocks noChangeArrowheads="1"/>
          </p:cNvSpPr>
          <p:nvPr/>
        </p:nvSpPr>
        <p:spPr bwMode="auto">
          <a:xfrm>
            <a:off x="1730375" y="327025"/>
            <a:ext cx="85407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0" tIns="41015" rIns="82030" bIns="41015"/>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0"/>
              </a:spcBef>
              <a:buFontTx/>
              <a:buNone/>
            </a:pPr>
            <a:endParaRPr lang="en-US" altLang="en-US" sz="2200" b="1">
              <a:solidFill>
                <a:srgbClr val="002144"/>
              </a:solidFill>
            </a:endParaRPr>
          </a:p>
        </p:txBody>
      </p:sp>
      <p:sp>
        <p:nvSpPr>
          <p:cNvPr id="3" name="Content Placeholder 2"/>
          <p:cNvSpPr>
            <a:spLocks noGrp="1"/>
          </p:cNvSpPr>
          <p:nvPr>
            <p:ph idx="1"/>
          </p:nvPr>
        </p:nvSpPr>
        <p:spPr>
          <a:xfrm>
            <a:off x="685800" y="1239167"/>
            <a:ext cx="10896600" cy="2212488"/>
          </a:xfrm>
        </p:spPr>
        <p:txBody>
          <a:bodyPr>
            <a:noAutofit/>
          </a:bodyPr>
          <a:lstStyle/>
          <a:p>
            <a:pPr marL="171450" marR="0" indent="-171450">
              <a:lnSpc>
                <a:spcPct val="100000"/>
              </a:lnSpc>
              <a:spcBef>
                <a:spcPts val="0"/>
              </a:spcBef>
              <a:spcAft>
                <a:spcPts val="600"/>
              </a:spcAft>
              <a:buFont typeface="Arial" panose="020B0604020202020204" pitchFamily="34" charset="0"/>
              <a:buChar char="•"/>
            </a:pPr>
            <a:r>
              <a:rPr lang="en-US" sz="1200" kern="100" dirty="0">
                <a:effectLst/>
                <a:latin typeface="Arial" panose="020B0604020202020204" pitchFamily="34" charset="0"/>
                <a:ea typeface="Calibri" panose="020F0502020204030204" pitchFamily="34" charset="0"/>
              </a:rPr>
              <a:t>Economic data has been resilient, recession risks have diminished, and inflation has cooled sufficiently for central banks to consider cutting policy rates at some point this year. In this environment, sovereign bonds are appealing, and while stocks have surged as investors embraced the improved odds of an economic soft landing, demanding valuations in U.S. large-cap stocks may limit upside potential.</a:t>
            </a:r>
          </a:p>
          <a:p>
            <a:pPr marL="171450" marR="0" indent="-171450">
              <a:lnSpc>
                <a:spcPct val="100000"/>
              </a:lnSpc>
              <a:spcBef>
                <a:spcPts val="0"/>
              </a:spcBef>
              <a:spcAft>
                <a:spcPts val="600"/>
              </a:spcAft>
              <a:buFont typeface="Arial" panose="020B0604020202020204" pitchFamily="34" charset="0"/>
              <a:buChar char="•"/>
            </a:pPr>
            <a:r>
              <a:rPr lang="en-US" sz="1200" kern="100" dirty="0">
                <a:latin typeface="Arial" panose="020B0604020202020204" pitchFamily="34" charset="0"/>
              </a:rPr>
              <a:t>A variety of factors have motivated us to upgrade the likelihood of a soft landing for the U.S. economy to 60% from 40% last quarter, and we now look for modest growth in the first half of 2024 instead of recession. We have also boosted our 2024 forecast for real U.S. GDP growth to 2.4% from 0.3% and project further moderate growth in 2025 that could be even stronger if central-bank rate cuts unfold. Our 2024 growth forecasts are now roughly in line with the consensus for most countries, and even slightly above for the U.S. and Canada. For emerging markets, our growth forecasts have also been raised slightly to reflect the positive effect of healthier developed-world economies. Although the soft-landing scenario is now the most probable outcome, we recognize that a recession remains possible given that higher rates represent an economic headwind, mostly affecting regions outside of the U.S., and several important recession signals remain in place.</a:t>
            </a:r>
          </a:p>
        </p:txBody>
      </p:sp>
      <p:sp>
        <p:nvSpPr>
          <p:cNvPr id="15365" name="Title 1"/>
          <p:cNvSpPr>
            <a:spLocks noGrp="1"/>
          </p:cNvSpPr>
          <p:nvPr>
            <p:ph type="title"/>
          </p:nvPr>
        </p:nvSpPr>
        <p:spPr/>
        <p:txBody>
          <a:bodyPr/>
          <a:lstStyle/>
          <a:p>
            <a:pPr eaLnBrk="1" hangingPunct="1"/>
            <a:r>
              <a:rPr lang="en-US" altLang="en-US" dirty="0"/>
              <a:t>The economy</a:t>
            </a:r>
          </a:p>
        </p:txBody>
      </p:sp>
      <p:sp>
        <p:nvSpPr>
          <p:cNvPr id="4" name="Slide Number Placeholder 3"/>
          <p:cNvSpPr>
            <a:spLocks noGrp="1"/>
          </p:cNvSpPr>
          <p:nvPr>
            <p:ph type="sldNum" sz="quarter" idx="12"/>
          </p:nvPr>
        </p:nvSpPr>
        <p:spPr/>
        <p:txBody>
          <a:bodyPr/>
          <a:lstStyle/>
          <a:p>
            <a:fld id="{00D53123-EF31-4C08-A865-932FC064F9C8}" type="slidenum">
              <a:rPr lang="en-CA" smtClean="0"/>
              <a:pPr/>
              <a:t>2</a:t>
            </a:fld>
            <a:endParaRPr lang="en-CA" dirty="0"/>
          </a:p>
        </p:txBody>
      </p:sp>
      <p:pic>
        <p:nvPicPr>
          <p:cNvPr id="6" name="Picture 5">
            <a:extLst>
              <a:ext uri="{FF2B5EF4-FFF2-40B4-BE49-F238E27FC236}">
                <a16:creationId xmlns:a16="http://schemas.microsoft.com/office/drawing/2014/main" id="{156F3906-29CA-948E-0DCF-51C3E64F260B}"/>
              </a:ext>
            </a:extLst>
          </p:cNvPr>
          <p:cNvPicPr/>
          <p:nvPr/>
        </p:nvPicPr>
        <p:blipFill>
          <a:blip r:embed="rId3"/>
          <a:stretch>
            <a:fillRect/>
          </a:stretch>
        </p:blipFill>
        <p:spPr>
          <a:xfrm>
            <a:off x="1338662" y="3231918"/>
            <a:ext cx="4509326" cy="2970213"/>
          </a:xfrm>
          <a:prstGeom prst="rect">
            <a:avLst/>
          </a:prstGeom>
        </p:spPr>
      </p:pic>
      <p:pic>
        <p:nvPicPr>
          <p:cNvPr id="7" name="Picture 6">
            <a:extLst>
              <a:ext uri="{FF2B5EF4-FFF2-40B4-BE49-F238E27FC236}">
                <a16:creationId xmlns:a16="http://schemas.microsoft.com/office/drawing/2014/main" id="{7DC9368A-34A4-FF6C-E8AF-9AF697F812BD}"/>
              </a:ext>
            </a:extLst>
          </p:cNvPr>
          <p:cNvPicPr/>
          <p:nvPr/>
        </p:nvPicPr>
        <p:blipFill>
          <a:blip r:embed="rId4"/>
          <a:stretch>
            <a:fillRect/>
          </a:stretch>
        </p:blipFill>
        <p:spPr>
          <a:xfrm>
            <a:off x="6500850" y="3161268"/>
            <a:ext cx="4058813" cy="3040863"/>
          </a:xfrm>
          <a:prstGeom prst="rect">
            <a:avLst/>
          </a:prstGeom>
        </p:spPr>
      </p:pic>
    </p:spTree>
    <p:extLst>
      <p:ext uri="{BB962C8B-B14F-4D97-AF65-F5344CB8AC3E}">
        <p14:creationId xmlns:p14="http://schemas.microsoft.com/office/powerpoint/2010/main" val="249399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1655763" y="1242085"/>
            <a:ext cx="88741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lstStyle>
            <a:lvl1pPr marL="285750" indent="-285750">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lnSpc>
                <a:spcPct val="115000"/>
              </a:lnSpc>
              <a:spcBef>
                <a:spcPct val="20000"/>
              </a:spcBef>
              <a:buClr>
                <a:srgbClr val="B8A970"/>
              </a:buClr>
              <a:buFont typeface="Wingdings" pitchFamily="2" charset="2"/>
              <a:buChar char="§"/>
            </a:pPr>
            <a:endParaRPr lang="en-US" altLang="en-US" sz="1400">
              <a:solidFill>
                <a:srgbClr val="002144"/>
              </a:solidFill>
            </a:endParaRPr>
          </a:p>
        </p:txBody>
      </p:sp>
      <p:sp>
        <p:nvSpPr>
          <p:cNvPr id="2" name="Content Placeholder 1"/>
          <p:cNvSpPr>
            <a:spLocks noGrp="1"/>
          </p:cNvSpPr>
          <p:nvPr>
            <p:ph idx="1"/>
          </p:nvPr>
        </p:nvSpPr>
        <p:spPr>
          <a:xfrm>
            <a:off x="519877" y="1338180"/>
            <a:ext cx="10746830" cy="4524935"/>
          </a:xfrm>
        </p:spPr>
        <p:txBody>
          <a:bodyPr>
            <a:normAutofit/>
          </a:bodyPr>
          <a:lstStyle/>
          <a:p>
            <a:pPr marL="342900" indent="-342900">
              <a:lnSpc>
                <a:spcPct val="87000"/>
              </a:lnSpc>
              <a:spcBef>
                <a:spcPts val="0"/>
              </a:spcBef>
              <a:spcAft>
                <a:spcPts val="600"/>
              </a:spcAft>
              <a:buFont typeface="Symbol" panose="05050102010706020507" pitchFamily="18" charset="2"/>
              <a:buChar char=""/>
            </a:pPr>
            <a:r>
              <a:rPr lang="en-US" sz="1200" dirty="0">
                <a:latin typeface="Arial" panose="020B0604020202020204" pitchFamily="34" charset="0"/>
              </a:rPr>
              <a:t>The period of aggressive central-bank rate hikes ended last year, with a small but growing number of central banks, all of them in emerging markets, starting to ease monetary conditions. Major developed-world central banks are now in a position to do so for several reasons. Inflation has dropped significantly and most major economies have recorded uncomfortably slow growth over the past year. We forecast five 25-basis-point policy-rate cuts in the U.S. over the next year, although we recognize that the timing and pace of monetary-policy adjustments will ultimately be guided by the path of the economy and inflation.</a:t>
            </a:r>
          </a:p>
          <a:p>
            <a:pPr marL="342900" indent="-342900">
              <a:lnSpc>
                <a:spcPct val="87000"/>
              </a:lnSpc>
              <a:spcBef>
                <a:spcPts val="0"/>
              </a:spcBef>
              <a:spcAft>
                <a:spcPts val="600"/>
              </a:spcAft>
              <a:buFont typeface="Symbol" panose="05050102010706020507" pitchFamily="18" charset="2"/>
              <a:buChar char=""/>
            </a:pPr>
            <a:r>
              <a:rPr lang="en-US" sz="1200" dirty="0">
                <a:latin typeface="Arial" panose="020B0604020202020204" pitchFamily="34" charset="0"/>
              </a:rPr>
              <a:t>Bonds are near their most attractive levels in two decades after selling off from a state of overvaluation that had not been seen in 150 years. The fixed-income bear market of 2020-2023 rapidly pulled yields above 5% for the first time since 2007 and erased all of the overvaluation that had built up since the 1980s, which was accentuated by the pandemic. While the U.S. 10-year yield has declined from its October 2023 peak, at 4.25% it remains near the upper end of the historical range excluding the 1970s and 1980s, a period that featured extreme inflation. Our models confirm that sovereign bonds are attractive, with yields well above their equilibrium levels in major markets excluding Japan, where interest rates are still subject to central-bank efforts to suppress yields. Taking everything together, our models suggest that the appropriate level for bond yields is lower, as long as inflation continues to fall as we expect. In addition to the positive fundamental backdrop, there are a variety of bullish technical measures that suggest a solid outlook for bonds. Our own forecast is for a 4.00% yield on the U.S. 10-year bond a year from now, which would result in mid-to high single-digit returns over the year ahead and, importantly, with little valuation risk.</a:t>
            </a:r>
          </a:p>
        </p:txBody>
      </p:sp>
      <p:sp>
        <p:nvSpPr>
          <p:cNvPr id="19459" name="Title 2"/>
          <p:cNvSpPr>
            <a:spLocks noGrp="1"/>
          </p:cNvSpPr>
          <p:nvPr>
            <p:ph type="title"/>
          </p:nvPr>
        </p:nvSpPr>
        <p:spPr/>
        <p:txBody>
          <a:bodyPr>
            <a:normAutofit/>
          </a:bodyPr>
          <a:lstStyle/>
          <a:p>
            <a:pPr eaLnBrk="1" hangingPunct="1"/>
            <a:r>
              <a:rPr lang="en-US" altLang="en-US" dirty="0"/>
              <a:t>Fixed income outlook</a:t>
            </a:r>
            <a:endParaRPr lang="en-US" altLang="en-US" b="1" dirty="0">
              <a:solidFill>
                <a:srgbClr val="FF0000"/>
              </a:solidFill>
            </a:endParaRPr>
          </a:p>
        </p:txBody>
      </p:sp>
      <p:sp>
        <p:nvSpPr>
          <p:cNvPr id="3" name="Slide Number Placeholder 2"/>
          <p:cNvSpPr>
            <a:spLocks noGrp="1"/>
          </p:cNvSpPr>
          <p:nvPr>
            <p:ph type="sldNum" sz="quarter" idx="12"/>
          </p:nvPr>
        </p:nvSpPr>
        <p:spPr/>
        <p:txBody>
          <a:bodyPr/>
          <a:lstStyle/>
          <a:p>
            <a:fld id="{00D53123-EF31-4C08-A865-932FC064F9C8}" type="slidenum">
              <a:rPr lang="en-CA" smtClean="0"/>
              <a:pPr/>
              <a:t>3</a:t>
            </a:fld>
            <a:endParaRPr lang="en-CA" dirty="0"/>
          </a:p>
        </p:txBody>
      </p:sp>
      <p:sp>
        <p:nvSpPr>
          <p:cNvPr id="9" name="Text Box 12"/>
          <p:cNvSpPr txBox="1">
            <a:spLocks noChangeArrowheads="1"/>
          </p:cNvSpPr>
          <p:nvPr/>
        </p:nvSpPr>
        <p:spPr bwMode="auto">
          <a:xfrm>
            <a:off x="343692" y="6174262"/>
            <a:ext cx="2208213" cy="30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82048" rIns="82048" bIns="82048">
            <a:spAutoFit/>
          </a:bodyPr>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50000"/>
              </a:spcBef>
            </a:pPr>
            <a:r>
              <a:rPr lang="en-CA" altLang="en-US" sz="900" dirty="0">
                <a:solidFill>
                  <a:schemeClr val="tx1">
                    <a:lumMod val="65000"/>
                    <a:lumOff val="35000"/>
                  </a:schemeClr>
                </a:solidFill>
              </a:rPr>
              <a:t>As of March 2024.</a:t>
            </a:r>
          </a:p>
        </p:txBody>
      </p:sp>
      <p:pic>
        <p:nvPicPr>
          <p:cNvPr id="6" name="Picture 5">
            <a:extLst>
              <a:ext uri="{FF2B5EF4-FFF2-40B4-BE49-F238E27FC236}">
                <a16:creationId xmlns:a16="http://schemas.microsoft.com/office/drawing/2014/main" id="{A9626C24-1DFA-7A9E-1FD5-1FEB7CD389D5}"/>
              </a:ext>
            </a:extLst>
          </p:cNvPr>
          <p:cNvPicPr/>
          <p:nvPr/>
        </p:nvPicPr>
        <p:blipFill>
          <a:blip r:embed="rId3"/>
          <a:stretch>
            <a:fillRect/>
          </a:stretch>
        </p:blipFill>
        <p:spPr>
          <a:xfrm>
            <a:off x="1367247" y="3617830"/>
            <a:ext cx="4180114" cy="2858588"/>
          </a:xfrm>
          <a:prstGeom prst="rect">
            <a:avLst/>
          </a:prstGeom>
        </p:spPr>
      </p:pic>
      <p:pic>
        <p:nvPicPr>
          <p:cNvPr id="7" name="Picture 6">
            <a:extLst>
              <a:ext uri="{FF2B5EF4-FFF2-40B4-BE49-F238E27FC236}">
                <a16:creationId xmlns:a16="http://schemas.microsoft.com/office/drawing/2014/main" id="{71E68D7F-D8DF-1F6F-8420-C9EEC563F0AF}"/>
              </a:ext>
            </a:extLst>
          </p:cNvPr>
          <p:cNvPicPr/>
          <p:nvPr/>
        </p:nvPicPr>
        <p:blipFill>
          <a:blip r:embed="rId4"/>
          <a:stretch>
            <a:fillRect/>
          </a:stretch>
        </p:blipFill>
        <p:spPr>
          <a:xfrm>
            <a:off x="5893292" y="3549014"/>
            <a:ext cx="4313918" cy="2858588"/>
          </a:xfrm>
          <a:prstGeom prst="rect">
            <a:avLst/>
          </a:prstGeom>
        </p:spPr>
      </p:pic>
    </p:spTree>
    <p:extLst>
      <p:ext uri="{BB962C8B-B14F-4D97-AF65-F5344CB8AC3E}">
        <p14:creationId xmlns:p14="http://schemas.microsoft.com/office/powerpoint/2010/main" val="307918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en-US" altLang="en-US" dirty="0"/>
              <a:t>Fixed income forecasts</a:t>
            </a:r>
          </a:p>
        </p:txBody>
      </p:sp>
      <p:sp>
        <p:nvSpPr>
          <p:cNvPr id="6" name="Rectangle 1"/>
          <p:cNvSpPr>
            <a:spLocks noChangeArrowheads="1"/>
          </p:cNvSpPr>
          <p:nvPr/>
        </p:nvSpPr>
        <p:spPr bwMode="auto">
          <a:xfrm>
            <a:off x="469084" y="6054292"/>
            <a:ext cx="1042751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50000"/>
              </a:spcBef>
            </a:pPr>
            <a:r>
              <a:rPr lang="en-US" altLang="en-US" sz="900" dirty="0">
                <a:solidFill>
                  <a:schemeClr val="tx1">
                    <a:lumMod val="65000"/>
                    <a:lumOff val="35000"/>
                  </a:schemeClr>
                </a:solidFill>
              </a:rPr>
              <a:t>Source: RBC GAM, Bloomberg. Rate definitions: U.S.= Fed Funds rate; Canada= Overnight rate; Europe = Eurozone policy rate; United Kingdom= Base rate; Japan= Overnight call rate.</a:t>
            </a:r>
            <a:br>
              <a:rPr lang="en-US" altLang="en-US" sz="900" dirty="0">
                <a:solidFill>
                  <a:schemeClr val="tx1">
                    <a:lumMod val="65000"/>
                    <a:lumOff val="35000"/>
                  </a:schemeClr>
                </a:solidFill>
              </a:rPr>
            </a:br>
            <a:r>
              <a:rPr lang="en-US" altLang="en-US" sz="900" dirty="0">
                <a:solidFill>
                  <a:schemeClr val="tx1">
                    <a:lumMod val="65000"/>
                    <a:lumOff val="35000"/>
                  </a:schemeClr>
                </a:solidFill>
              </a:rPr>
              <a:t>* Please note that the forecasts are updated quarterly in March, June, September and December. </a:t>
            </a:r>
          </a:p>
          <a:p>
            <a:pPr>
              <a:spcBef>
                <a:spcPct val="50000"/>
              </a:spcBef>
              <a:buFont typeface="Arial" pitchFamily="34" charset="0"/>
              <a:buNone/>
            </a:pPr>
            <a:endParaRPr lang="en-US" altLang="en-US" sz="900" dirty="0">
              <a:solidFill>
                <a:schemeClr val="tx1">
                  <a:lumMod val="65000"/>
                  <a:lumOff val="35000"/>
                </a:schemeClr>
              </a:solidFill>
            </a:endParaRPr>
          </a:p>
        </p:txBody>
      </p:sp>
      <p:graphicFrame>
        <p:nvGraphicFramePr>
          <p:cNvPr id="8" name="Table Placeholder 5"/>
          <p:cNvGraphicFramePr>
            <a:graphicFrameLocks noGrp="1"/>
          </p:cNvGraphicFramePr>
          <p:nvPr>
            <p:custDataLst>
              <p:tags r:id="rId1"/>
            </p:custDataLst>
            <p:extLst>
              <p:ext uri="{D42A27DB-BD31-4B8C-83A1-F6EECF244321}">
                <p14:modId xmlns:p14="http://schemas.microsoft.com/office/powerpoint/2010/main" val="2588468099"/>
              </p:ext>
            </p:extLst>
          </p:nvPr>
        </p:nvGraphicFramePr>
        <p:xfrm>
          <a:off x="2954680" y="1298448"/>
          <a:ext cx="5843016" cy="2050073"/>
        </p:xfrm>
        <a:graphic>
          <a:graphicData uri="http://schemas.openxmlformats.org/drawingml/2006/table">
            <a:tbl>
              <a:tblPr>
                <a:tableStyleId>{0E3FDE45-AF77-4B5C-9715-49D594BDF05E}</a:tableStyleId>
              </a:tblPr>
              <a:tblGrid>
                <a:gridCol w="1947672">
                  <a:extLst>
                    <a:ext uri="{9D8B030D-6E8A-4147-A177-3AD203B41FA5}">
                      <a16:colId xmlns:a16="http://schemas.microsoft.com/office/drawing/2014/main" val="20000"/>
                    </a:ext>
                  </a:extLst>
                </a:gridCol>
                <a:gridCol w="1947672">
                  <a:extLst>
                    <a:ext uri="{9D8B030D-6E8A-4147-A177-3AD203B41FA5}">
                      <a16:colId xmlns:a16="http://schemas.microsoft.com/office/drawing/2014/main" val="3234160035"/>
                    </a:ext>
                  </a:extLst>
                </a:gridCol>
                <a:gridCol w="1947672">
                  <a:extLst>
                    <a:ext uri="{9D8B030D-6E8A-4147-A177-3AD203B41FA5}">
                      <a16:colId xmlns:a16="http://schemas.microsoft.com/office/drawing/2014/main" val="20002"/>
                    </a:ext>
                  </a:extLst>
                </a:gridCol>
              </a:tblGrid>
              <a:tr h="495518">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1" u="none" strike="noStrike" cap="none" normalizeH="0" baseline="0" dirty="0">
                          <a:ln>
                            <a:noFill/>
                          </a:ln>
                          <a:solidFill>
                            <a:schemeClr val="tx1"/>
                          </a:solidFill>
                          <a:effectLst/>
                        </a:rPr>
                        <a:t>Policy Rates</a:t>
                      </a:r>
                      <a:endParaRPr kumimoji="0" lang="fr-CA" altLang="en-US" sz="1200" b="1" i="0" u="none" strike="noStrike" cap="none" normalizeH="0" baseline="0" dirty="0">
                        <a:ln>
                          <a:noFill/>
                        </a:ln>
                        <a:solidFill>
                          <a:schemeClr val="tx1"/>
                        </a:solidFill>
                        <a:effectLst/>
                        <a:latin typeface="Arial" pitchFamily="34" charset="0"/>
                        <a:ea typeface="MS PGothic" pitchFamily="34" charset="-128"/>
                      </a:endParaRPr>
                    </a:p>
                  </a:txBody>
                  <a:tcPr marL="91437" marR="91437"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Current</a:t>
                      </a:r>
                      <a:endParaRPr kumimoji="0" lang="fr-CA" altLang="en-US" sz="1200" b="1" i="0" u="none" strike="noStrike" cap="none" normalizeH="0" baseline="0" dirty="0">
                        <a:ln>
                          <a:noFill/>
                        </a:ln>
                        <a:solidFill>
                          <a:schemeClr val="tx1"/>
                        </a:solidFill>
                        <a:effectLst/>
                        <a:latin typeface="Arial"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a:ln>
                            <a:noFill/>
                          </a:ln>
                          <a:solidFill>
                            <a:schemeClr val="tx1"/>
                          </a:solidFill>
                          <a:effectLst/>
                          <a:latin typeface="Arial" pitchFamily="34" charset="0"/>
                          <a:ea typeface="MS PGothic" pitchFamily="34" charset="-128"/>
                        </a:rPr>
                        <a:t>March 2024</a:t>
                      </a:r>
                    </a:p>
                  </a:txBody>
                  <a:tcPr marL="91437" marR="91437"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Forecast</a:t>
                      </a:r>
                      <a:r>
                        <a:rPr kumimoji="0" lang="fr-CA" altLang="en-US" sz="1200" b="1" i="0" u="none" strike="noStrike" cap="none" normalizeH="0" baseline="0" dirty="0">
                          <a:ln>
                            <a:noFill/>
                          </a:ln>
                          <a:solidFill>
                            <a:schemeClr val="tx1"/>
                          </a:solidFill>
                          <a:effectLst/>
                          <a:latin typeface="Arial" pitchFamily="34" charset="0"/>
                          <a:ea typeface="MS PGothic" pitchFamily="34"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February</a:t>
                      </a:r>
                      <a:r>
                        <a:rPr kumimoji="0" lang="fr-CA" altLang="en-US" sz="1200" b="1" i="0" u="none" strike="noStrike" cap="none" normalizeH="0" baseline="0" dirty="0">
                          <a:ln>
                            <a:noFill/>
                          </a:ln>
                          <a:solidFill>
                            <a:schemeClr val="tx1"/>
                          </a:solidFill>
                          <a:effectLst/>
                          <a:latin typeface="Arial" pitchFamily="34" charset="0"/>
                          <a:ea typeface="MS PGothic" pitchFamily="34" charset="-128"/>
                        </a:rPr>
                        <a:t> 2025*</a:t>
                      </a:r>
                    </a:p>
                  </a:txBody>
                  <a:tcPr marL="91437" marR="91437" marT="45723" marB="45723" anchor="ctr" horzOverflow="overflow"/>
                </a:tc>
                <a:extLst>
                  <a:ext uri="{0D108BD9-81ED-4DB2-BD59-A6C34878D82A}">
                    <a16:rowId xmlns:a16="http://schemas.microsoft.com/office/drawing/2014/main" val="10000"/>
                  </a:ext>
                </a:extLst>
              </a:tr>
              <a:tr h="31091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U.S</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7" marR="91437" marT="45718" marB="45718" horzOverflow="overflow"/>
                </a:tc>
                <a:tc>
                  <a:txBody>
                    <a:bodyPr/>
                    <a:lstStyle/>
                    <a:p>
                      <a:pPr marL="0" algn="ctr" defTabSz="914400" rtl="0" eaLnBrk="1" fontAlgn="b" latinLnBrk="0" hangingPunct="1"/>
                      <a:r>
                        <a:rPr lang="en-US" sz="1200" kern="1200" dirty="0">
                          <a:solidFill>
                            <a:schemeClr val="tx1"/>
                          </a:solidFill>
                          <a:latin typeface="+mn-lt"/>
                          <a:ea typeface="+mn-ea"/>
                          <a:cs typeface="+mn-cs"/>
                        </a:rPr>
                        <a:t>5.50</a:t>
                      </a:r>
                    </a:p>
                  </a:txBody>
                  <a:tcPr marL="9525" marR="9525" marT="9525" marB="0" anchor="ctr"/>
                </a:tc>
                <a:tc>
                  <a:txBody>
                    <a:bodyPr/>
                    <a:lstStyle/>
                    <a:p>
                      <a:pPr marL="0" algn="ctr" defTabSz="914400" rtl="0" eaLnBrk="1" fontAlgn="b" latinLnBrk="0" hangingPunct="1"/>
                      <a:r>
                        <a:rPr lang="en-US" sz="1200" kern="1200" dirty="0">
                          <a:solidFill>
                            <a:schemeClr val="tx1"/>
                          </a:solidFill>
                          <a:latin typeface="+mn-lt"/>
                          <a:ea typeface="+mn-ea"/>
                          <a:cs typeface="+mn-cs"/>
                        </a:rPr>
                        <a:t>4.25</a:t>
                      </a:r>
                    </a:p>
                  </a:txBody>
                  <a:tcPr marL="9525" marR="9525" marT="9525" marB="0" anchor="ctr"/>
                </a:tc>
                <a:extLst>
                  <a:ext uri="{0D108BD9-81ED-4DB2-BD59-A6C34878D82A}">
                    <a16:rowId xmlns:a16="http://schemas.microsoft.com/office/drawing/2014/main" val="10001"/>
                  </a:ext>
                </a:extLst>
              </a:tr>
              <a:tr h="31091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Canada</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7" marR="91437" marT="45718" marB="45718" horzOverflow="overflow"/>
                </a:tc>
                <a:tc>
                  <a:txBody>
                    <a:bodyPr/>
                    <a:lstStyle/>
                    <a:p>
                      <a:pPr marL="0" algn="ctr" defTabSz="914400" rtl="0" eaLnBrk="1" fontAlgn="b" latinLnBrk="0" hangingPunct="1"/>
                      <a:r>
                        <a:rPr lang="en-US" sz="1200" kern="1200" dirty="0">
                          <a:solidFill>
                            <a:schemeClr val="tx1"/>
                          </a:solidFill>
                          <a:latin typeface="+mn-lt"/>
                          <a:ea typeface="+mn-ea"/>
                          <a:cs typeface="+mn-cs"/>
                        </a:rPr>
                        <a:t>5.00</a:t>
                      </a:r>
                    </a:p>
                  </a:txBody>
                  <a:tcPr marL="9525" marR="9525" marT="9525" marB="0" anchor="ctr"/>
                </a:tc>
                <a:tc>
                  <a:txBody>
                    <a:bodyPr/>
                    <a:lstStyle/>
                    <a:p>
                      <a:pPr marL="0" algn="ctr" defTabSz="914400" rtl="0" eaLnBrk="1" fontAlgn="b" latinLnBrk="0" hangingPunct="1"/>
                      <a:r>
                        <a:rPr lang="en-US" sz="1200" kern="1200" dirty="0">
                          <a:solidFill>
                            <a:schemeClr val="tx1"/>
                          </a:solidFill>
                          <a:latin typeface="+mn-lt"/>
                          <a:ea typeface="+mn-ea"/>
                          <a:cs typeface="+mn-cs"/>
                        </a:rPr>
                        <a:t>4.00</a:t>
                      </a:r>
                    </a:p>
                  </a:txBody>
                  <a:tcPr marL="9525" marR="9525" marT="9525" marB="0" anchor="ctr"/>
                </a:tc>
                <a:extLst>
                  <a:ext uri="{0D108BD9-81ED-4DB2-BD59-A6C34878D82A}">
                    <a16:rowId xmlns:a16="http://schemas.microsoft.com/office/drawing/2014/main" val="10002"/>
                  </a:ext>
                </a:extLst>
              </a:tr>
              <a:tr h="31091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Europe</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7" marR="91437" marT="45718" marB="45718" horzOverflow="overflow"/>
                </a:tc>
                <a:tc>
                  <a:txBody>
                    <a:bodyPr/>
                    <a:lstStyle/>
                    <a:p>
                      <a:pPr marL="0" algn="ctr" defTabSz="914400" rtl="0" eaLnBrk="1" fontAlgn="b" latinLnBrk="0" hangingPunct="1"/>
                      <a:r>
                        <a:rPr lang="en-US" sz="1200" kern="1200" dirty="0">
                          <a:solidFill>
                            <a:schemeClr val="tx1"/>
                          </a:solidFill>
                          <a:latin typeface="+mn-lt"/>
                          <a:ea typeface="+mn-ea"/>
                          <a:cs typeface="+mn-cs"/>
                        </a:rPr>
                        <a:t>4.00</a:t>
                      </a:r>
                    </a:p>
                  </a:txBody>
                  <a:tcPr marL="9525" marR="9525" marT="9525" marB="0" anchor="ctr"/>
                </a:tc>
                <a:tc>
                  <a:txBody>
                    <a:bodyPr/>
                    <a:lstStyle/>
                    <a:p>
                      <a:pPr marL="0" algn="ctr" defTabSz="914400" rtl="0" eaLnBrk="1" fontAlgn="b" latinLnBrk="0" hangingPunct="1"/>
                      <a:r>
                        <a:rPr lang="en-US" sz="1200" kern="1200" dirty="0">
                          <a:solidFill>
                            <a:schemeClr val="tx1"/>
                          </a:solidFill>
                          <a:latin typeface="+mn-lt"/>
                          <a:ea typeface="+mn-ea"/>
                          <a:cs typeface="+mn-cs"/>
                        </a:rPr>
                        <a:t>2.25</a:t>
                      </a:r>
                    </a:p>
                  </a:txBody>
                  <a:tcPr marL="9525" marR="9525" marT="9525" marB="0" anchor="ctr"/>
                </a:tc>
                <a:extLst>
                  <a:ext uri="{0D108BD9-81ED-4DB2-BD59-A6C34878D82A}">
                    <a16:rowId xmlns:a16="http://schemas.microsoft.com/office/drawing/2014/main" val="10003"/>
                  </a:ext>
                </a:extLst>
              </a:tr>
              <a:tr h="31091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a:ln>
                            <a:noFill/>
                          </a:ln>
                          <a:solidFill>
                            <a:schemeClr val="tx1"/>
                          </a:solidFill>
                          <a:effectLst/>
                        </a:rPr>
                        <a:t>United Kingdom</a:t>
                      </a:r>
                      <a:endParaRPr kumimoji="0" lang="fr-CA" altLang="en-US" sz="1200" b="0" i="0" u="none" strike="noStrike" cap="none" normalizeH="0" baseline="0">
                        <a:ln>
                          <a:noFill/>
                        </a:ln>
                        <a:solidFill>
                          <a:schemeClr val="tx1"/>
                        </a:solidFill>
                        <a:effectLst/>
                        <a:latin typeface="Arial" pitchFamily="34" charset="0"/>
                        <a:ea typeface="MS PGothic" pitchFamily="34" charset="-128"/>
                      </a:endParaRPr>
                    </a:p>
                  </a:txBody>
                  <a:tcPr marL="91437" marR="91437" marT="45718" marB="45718" horzOverflow="overflow"/>
                </a:tc>
                <a:tc>
                  <a:txBody>
                    <a:bodyPr/>
                    <a:lstStyle/>
                    <a:p>
                      <a:pPr marL="0" algn="ctr" defTabSz="914400" rtl="0" eaLnBrk="1" fontAlgn="b" latinLnBrk="0" hangingPunct="1"/>
                      <a:r>
                        <a:rPr lang="en-US" sz="1200" kern="1200" dirty="0">
                          <a:solidFill>
                            <a:schemeClr val="tx1"/>
                          </a:solidFill>
                          <a:latin typeface="+mn-lt"/>
                          <a:ea typeface="+mn-ea"/>
                          <a:cs typeface="+mn-cs"/>
                        </a:rPr>
                        <a:t>5.25</a:t>
                      </a:r>
                    </a:p>
                  </a:txBody>
                  <a:tcPr marL="9525" marR="9525" marT="9525" marB="0" anchor="ctr"/>
                </a:tc>
                <a:tc>
                  <a:txBody>
                    <a:bodyPr/>
                    <a:lstStyle/>
                    <a:p>
                      <a:pPr marL="0" algn="ctr" defTabSz="914400" rtl="0" eaLnBrk="1" fontAlgn="b" latinLnBrk="0" hangingPunct="1"/>
                      <a:r>
                        <a:rPr lang="en-US" sz="1200" kern="1200" dirty="0">
                          <a:solidFill>
                            <a:schemeClr val="tx1"/>
                          </a:solidFill>
                          <a:latin typeface="+mn-lt"/>
                          <a:ea typeface="+mn-ea"/>
                          <a:cs typeface="+mn-cs"/>
                        </a:rPr>
                        <a:t>4.25</a:t>
                      </a:r>
                    </a:p>
                  </a:txBody>
                  <a:tcPr marL="9525" marR="9525" marT="9525" marB="0" anchor="ctr"/>
                </a:tc>
                <a:extLst>
                  <a:ext uri="{0D108BD9-81ED-4DB2-BD59-A6C34878D82A}">
                    <a16:rowId xmlns:a16="http://schemas.microsoft.com/office/drawing/2014/main" val="10004"/>
                  </a:ext>
                </a:extLst>
              </a:tr>
              <a:tr h="31091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Japan</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7" marR="91437" marT="45718" marB="45718" horzOverflow="overflow"/>
                </a:tc>
                <a:tc>
                  <a:txBody>
                    <a:bodyPr/>
                    <a:lstStyle/>
                    <a:p>
                      <a:pPr marL="0" algn="ctr" defTabSz="914400" rtl="0" eaLnBrk="1" fontAlgn="b" latinLnBrk="0" hangingPunct="1"/>
                      <a:r>
                        <a:rPr lang="en-US" sz="1200" kern="1200" dirty="0">
                          <a:solidFill>
                            <a:schemeClr val="tx1"/>
                          </a:solidFill>
                          <a:latin typeface="+mn-lt"/>
                          <a:ea typeface="+mn-ea"/>
                          <a:cs typeface="+mn-cs"/>
                        </a:rPr>
                        <a:t>0.07</a:t>
                      </a:r>
                    </a:p>
                  </a:txBody>
                  <a:tcPr marL="9525" marR="9525" marT="9525" marB="0" anchor="ctr"/>
                </a:tc>
                <a:tc>
                  <a:txBody>
                    <a:bodyPr/>
                    <a:lstStyle/>
                    <a:p>
                      <a:pPr marL="0" algn="ctr" defTabSz="914400" rtl="0" eaLnBrk="1" fontAlgn="b" latinLnBrk="0" hangingPunct="1"/>
                      <a:r>
                        <a:rPr lang="en-US" sz="1200" kern="1200" dirty="0">
                          <a:solidFill>
                            <a:schemeClr val="tx1"/>
                          </a:solidFill>
                          <a:latin typeface="+mn-lt"/>
                          <a:ea typeface="+mn-ea"/>
                          <a:cs typeface="+mn-cs"/>
                        </a:rPr>
                        <a:t>0.10</a:t>
                      </a:r>
                    </a:p>
                  </a:txBody>
                  <a:tcPr marL="9525" marR="9525" marT="9525" marB="0" anchor="ct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00D53123-EF31-4C08-A865-932FC064F9C8}" type="slidenum">
              <a:rPr lang="en-CA" smtClean="0"/>
              <a:t>4</a:t>
            </a:fld>
            <a:endParaRPr lang="en-CA"/>
          </a:p>
        </p:txBody>
      </p:sp>
      <p:graphicFrame>
        <p:nvGraphicFramePr>
          <p:cNvPr id="10" name="Table Placeholder 5"/>
          <p:cNvGraphicFramePr>
            <a:graphicFrameLocks noGrp="1"/>
          </p:cNvGraphicFramePr>
          <p:nvPr>
            <p:custDataLst>
              <p:tags r:id="rId2"/>
            </p:custDataLst>
            <p:extLst>
              <p:ext uri="{D42A27DB-BD31-4B8C-83A1-F6EECF244321}">
                <p14:modId xmlns:p14="http://schemas.microsoft.com/office/powerpoint/2010/main" val="791665360"/>
              </p:ext>
            </p:extLst>
          </p:nvPr>
        </p:nvGraphicFramePr>
        <p:xfrm>
          <a:off x="2937263" y="3583899"/>
          <a:ext cx="5842797" cy="2122076"/>
        </p:xfrm>
        <a:graphic>
          <a:graphicData uri="http://schemas.openxmlformats.org/drawingml/2006/table">
            <a:tbl>
              <a:tblPr>
                <a:tableStyleId>{0E3FDE45-AF77-4B5C-9715-49D594BDF05E}</a:tableStyleId>
              </a:tblPr>
              <a:tblGrid>
                <a:gridCol w="1947599">
                  <a:extLst>
                    <a:ext uri="{9D8B030D-6E8A-4147-A177-3AD203B41FA5}">
                      <a16:colId xmlns:a16="http://schemas.microsoft.com/office/drawing/2014/main" val="20000"/>
                    </a:ext>
                  </a:extLst>
                </a:gridCol>
                <a:gridCol w="1947599">
                  <a:extLst>
                    <a:ext uri="{9D8B030D-6E8A-4147-A177-3AD203B41FA5}">
                      <a16:colId xmlns:a16="http://schemas.microsoft.com/office/drawing/2014/main" val="20001"/>
                    </a:ext>
                  </a:extLst>
                </a:gridCol>
                <a:gridCol w="1947599">
                  <a:extLst>
                    <a:ext uri="{9D8B030D-6E8A-4147-A177-3AD203B41FA5}">
                      <a16:colId xmlns:a16="http://schemas.microsoft.com/office/drawing/2014/main" val="20002"/>
                    </a:ext>
                  </a:extLst>
                </a:gridCol>
              </a:tblGrid>
              <a:tr h="43946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1" u="none" strike="noStrike" cap="none" normalizeH="0" baseline="0" dirty="0">
                          <a:ln>
                            <a:noFill/>
                          </a:ln>
                          <a:solidFill>
                            <a:schemeClr val="tx1"/>
                          </a:solidFill>
                          <a:effectLst/>
                        </a:rPr>
                        <a:t>Long-</a:t>
                      </a:r>
                      <a:r>
                        <a:rPr kumimoji="0" lang="fr-FR" altLang="en-US" sz="1200" b="1" u="none" strike="noStrike" cap="none" normalizeH="0" baseline="0" dirty="0" err="1">
                          <a:ln>
                            <a:noFill/>
                          </a:ln>
                          <a:solidFill>
                            <a:schemeClr val="tx1"/>
                          </a:solidFill>
                          <a:effectLst/>
                        </a:rPr>
                        <a:t>term</a:t>
                      </a:r>
                      <a:r>
                        <a:rPr kumimoji="0" lang="fr-FR" altLang="en-US" sz="1200" b="1" u="none" strike="noStrike" cap="none" normalizeH="0" baseline="0" dirty="0">
                          <a:ln>
                            <a:noFill/>
                          </a:ln>
                          <a:solidFill>
                            <a:schemeClr val="tx1"/>
                          </a:solidFill>
                          <a:effectLst/>
                        </a:rPr>
                        <a:t> </a:t>
                      </a:r>
                      <a:r>
                        <a:rPr kumimoji="0" lang="fr-FR" altLang="en-US" sz="1200" b="1" u="none" strike="noStrike" cap="none" normalizeH="0" baseline="0" dirty="0" err="1">
                          <a:ln>
                            <a:noFill/>
                          </a:ln>
                          <a:solidFill>
                            <a:schemeClr val="tx1"/>
                          </a:solidFill>
                          <a:effectLst/>
                        </a:rPr>
                        <a:t>interest</a:t>
                      </a:r>
                      <a:r>
                        <a:rPr kumimoji="0" lang="fr-FR" altLang="en-US" sz="1200" b="1" u="none" strike="noStrike" cap="none" normalizeH="0" baseline="0" dirty="0">
                          <a:ln>
                            <a:noFill/>
                          </a:ln>
                          <a:solidFill>
                            <a:schemeClr val="tx1"/>
                          </a:solidFill>
                          <a:effectLst/>
                        </a:rPr>
                        <a:t> rate</a:t>
                      </a:r>
                      <a:endParaRPr kumimoji="0" lang="fr-FR" altLang="en-US" sz="1200" b="1" i="0" u="none" strike="noStrike" cap="none" normalizeH="0" baseline="0" dirty="0">
                        <a:ln>
                          <a:noFill/>
                        </a:ln>
                        <a:solidFill>
                          <a:schemeClr val="tx1"/>
                        </a:solidFill>
                        <a:effectLst/>
                        <a:latin typeface="Arial" pitchFamily="34" charset="0"/>
                        <a:ea typeface="MS PGothic" pitchFamily="34" charset="-128"/>
                      </a:endParaRPr>
                    </a:p>
                  </a:txBody>
                  <a:tcPr marL="91422" marR="9142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Current</a:t>
                      </a:r>
                      <a:endParaRPr kumimoji="0" lang="fr-CA" altLang="en-US" sz="1200" b="1" i="0" u="none" strike="noStrike" cap="none" normalizeH="0" baseline="0" dirty="0">
                        <a:ln>
                          <a:noFill/>
                        </a:ln>
                        <a:solidFill>
                          <a:schemeClr val="tx1"/>
                        </a:solidFill>
                        <a:effectLst/>
                        <a:latin typeface="Arial"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a:ln>
                            <a:noFill/>
                          </a:ln>
                          <a:solidFill>
                            <a:schemeClr val="tx1"/>
                          </a:solidFill>
                          <a:effectLst/>
                          <a:latin typeface="Arial" pitchFamily="34" charset="0"/>
                          <a:ea typeface="MS PGothic" pitchFamily="34" charset="-128"/>
                        </a:rPr>
                        <a:t>March 2024</a:t>
                      </a:r>
                    </a:p>
                  </a:txBody>
                  <a:tcPr marL="91437" marR="91437"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Forecast</a:t>
                      </a:r>
                      <a:r>
                        <a:rPr kumimoji="0" lang="fr-CA" altLang="en-US" sz="1200" b="1" i="0" u="none" strike="noStrike" cap="none" normalizeH="0" baseline="0" dirty="0">
                          <a:ln>
                            <a:noFill/>
                          </a:ln>
                          <a:solidFill>
                            <a:schemeClr val="tx1"/>
                          </a:solidFill>
                          <a:effectLst/>
                          <a:latin typeface="Arial" pitchFamily="34" charset="0"/>
                          <a:ea typeface="MS PGothic" pitchFamily="34"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February</a:t>
                      </a:r>
                      <a:r>
                        <a:rPr kumimoji="0" lang="fr-CA" altLang="en-US" sz="1200" b="1" i="0" u="none" strike="noStrike" cap="none" normalizeH="0" baseline="0" dirty="0">
                          <a:ln>
                            <a:noFill/>
                          </a:ln>
                          <a:solidFill>
                            <a:schemeClr val="tx1"/>
                          </a:solidFill>
                          <a:effectLst/>
                          <a:latin typeface="Arial" pitchFamily="34" charset="0"/>
                          <a:ea typeface="MS PGothic" pitchFamily="34" charset="-128"/>
                        </a:rPr>
                        <a:t> 2025*</a:t>
                      </a:r>
                    </a:p>
                  </a:txBody>
                  <a:tcPr marL="91437" marR="91437" marT="45723" marB="45723" anchor="ctr" horzOverflow="overflow"/>
                </a:tc>
                <a:extLst>
                  <a:ext uri="{0D108BD9-81ED-4DB2-BD59-A6C34878D82A}">
                    <a16:rowId xmlns:a16="http://schemas.microsoft.com/office/drawing/2014/main" val="10000"/>
                  </a:ext>
                </a:extLst>
              </a:tr>
              <a:tr h="339306">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U.S. 10-Year Bond</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22" marR="91422" horzOverflow="overflow"/>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4.20</a:t>
                      </a:r>
                    </a:p>
                  </a:txBody>
                  <a:tcPr marL="9525" marR="9525" marT="9525" marB="0" anchor="ctr"/>
                </a:tc>
                <a:tc>
                  <a:txBody>
                    <a:bodyPr/>
                    <a:lstStyle/>
                    <a:p>
                      <a:pPr algn="ctr" fontAlgn="b"/>
                      <a:r>
                        <a:rPr kumimoji="0" lang="en-US" sz="1200" u="none" strike="noStrike" kern="1200" cap="none" normalizeH="0" baseline="0" dirty="0">
                          <a:ln>
                            <a:noFill/>
                          </a:ln>
                          <a:solidFill>
                            <a:schemeClr val="tx1"/>
                          </a:solidFill>
                          <a:effectLst/>
                          <a:latin typeface="Arial" pitchFamily="34" charset="0"/>
                          <a:ea typeface="MS PGothic" pitchFamily="34" charset="-128"/>
                        </a:rPr>
                        <a:t>4.00</a:t>
                      </a:r>
                    </a:p>
                  </a:txBody>
                  <a:tcPr marL="9525" marR="9525" marT="9525" marB="0" anchor="ctr"/>
                </a:tc>
                <a:extLst>
                  <a:ext uri="{0D108BD9-81ED-4DB2-BD59-A6C34878D82A}">
                    <a16:rowId xmlns:a16="http://schemas.microsoft.com/office/drawing/2014/main" val="10001"/>
                  </a:ext>
                </a:extLst>
              </a:tr>
              <a:tr h="33139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Canada 10-Year Bond</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22" marR="91422" horzOverflow="overflow"/>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3.47</a:t>
                      </a:r>
                    </a:p>
                  </a:txBody>
                  <a:tcPr marL="9525" marR="9525" marT="9525" marB="0" anchor="ctr"/>
                </a:tc>
                <a:tc>
                  <a:txBody>
                    <a:bodyPr/>
                    <a:lstStyle/>
                    <a:p>
                      <a:pPr algn="ctr" fontAlgn="b"/>
                      <a:r>
                        <a:rPr kumimoji="0" lang="en-US" sz="1200" u="none" strike="noStrike" kern="1200" cap="none" normalizeH="0" baseline="0" dirty="0">
                          <a:ln>
                            <a:noFill/>
                          </a:ln>
                          <a:solidFill>
                            <a:schemeClr val="tx1"/>
                          </a:solidFill>
                          <a:effectLst/>
                          <a:latin typeface="Arial" pitchFamily="34" charset="0"/>
                          <a:ea typeface="MS PGothic" pitchFamily="34" charset="-128"/>
                        </a:rPr>
                        <a:t>3.50</a:t>
                      </a:r>
                    </a:p>
                  </a:txBody>
                  <a:tcPr marL="9525" marR="9525" marT="9525" marB="0" anchor="ctr"/>
                </a:tc>
                <a:extLst>
                  <a:ext uri="{0D108BD9-81ED-4DB2-BD59-A6C34878D82A}">
                    <a16:rowId xmlns:a16="http://schemas.microsoft.com/office/drawing/2014/main" val="10002"/>
                  </a:ext>
                </a:extLst>
              </a:tr>
              <a:tr h="33139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Germany 10-Year Bond</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22" marR="91422" horzOverflow="overflow"/>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2.30</a:t>
                      </a:r>
                    </a:p>
                  </a:txBody>
                  <a:tcPr marL="9525" marR="9525" marT="9525" marB="0" anchor="ctr"/>
                </a:tc>
                <a:tc>
                  <a:txBody>
                    <a:bodyPr/>
                    <a:lstStyle/>
                    <a:p>
                      <a:pPr algn="ctr" fontAlgn="b"/>
                      <a:r>
                        <a:rPr kumimoji="0" lang="en-US" sz="1200" u="none" strike="noStrike" kern="1200" cap="none" normalizeH="0" baseline="0" dirty="0">
                          <a:ln>
                            <a:noFill/>
                          </a:ln>
                          <a:solidFill>
                            <a:schemeClr val="tx1"/>
                          </a:solidFill>
                          <a:effectLst/>
                          <a:latin typeface="Arial" pitchFamily="34" charset="0"/>
                          <a:ea typeface="MS PGothic" pitchFamily="34" charset="-128"/>
                        </a:rPr>
                        <a:t>2.35</a:t>
                      </a:r>
                    </a:p>
                  </a:txBody>
                  <a:tcPr marL="9525" marR="9525" marT="9525" marB="0" anchor="ctr"/>
                </a:tc>
                <a:extLst>
                  <a:ext uri="{0D108BD9-81ED-4DB2-BD59-A6C34878D82A}">
                    <a16:rowId xmlns:a16="http://schemas.microsoft.com/office/drawing/2014/main" val="10003"/>
                  </a:ext>
                </a:extLst>
              </a:tr>
              <a:tr h="33139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United Kingdom Gilt</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22" marR="91422" horzOverflow="overflow"/>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3.93</a:t>
                      </a:r>
                    </a:p>
                  </a:txBody>
                  <a:tcPr marL="9525" marR="9525" marT="9525" marB="0" anchor="ctr"/>
                </a:tc>
                <a:tc>
                  <a:txBody>
                    <a:bodyPr/>
                    <a:lstStyle/>
                    <a:p>
                      <a:pPr algn="ctr" fontAlgn="b"/>
                      <a:r>
                        <a:rPr kumimoji="0" lang="en-US" sz="1200" u="none" strike="noStrike" kern="1200" cap="none" normalizeH="0" baseline="0" dirty="0">
                          <a:ln>
                            <a:noFill/>
                          </a:ln>
                          <a:solidFill>
                            <a:schemeClr val="tx1"/>
                          </a:solidFill>
                          <a:effectLst/>
                          <a:latin typeface="Arial" pitchFamily="34" charset="0"/>
                          <a:ea typeface="MS PGothic" pitchFamily="34" charset="-128"/>
                        </a:rPr>
                        <a:t>4.00</a:t>
                      </a:r>
                    </a:p>
                  </a:txBody>
                  <a:tcPr marL="9525" marR="9525" marT="9525" marB="0" anchor="ctr"/>
                </a:tc>
                <a:extLst>
                  <a:ext uri="{0D108BD9-81ED-4DB2-BD59-A6C34878D82A}">
                    <a16:rowId xmlns:a16="http://schemas.microsoft.com/office/drawing/2014/main" val="10004"/>
                  </a:ext>
                </a:extLst>
              </a:tr>
              <a:tr h="33139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Japan 10-Year Bond</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22" marR="91422" horzOverflow="overflow"/>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0.72</a:t>
                      </a:r>
                    </a:p>
                  </a:txBody>
                  <a:tcPr marL="9525" marR="9525" marT="9525" marB="0" anchor="ctr"/>
                </a:tc>
                <a:tc>
                  <a:txBody>
                    <a:bodyPr/>
                    <a:lstStyle/>
                    <a:p>
                      <a:pPr algn="ctr" fontAlgn="b"/>
                      <a:r>
                        <a:rPr kumimoji="0" lang="en-US" sz="1200" u="none" strike="noStrike" kern="1200" cap="none" normalizeH="0" baseline="0" dirty="0">
                          <a:ln>
                            <a:noFill/>
                          </a:ln>
                          <a:solidFill>
                            <a:schemeClr val="tx1"/>
                          </a:solidFill>
                          <a:effectLst/>
                          <a:latin typeface="Arial" pitchFamily="34" charset="0"/>
                          <a:ea typeface="MS PGothic" pitchFamily="34" charset="-128"/>
                        </a:rPr>
                        <a:t>1.00</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2133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1237721" y="267921"/>
            <a:ext cx="87058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lstStyle>
            <a:lvl1pPr marL="285750" indent="-285750">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0"/>
              </a:spcBef>
              <a:buFont typeface="Arial" pitchFamily="34" charset="0"/>
              <a:buChar char="•"/>
            </a:pPr>
            <a:endParaRPr lang="en-US" altLang="en-US" sz="1600">
              <a:solidFill>
                <a:schemeClr val="tx1"/>
              </a:solidFill>
            </a:endParaRPr>
          </a:p>
        </p:txBody>
      </p:sp>
      <p:sp>
        <p:nvSpPr>
          <p:cNvPr id="2" name="Content Placeholder 1"/>
          <p:cNvSpPr>
            <a:spLocks noGrp="1"/>
          </p:cNvSpPr>
          <p:nvPr>
            <p:ph idx="1"/>
          </p:nvPr>
        </p:nvSpPr>
        <p:spPr>
          <a:xfrm>
            <a:off x="566928" y="1326091"/>
            <a:ext cx="10917936" cy="4524935"/>
          </a:xfrm>
        </p:spPr>
        <p:txBody>
          <a:bodyPr>
            <a:normAutofit/>
          </a:bodyPr>
          <a:lstStyle/>
          <a:p>
            <a:pPr marL="342900" marR="0" lvl="0" indent="-342900">
              <a:spcBef>
                <a:spcPts val="0"/>
              </a:spcBef>
              <a:spcAft>
                <a:spcPts val="600"/>
              </a:spcAft>
              <a:buFont typeface="Symbol" panose="05050102010706020507" pitchFamily="18" charset="2"/>
              <a:buChar char=""/>
              <a:tabLst>
                <a:tab pos="457200" algn="l"/>
              </a:tabLst>
            </a:pPr>
            <a:r>
              <a:rPr lang="en-US" sz="1200" dirty="0">
                <a:effectLst/>
                <a:latin typeface="Arial" panose="020B0604020202020204" pitchFamily="34" charset="0"/>
                <a:ea typeface="Times New Roman" panose="02020603050405020304" pitchFamily="18" charset="0"/>
              </a:rPr>
              <a:t>Global equities have enjoyed a powerful rally in the past quarter, with many major markets reaching record highs. Most of the recent gains, however, have been delivered by a narrow set of mega-cap technology stocks. The “Magnificent 7” in the U.S. was up 82% last year and has risen another 10% so far this year. The equal-weighted S&amp;P 500 Index, which neutralizes the impact of these seven stocks, was up only 11.6% in 2023 and 3% this year, which is more consistent with returns in the rest of the world. </a:t>
            </a:r>
          </a:p>
          <a:p>
            <a:pPr marL="342900" marR="0" lvl="0" indent="-342900">
              <a:spcBef>
                <a:spcPts val="0"/>
              </a:spcBef>
              <a:spcAft>
                <a:spcPts val="600"/>
              </a:spcAft>
              <a:buFont typeface="Symbol" panose="05050102010706020507" pitchFamily="18" charset="2"/>
              <a:buChar char=""/>
              <a:tabLst>
                <a:tab pos="457200" algn="l"/>
              </a:tabLst>
            </a:pPr>
            <a:r>
              <a:rPr lang="en-US" sz="1200" dirty="0">
                <a:effectLst/>
                <a:latin typeface="Arial" panose="020B0604020202020204" pitchFamily="34" charset="0"/>
                <a:ea typeface="Times New Roman" panose="02020603050405020304" pitchFamily="18" charset="0"/>
              </a:rPr>
              <a:t>Given more moderate returns, most major equity markets outside of the U.S. are trading at attractive levels relative to our modelled fair value. With respect to the U.S., many investors are concerned that the “Magnificent 7” is in a bubble given the group’s extraordinary gains. We note that these stocks are benefiting from trends in artificial intelligence and are not necessarily overpriced, as long as their earnings can continue to grow at a fast pace. Our work suggests that the “Magnificent 7” would have to grow their aggregate earnings by 23% each year for the next 15 years to justify their current valuation premium versus the rest of the market. Elevated valuations in U.S. large-cap stocks in general means that achieving decent returns on the S&amp;P 500 will now require that solid earnings growth and heightened investor confidence be sustained.</a:t>
            </a:r>
            <a:endParaRPr lang="en-US" sz="1200" dirty="0">
              <a:latin typeface="Arial" panose="020B0604020202020204" pitchFamily="34" charset="0"/>
            </a:endParaRPr>
          </a:p>
        </p:txBody>
      </p:sp>
      <p:sp>
        <p:nvSpPr>
          <p:cNvPr id="21507" name="Title 2"/>
          <p:cNvSpPr>
            <a:spLocks noGrp="1"/>
          </p:cNvSpPr>
          <p:nvPr>
            <p:ph type="title"/>
          </p:nvPr>
        </p:nvSpPr>
        <p:spPr/>
        <p:txBody>
          <a:bodyPr/>
          <a:lstStyle/>
          <a:p>
            <a:pPr eaLnBrk="1" hangingPunct="1"/>
            <a:r>
              <a:rPr lang="en-US" altLang="en-US"/>
              <a:t>Equity markets</a:t>
            </a:r>
          </a:p>
        </p:txBody>
      </p:sp>
      <p:graphicFrame>
        <p:nvGraphicFramePr>
          <p:cNvPr id="6" name="Table Placeholder 5"/>
          <p:cNvGraphicFramePr>
            <a:graphicFrameLocks noGrp="1"/>
          </p:cNvGraphicFramePr>
          <p:nvPr>
            <p:extLst>
              <p:ext uri="{D42A27DB-BD31-4B8C-83A1-F6EECF244321}">
                <p14:modId xmlns:p14="http://schemas.microsoft.com/office/powerpoint/2010/main" val="2530835215"/>
              </p:ext>
            </p:extLst>
          </p:nvPr>
        </p:nvGraphicFramePr>
        <p:xfrm>
          <a:off x="3088601" y="3613783"/>
          <a:ext cx="5405193" cy="2110221"/>
        </p:xfrm>
        <a:graphic>
          <a:graphicData uri="http://schemas.openxmlformats.org/drawingml/2006/table">
            <a:tbl>
              <a:tblPr>
                <a:tableStyleId>{0E3FDE45-AF77-4B5C-9715-49D594BDF05E}</a:tableStyleId>
              </a:tblPr>
              <a:tblGrid>
                <a:gridCol w="2306705">
                  <a:extLst>
                    <a:ext uri="{9D8B030D-6E8A-4147-A177-3AD203B41FA5}">
                      <a16:colId xmlns:a16="http://schemas.microsoft.com/office/drawing/2014/main" val="20000"/>
                    </a:ext>
                  </a:extLst>
                </a:gridCol>
                <a:gridCol w="1549244">
                  <a:extLst>
                    <a:ext uri="{9D8B030D-6E8A-4147-A177-3AD203B41FA5}">
                      <a16:colId xmlns:a16="http://schemas.microsoft.com/office/drawing/2014/main" val="20001"/>
                    </a:ext>
                  </a:extLst>
                </a:gridCol>
                <a:gridCol w="1549244">
                  <a:extLst>
                    <a:ext uri="{9D8B030D-6E8A-4147-A177-3AD203B41FA5}">
                      <a16:colId xmlns:a16="http://schemas.microsoft.com/office/drawing/2014/main" val="20002"/>
                    </a:ext>
                  </a:extLst>
                </a:gridCol>
              </a:tblGrid>
              <a:tr h="453029">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Equity market</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5" marR="91435" marT="45634" marB="4563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Current</a:t>
                      </a:r>
                      <a:endParaRPr kumimoji="0" lang="fr-CA" altLang="en-US" sz="1200" b="1" i="0" u="none" strike="noStrike" cap="none" normalizeH="0" baseline="0" dirty="0">
                        <a:ln>
                          <a:noFill/>
                        </a:ln>
                        <a:solidFill>
                          <a:schemeClr val="tx1"/>
                        </a:solidFill>
                        <a:effectLst/>
                        <a:latin typeface="Arial"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a:ln>
                            <a:noFill/>
                          </a:ln>
                          <a:solidFill>
                            <a:schemeClr val="tx1"/>
                          </a:solidFill>
                          <a:effectLst/>
                          <a:latin typeface="Arial" pitchFamily="34" charset="0"/>
                          <a:ea typeface="MS PGothic" pitchFamily="34" charset="-128"/>
                        </a:rPr>
                        <a:t>March 2024</a:t>
                      </a:r>
                    </a:p>
                  </a:txBody>
                  <a:tcPr marL="91437" marR="91437"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Forecast</a:t>
                      </a:r>
                      <a:r>
                        <a:rPr kumimoji="0" lang="fr-CA" altLang="en-US" sz="1200" b="1" i="0" u="none" strike="noStrike" cap="none" normalizeH="0" baseline="0" dirty="0">
                          <a:ln>
                            <a:noFill/>
                          </a:ln>
                          <a:solidFill>
                            <a:schemeClr val="tx1"/>
                          </a:solidFill>
                          <a:effectLst/>
                          <a:latin typeface="Arial" pitchFamily="34" charset="0"/>
                          <a:ea typeface="MS PGothic" pitchFamily="34"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February</a:t>
                      </a:r>
                      <a:r>
                        <a:rPr kumimoji="0" lang="fr-CA" altLang="en-US" sz="1200" b="1" i="0" u="none" strike="noStrike" cap="none" normalizeH="0" baseline="0" dirty="0">
                          <a:ln>
                            <a:noFill/>
                          </a:ln>
                          <a:solidFill>
                            <a:schemeClr val="tx1"/>
                          </a:solidFill>
                          <a:effectLst/>
                          <a:latin typeface="Arial" pitchFamily="34" charset="0"/>
                          <a:ea typeface="MS PGothic" pitchFamily="34" charset="-128"/>
                        </a:rPr>
                        <a:t> 2025*</a:t>
                      </a:r>
                    </a:p>
                  </a:txBody>
                  <a:tcPr marL="91437" marR="91437" marT="45723" marB="45723" anchor="ctr" horzOverflow="overflow"/>
                </a:tc>
                <a:extLst>
                  <a:ext uri="{0D108BD9-81ED-4DB2-BD59-A6C34878D82A}">
                    <a16:rowId xmlns:a16="http://schemas.microsoft.com/office/drawing/2014/main" val="10000"/>
                  </a:ext>
                </a:extLst>
              </a:tr>
              <a:tr h="22122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S&amp;P 500 Index</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5" marR="91435" marT="45634" marB="45634" horzOverflow="overflow"/>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5254</a:t>
                      </a:r>
                    </a:p>
                  </a:txBody>
                  <a:tcPr marL="9525" marR="9525" marT="9525" marB="0" anchor="ctr"/>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5200</a:t>
                      </a:r>
                    </a:p>
                  </a:txBody>
                  <a:tcPr marL="9525" marR="9525" marT="9525" marB="0" anchor="ctr"/>
                </a:tc>
                <a:extLst>
                  <a:ext uri="{0D108BD9-81ED-4DB2-BD59-A6C34878D82A}">
                    <a16:rowId xmlns:a16="http://schemas.microsoft.com/office/drawing/2014/main" val="10001"/>
                  </a:ext>
                </a:extLst>
              </a:tr>
              <a:tr h="0">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S&amp;P/TSX Composite Index</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5" marR="91435" marT="45634" marB="45634" horzOverflow="overflow"/>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22167</a:t>
                      </a:r>
                    </a:p>
                  </a:txBody>
                  <a:tcPr marL="9525" marR="9525" marT="9525" marB="0" anchor="ctr"/>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22000</a:t>
                      </a:r>
                    </a:p>
                  </a:txBody>
                  <a:tcPr marL="9525" marR="9525" marT="9525" marB="0" anchor="ctr"/>
                </a:tc>
                <a:extLst>
                  <a:ext uri="{0D108BD9-81ED-4DB2-BD59-A6C34878D82A}">
                    <a16:rowId xmlns:a16="http://schemas.microsoft.com/office/drawing/2014/main" val="10002"/>
                  </a:ext>
                </a:extLst>
              </a:tr>
              <a:tr h="268022">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MSCI Europe Index</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5" marR="91435" marT="45634" marB="45634" horzOverflow="overflow"/>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172</a:t>
                      </a:r>
                    </a:p>
                  </a:txBody>
                  <a:tcPr marL="9525" marR="9525" marT="9525" marB="0" anchor="ctr"/>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175</a:t>
                      </a:r>
                    </a:p>
                  </a:txBody>
                  <a:tcPr marL="9525" marR="9525" marT="9525" marB="0" anchor="ctr"/>
                </a:tc>
                <a:extLst>
                  <a:ext uri="{0D108BD9-81ED-4DB2-BD59-A6C34878D82A}">
                    <a16:rowId xmlns:a16="http://schemas.microsoft.com/office/drawing/2014/main" val="10003"/>
                  </a:ext>
                </a:extLst>
              </a:tr>
              <a:tr h="282275">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FTSE 100 Index</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5" marR="91435" marT="45634" marB="45634" horzOverflow="overflow"/>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7953</a:t>
                      </a:r>
                    </a:p>
                  </a:txBody>
                  <a:tcPr marL="9525" marR="9525" marT="9525" marB="0" anchor="ctr"/>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7925</a:t>
                      </a:r>
                    </a:p>
                  </a:txBody>
                  <a:tcPr marL="9525" marR="9525" marT="9525" marB="0" anchor="ctr"/>
                </a:tc>
                <a:extLst>
                  <a:ext uri="{0D108BD9-81ED-4DB2-BD59-A6C34878D82A}">
                    <a16:rowId xmlns:a16="http://schemas.microsoft.com/office/drawing/2014/main" val="10004"/>
                  </a:ext>
                </a:extLst>
              </a:tr>
              <a:tr h="268022">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u="none" strike="noStrike" cap="none" normalizeH="0" baseline="0" dirty="0">
                          <a:ln>
                            <a:noFill/>
                          </a:ln>
                          <a:solidFill>
                            <a:schemeClr val="tx1"/>
                          </a:solidFill>
                          <a:effectLst/>
                        </a:rPr>
                        <a:t>Nikkei Index</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5" marR="91435" marT="45634" marB="45634" horzOverflow="overflow"/>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40369</a:t>
                      </a:r>
                    </a:p>
                  </a:txBody>
                  <a:tcPr marL="9525" marR="9525" marT="9525" marB="0" anchor="ctr"/>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41450</a:t>
                      </a:r>
                    </a:p>
                  </a:txBody>
                  <a:tcPr marL="9525" marR="9525" marT="9525" marB="0" anchor="ctr"/>
                </a:tc>
                <a:extLst>
                  <a:ext uri="{0D108BD9-81ED-4DB2-BD59-A6C34878D82A}">
                    <a16:rowId xmlns:a16="http://schemas.microsoft.com/office/drawing/2014/main" val="10005"/>
                  </a:ext>
                </a:extLst>
              </a:tr>
              <a:tr h="268022">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rPr>
                        <a:t>MSCI Emerging Markets Index</a:t>
                      </a:r>
                      <a:endParaRPr kumimoji="0" lang="en-GB" altLang="en-US" sz="1200" b="0" i="0" u="none" strike="noStrike" kern="1200" cap="none" normalizeH="0" baseline="0" dirty="0">
                        <a:ln>
                          <a:noFill/>
                        </a:ln>
                        <a:solidFill>
                          <a:schemeClr val="tx1"/>
                        </a:solidFill>
                        <a:effectLst/>
                        <a:latin typeface="Arial" pitchFamily="34" charset="0"/>
                        <a:ea typeface="MS PGothic" pitchFamily="34" charset="-128"/>
                        <a:cs typeface="MS PGothic" pitchFamily="34" charset="-128"/>
                      </a:endParaRPr>
                    </a:p>
                  </a:txBody>
                  <a:tcPr marL="91435" marR="91435" marT="45634" marB="45634" horzOverflow="overflow"/>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1043</a:t>
                      </a:r>
                    </a:p>
                  </a:txBody>
                  <a:tcPr marL="9525" marR="9525" marT="9525" marB="0" anchor="ctr"/>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1085</a:t>
                      </a:r>
                    </a:p>
                  </a:txBody>
                  <a:tcPr marL="9525" marR="9525" marT="9525" marB="0" anchor="ctr"/>
                </a:tc>
                <a:extLst>
                  <a:ext uri="{0D108BD9-81ED-4DB2-BD59-A6C34878D82A}">
                    <a16:rowId xmlns:a16="http://schemas.microsoft.com/office/drawing/2014/main" val="10006"/>
                  </a:ext>
                </a:extLst>
              </a:tr>
            </a:tbl>
          </a:graphicData>
        </a:graphic>
      </p:graphicFrame>
      <p:sp>
        <p:nvSpPr>
          <p:cNvPr id="21538" name="Rectangle 1"/>
          <p:cNvSpPr>
            <a:spLocks noChangeArrowheads="1"/>
          </p:cNvSpPr>
          <p:nvPr/>
        </p:nvSpPr>
        <p:spPr bwMode="auto">
          <a:xfrm>
            <a:off x="299500" y="5931407"/>
            <a:ext cx="109833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50000"/>
              </a:spcBef>
            </a:pPr>
            <a:r>
              <a:rPr lang="en-US" altLang="en-US" sz="900" dirty="0">
                <a:solidFill>
                  <a:schemeClr val="tx1">
                    <a:lumMod val="65000"/>
                    <a:lumOff val="35000"/>
                  </a:schemeClr>
                </a:solidFill>
              </a:rPr>
              <a:t>Source: RBC GAM. An investment cannot be made directly into an index. The above does not reflect transaction costs, investment management fees or taxes. If such costs and fees were reflected, returns would be lower. Past performance is not a guarantee of future results. Return data as of March 24, 2024. “Magnificent 7” refers to Meta, Apple, Alphabet, Microsoft, Amazon, NVIDIA, Tesla.</a:t>
            </a:r>
            <a:br>
              <a:rPr lang="en-US" altLang="en-US" sz="900" dirty="0">
                <a:solidFill>
                  <a:schemeClr val="tx1">
                    <a:lumMod val="65000"/>
                    <a:lumOff val="35000"/>
                  </a:schemeClr>
                </a:solidFill>
              </a:rPr>
            </a:br>
            <a:r>
              <a:rPr lang="en-US" altLang="en-US" sz="900" dirty="0">
                <a:solidFill>
                  <a:schemeClr val="tx1">
                    <a:lumMod val="65000"/>
                    <a:lumOff val="35000"/>
                  </a:schemeClr>
                </a:solidFill>
              </a:rPr>
              <a:t>* Please note that the forecasts are updated quarterly in March, June, September and December. </a:t>
            </a:r>
          </a:p>
          <a:p>
            <a:pPr>
              <a:spcBef>
                <a:spcPct val="50000"/>
              </a:spcBef>
            </a:pPr>
            <a:endParaRPr lang="en-US" altLang="en-US" sz="1000" dirty="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00D53123-EF31-4C08-A865-932FC064F9C8}" type="slidenum">
              <a:rPr lang="en-CA" smtClean="0"/>
              <a:pPr/>
              <a:t>5</a:t>
            </a:fld>
            <a:endParaRPr lang="en-CA" dirty="0"/>
          </a:p>
        </p:txBody>
      </p:sp>
    </p:spTree>
    <p:extLst>
      <p:ext uri="{BB962C8B-B14F-4D97-AF65-F5344CB8AC3E}">
        <p14:creationId xmlns:p14="http://schemas.microsoft.com/office/powerpoint/2010/main" val="298698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ChangeArrowheads="1"/>
          </p:cNvSpPr>
          <p:nvPr/>
        </p:nvSpPr>
        <p:spPr bwMode="auto">
          <a:xfrm>
            <a:off x="182880" y="5332805"/>
            <a:ext cx="11086011" cy="91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48" tIns="41025" rIns="82048" bIns="41025">
            <a:spAutoFit/>
          </a:bodyPr>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0"/>
              </a:spcBef>
            </a:pPr>
            <a:r>
              <a:rPr lang="en-US" altLang="en-US" sz="900" dirty="0">
                <a:solidFill>
                  <a:schemeClr val="tx1">
                    <a:lumMod val="65000"/>
                    <a:lumOff val="35000"/>
                  </a:schemeClr>
                </a:solidFill>
                <a:latin typeface="+mj-lt"/>
              </a:rPr>
              <a:t>Data as of March 31, 2024. The fair value calculation is the product of the equilibrium price/earnings ratio and the current estimate for normalized earnings. The resulting price level is then standardized by a factor representing the historic relationship of the actual market to its equilibrium level. This generates the </a:t>
            </a:r>
            <a:r>
              <a:rPr lang="ja-JP" altLang="en-US" sz="900" dirty="0">
                <a:solidFill>
                  <a:schemeClr val="tx1">
                    <a:lumMod val="65000"/>
                    <a:lumOff val="35000"/>
                  </a:schemeClr>
                </a:solidFill>
                <a:latin typeface="+mj-lt"/>
              </a:rPr>
              <a:t>“</a:t>
            </a:r>
            <a:r>
              <a:rPr lang="en-US" altLang="ja-JP" sz="900" dirty="0">
                <a:solidFill>
                  <a:schemeClr val="tx1">
                    <a:lumMod val="65000"/>
                    <a:lumOff val="35000"/>
                  </a:schemeClr>
                </a:solidFill>
                <a:latin typeface="+mj-lt"/>
              </a:rPr>
              <a:t>fair value</a:t>
            </a:r>
            <a:r>
              <a:rPr lang="ja-JP" altLang="en-US" sz="900" dirty="0">
                <a:solidFill>
                  <a:schemeClr val="tx1">
                    <a:lumMod val="65000"/>
                    <a:lumOff val="35000"/>
                  </a:schemeClr>
                </a:solidFill>
                <a:latin typeface="+mj-lt"/>
              </a:rPr>
              <a:t>”</a:t>
            </a:r>
            <a:r>
              <a:rPr lang="en-US" altLang="ja-JP" sz="900" dirty="0">
                <a:solidFill>
                  <a:schemeClr val="tx1">
                    <a:lumMod val="65000"/>
                    <a:lumOff val="35000"/>
                  </a:schemeClr>
                </a:solidFill>
                <a:latin typeface="+mj-lt"/>
              </a:rPr>
              <a:t> estimate or mid-point of the band. The bands</a:t>
            </a:r>
            <a:r>
              <a:rPr lang="ja-JP" altLang="en-US" sz="900" dirty="0">
                <a:solidFill>
                  <a:schemeClr val="tx1">
                    <a:lumMod val="65000"/>
                    <a:lumOff val="35000"/>
                  </a:schemeClr>
                </a:solidFill>
                <a:latin typeface="+mj-lt"/>
              </a:rPr>
              <a:t>’</a:t>
            </a:r>
            <a:r>
              <a:rPr lang="en-US" altLang="ja-JP" sz="900" dirty="0">
                <a:solidFill>
                  <a:schemeClr val="tx1">
                    <a:lumMod val="65000"/>
                    <a:lumOff val="35000"/>
                  </a:schemeClr>
                </a:solidFill>
                <a:latin typeface="+mj-lt"/>
              </a:rPr>
              <a:t> boundaries capture one standard deviation of movement above and below this value. </a:t>
            </a:r>
            <a:r>
              <a:rPr lang="en-US" altLang="ja-JP" sz="900" dirty="0">
                <a:solidFill>
                  <a:schemeClr val="tx1">
                    <a:lumMod val="65000"/>
                    <a:lumOff val="35000"/>
                  </a:schemeClr>
                </a:solidFill>
                <a:latin typeface="+mj-lt"/>
                <a:ea typeface="Batang" pitchFamily="18" charset="-127"/>
              </a:rPr>
              <a:t>Fair value is the minimum price level consistent with mild inflation/low interest rates in a growing economy.  Above-average price appreciation remains a possibility in an environment where </a:t>
            </a:r>
            <a:r>
              <a:rPr lang="ja-JP" altLang="en-US" sz="900" dirty="0">
                <a:solidFill>
                  <a:schemeClr val="tx1">
                    <a:lumMod val="65000"/>
                    <a:lumOff val="35000"/>
                  </a:schemeClr>
                </a:solidFill>
                <a:latin typeface="+mj-lt"/>
                <a:ea typeface="Batang" pitchFamily="18" charset="-127"/>
              </a:rPr>
              <a:t>‘</a:t>
            </a:r>
            <a:r>
              <a:rPr lang="en-US" altLang="ja-JP" sz="900" dirty="0">
                <a:solidFill>
                  <a:schemeClr val="tx1">
                    <a:lumMod val="65000"/>
                    <a:lumOff val="35000"/>
                  </a:schemeClr>
                </a:solidFill>
                <a:latin typeface="+mj-lt"/>
                <a:ea typeface="Batang" pitchFamily="18" charset="-127"/>
              </a:rPr>
              <a:t>normalcy</a:t>
            </a:r>
            <a:r>
              <a:rPr lang="ja-JP" altLang="en-US" sz="900" dirty="0">
                <a:solidFill>
                  <a:schemeClr val="tx1">
                    <a:lumMod val="65000"/>
                    <a:lumOff val="35000"/>
                  </a:schemeClr>
                </a:solidFill>
                <a:latin typeface="+mj-lt"/>
                <a:ea typeface="Batang" pitchFamily="18" charset="-127"/>
              </a:rPr>
              <a:t>’</a:t>
            </a:r>
            <a:r>
              <a:rPr lang="en-US" altLang="ja-JP" sz="900" dirty="0">
                <a:solidFill>
                  <a:schemeClr val="tx1">
                    <a:lumMod val="65000"/>
                    <a:lumOff val="35000"/>
                  </a:schemeClr>
                </a:solidFill>
                <a:latin typeface="+mj-lt"/>
                <a:ea typeface="Batang" pitchFamily="18" charset="-127"/>
              </a:rPr>
              <a:t> is restored.  Moreover, opportunity exists as valuations in some big markets still lie below their minimum expected levels.  Corrections are always a possibility and valuations will not limit the risk of damage from systemic shocks, but the outlook for equity market returns is generally superior when stocks lie below fair value at the bands</a:t>
            </a:r>
            <a:r>
              <a:rPr lang="ja-JP" altLang="en-US" sz="900" dirty="0">
                <a:solidFill>
                  <a:schemeClr val="tx1">
                    <a:lumMod val="65000"/>
                    <a:lumOff val="35000"/>
                  </a:schemeClr>
                </a:solidFill>
                <a:latin typeface="+mj-lt"/>
                <a:ea typeface="Batang" pitchFamily="18" charset="-127"/>
              </a:rPr>
              <a:t>’</a:t>
            </a:r>
            <a:r>
              <a:rPr lang="en-US" altLang="ja-JP" sz="900" dirty="0">
                <a:solidFill>
                  <a:schemeClr val="tx1">
                    <a:lumMod val="65000"/>
                    <a:lumOff val="35000"/>
                  </a:schemeClr>
                </a:solidFill>
                <a:latin typeface="+mj-lt"/>
                <a:ea typeface="Batang" pitchFamily="18" charset="-127"/>
              </a:rPr>
              <a:t> midpoint. An investment cannot be made directly into an index. The above does not reflect transaction costs, investment management fees or taxes. If such costs and fees were reflected, returns would be lower. Past performance is not a guarantee of future results.</a:t>
            </a:r>
            <a:endParaRPr lang="en-CA" altLang="en-US" sz="900" dirty="0">
              <a:solidFill>
                <a:schemeClr val="tx1">
                  <a:lumMod val="65000"/>
                  <a:lumOff val="35000"/>
                </a:schemeClr>
              </a:solidFill>
              <a:latin typeface="+mj-lt"/>
              <a:ea typeface="Batang" pitchFamily="18" charset="-127"/>
            </a:endParaRPr>
          </a:p>
        </p:txBody>
      </p:sp>
      <p:sp>
        <p:nvSpPr>
          <p:cNvPr id="20484" name="Title 2"/>
          <p:cNvSpPr>
            <a:spLocks noGrp="1"/>
          </p:cNvSpPr>
          <p:nvPr>
            <p:ph type="title"/>
          </p:nvPr>
        </p:nvSpPr>
        <p:spPr/>
        <p:txBody>
          <a:bodyPr/>
          <a:lstStyle/>
          <a:p>
            <a:pPr eaLnBrk="1" hangingPunct="1"/>
            <a:r>
              <a:rPr lang="en-US" altLang="en-US"/>
              <a:t>Equity markets</a:t>
            </a:r>
          </a:p>
        </p:txBody>
      </p:sp>
      <p:sp>
        <p:nvSpPr>
          <p:cNvPr id="2" name="Slide Number Placeholder 1"/>
          <p:cNvSpPr>
            <a:spLocks noGrp="1"/>
          </p:cNvSpPr>
          <p:nvPr>
            <p:ph type="sldNum" sz="quarter" idx="12"/>
          </p:nvPr>
        </p:nvSpPr>
        <p:spPr/>
        <p:txBody>
          <a:bodyPr/>
          <a:lstStyle/>
          <a:p>
            <a:fld id="{00D53123-EF31-4C08-A865-932FC064F9C8}" type="slidenum">
              <a:rPr lang="en-CA" smtClean="0"/>
              <a:t>6</a:t>
            </a:fld>
            <a:endParaRPr lang="en-CA"/>
          </a:p>
        </p:txBody>
      </p:sp>
      <p:pic>
        <p:nvPicPr>
          <p:cNvPr id="5" name="Picture 4">
            <a:extLst>
              <a:ext uri="{FF2B5EF4-FFF2-40B4-BE49-F238E27FC236}">
                <a16:creationId xmlns:a16="http://schemas.microsoft.com/office/drawing/2014/main" id="{A3F5BE39-FE67-C483-1C81-45998B0AF293}"/>
              </a:ext>
            </a:extLst>
          </p:cNvPr>
          <p:cNvPicPr/>
          <p:nvPr/>
        </p:nvPicPr>
        <p:blipFill>
          <a:blip r:embed="rId3"/>
          <a:stretch>
            <a:fillRect/>
          </a:stretch>
        </p:blipFill>
        <p:spPr>
          <a:xfrm>
            <a:off x="627094" y="1206333"/>
            <a:ext cx="5023168" cy="4126472"/>
          </a:xfrm>
          <a:prstGeom prst="rect">
            <a:avLst/>
          </a:prstGeom>
        </p:spPr>
      </p:pic>
      <p:pic>
        <p:nvPicPr>
          <p:cNvPr id="6" name="Picture 5">
            <a:extLst>
              <a:ext uri="{FF2B5EF4-FFF2-40B4-BE49-F238E27FC236}">
                <a16:creationId xmlns:a16="http://schemas.microsoft.com/office/drawing/2014/main" id="{85793000-93B0-F8C7-25DD-71FB583F1ED2}"/>
              </a:ext>
            </a:extLst>
          </p:cNvPr>
          <p:cNvPicPr/>
          <p:nvPr/>
        </p:nvPicPr>
        <p:blipFill>
          <a:blip r:embed="rId4"/>
          <a:stretch>
            <a:fillRect/>
          </a:stretch>
        </p:blipFill>
        <p:spPr>
          <a:xfrm>
            <a:off x="6094475" y="1206333"/>
            <a:ext cx="5023168" cy="4126472"/>
          </a:xfrm>
          <a:prstGeom prst="rect">
            <a:avLst/>
          </a:prstGeom>
        </p:spPr>
      </p:pic>
    </p:spTree>
    <p:extLst>
      <p:ext uri="{BB962C8B-B14F-4D97-AF65-F5344CB8AC3E}">
        <p14:creationId xmlns:p14="http://schemas.microsoft.com/office/powerpoint/2010/main" val="1348838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89" y="1257798"/>
            <a:ext cx="11522011" cy="4524935"/>
          </a:xfrm>
        </p:spPr>
        <p:txBody>
          <a:bodyPr>
            <a:normAutofit/>
          </a:bodyPr>
          <a:lstStyle/>
          <a:p>
            <a:pPr marL="342900" indent="-342900">
              <a:lnSpc>
                <a:spcPct val="87000"/>
              </a:lnSpc>
              <a:spcBef>
                <a:spcPts val="0"/>
              </a:spcBef>
              <a:buFont typeface="Symbol" panose="05050102010706020507" pitchFamily="18" charset="2"/>
              <a:buChar char=""/>
            </a:pPr>
            <a:r>
              <a:rPr lang="en-US" sz="1400" dirty="0">
                <a:latin typeface="Arial" panose="020B0604020202020204" pitchFamily="34" charset="0"/>
              </a:rPr>
              <a:t>Balancing the risks and rewards, we are maintaining an asset mix close to our neutral allocation, with a bias to fixed income. Our base case expectation is for the U.S. economy to continue to expand at a moderate pace and for inflation to continue falling at a rate that will allow central banks to cut interest rates at some point this year. Falling interest rates should be supportive of fixed-income assets and, importantly, at higher yield levels, bonds provide greater ballast against equity-market volatility within a balanced portfolio. For these reasons, we have added to our fixed-income allocation over the past several quarters as yields rose, closing our prior underweight position and ultimately moving to a slight overweight as the U.S. 10-year yield approached 5% in the fall of 2023. </a:t>
            </a:r>
          </a:p>
          <a:p>
            <a:pPr marL="342900" indent="-342900">
              <a:lnSpc>
                <a:spcPct val="87000"/>
              </a:lnSpc>
              <a:spcBef>
                <a:spcPts val="0"/>
              </a:spcBef>
              <a:buFont typeface="Symbol" panose="05050102010706020507" pitchFamily="18" charset="2"/>
              <a:buChar char=""/>
            </a:pPr>
            <a:r>
              <a:rPr lang="en-US" sz="1400" dirty="0">
                <a:latin typeface="Arial" panose="020B0604020202020204" pitchFamily="34" charset="0"/>
              </a:rPr>
              <a:t>While we remain constructive on stocks over the longer term, we recognize that in the near term, sentiment is extremely optimistic and valuations are demanding such that investors are not being sufficiently compensated for the risk of an adverse outcome. </a:t>
            </a:r>
          </a:p>
          <a:p>
            <a:pPr marL="342900" indent="-342900">
              <a:lnSpc>
                <a:spcPct val="87000"/>
              </a:lnSpc>
              <a:spcBef>
                <a:spcPts val="0"/>
              </a:spcBef>
              <a:buFont typeface="Symbol" panose="05050102010706020507" pitchFamily="18" charset="2"/>
              <a:buChar char=""/>
            </a:pPr>
            <a:r>
              <a:rPr lang="en-US" sz="1400" dirty="0">
                <a:latin typeface="Arial" panose="020B0604020202020204" pitchFamily="34" charset="0"/>
              </a:rPr>
              <a:t>As a result, we are maintaining a neutral allocation to stocks. For a balanced global investor, we currently recommend an asset mix of 60.0 percent equities (strategic neutral position: 60.0 percent) and 38.5 percent fixed income (strategic neutral position: 38.0 percent), with the balance in cash.</a:t>
            </a:r>
          </a:p>
        </p:txBody>
      </p:sp>
      <p:sp>
        <p:nvSpPr>
          <p:cNvPr id="22532" name="Title 1"/>
          <p:cNvSpPr>
            <a:spLocks noGrp="1"/>
          </p:cNvSpPr>
          <p:nvPr>
            <p:ph type="title"/>
          </p:nvPr>
        </p:nvSpPr>
        <p:spPr/>
        <p:txBody>
          <a:bodyPr/>
          <a:lstStyle/>
          <a:p>
            <a:pPr eaLnBrk="1" hangingPunct="1"/>
            <a:r>
              <a:rPr lang="en-US" altLang="en-US" dirty="0"/>
              <a:t>Asset mix</a:t>
            </a:r>
          </a:p>
        </p:txBody>
      </p:sp>
      <p:graphicFrame>
        <p:nvGraphicFramePr>
          <p:cNvPr id="6" name="Table Placeholder 5"/>
          <p:cNvGraphicFramePr>
            <a:graphicFrameLocks noGrp="1"/>
          </p:cNvGraphicFramePr>
          <p:nvPr>
            <p:extLst>
              <p:ext uri="{D42A27DB-BD31-4B8C-83A1-F6EECF244321}">
                <p14:modId xmlns:p14="http://schemas.microsoft.com/office/powerpoint/2010/main" val="69961678"/>
              </p:ext>
            </p:extLst>
          </p:nvPr>
        </p:nvGraphicFramePr>
        <p:xfrm>
          <a:off x="1315727" y="4216672"/>
          <a:ext cx="9064522" cy="1566061"/>
        </p:xfrm>
        <a:graphic>
          <a:graphicData uri="http://schemas.openxmlformats.org/drawingml/2006/table">
            <a:tbl>
              <a:tblPr>
                <a:tableStyleId>{0E3FDE45-AF77-4B5C-9715-49D594BDF05E}</a:tableStyleId>
              </a:tblPr>
              <a:tblGrid>
                <a:gridCol w="1379288">
                  <a:extLst>
                    <a:ext uri="{9D8B030D-6E8A-4147-A177-3AD203B41FA5}">
                      <a16:colId xmlns:a16="http://schemas.microsoft.com/office/drawing/2014/main" val="20000"/>
                    </a:ext>
                  </a:extLst>
                </a:gridCol>
                <a:gridCol w="1184798">
                  <a:extLst>
                    <a:ext uri="{9D8B030D-6E8A-4147-A177-3AD203B41FA5}">
                      <a16:colId xmlns:a16="http://schemas.microsoft.com/office/drawing/2014/main" val="20001"/>
                    </a:ext>
                  </a:extLst>
                </a:gridCol>
                <a:gridCol w="1083406">
                  <a:extLst>
                    <a:ext uri="{9D8B030D-6E8A-4147-A177-3AD203B41FA5}">
                      <a16:colId xmlns:a16="http://schemas.microsoft.com/office/drawing/2014/main" val="20002"/>
                    </a:ext>
                  </a:extLst>
                </a:gridCol>
                <a:gridCol w="1105668">
                  <a:extLst>
                    <a:ext uri="{9D8B030D-6E8A-4147-A177-3AD203B41FA5}">
                      <a16:colId xmlns:a16="http://schemas.microsoft.com/office/drawing/2014/main" val="20004"/>
                    </a:ext>
                  </a:extLst>
                </a:gridCol>
                <a:gridCol w="1061144">
                  <a:extLst>
                    <a:ext uri="{9D8B030D-6E8A-4147-A177-3AD203B41FA5}">
                      <a16:colId xmlns:a16="http://schemas.microsoft.com/office/drawing/2014/main" val="20005"/>
                    </a:ext>
                  </a:extLst>
                </a:gridCol>
                <a:gridCol w="1083406">
                  <a:extLst>
                    <a:ext uri="{9D8B030D-6E8A-4147-A177-3AD203B41FA5}">
                      <a16:colId xmlns:a16="http://schemas.microsoft.com/office/drawing/2014/main" val="20006"/>
                    </a:ext>
                  </a:extLst>
                </a:gridCol>
                <a:gridCol w="1083406">
                  <a:extLst>
                    <a:ext uri="{9D8B030D-6E8A-4147-A177-3AD203B41FA5}">
                      <a16:colId xmlns:a16="http://schemas.microsoft.com/office/drawing/2014/main" val="20007"/>
                    </a:ext>
                  </a:extLst>
                </a:gridCol>
                <a:gridCol w="1083406">
                  <a:extLst>
                    <a:ext uri="{9D8B030D-6E8A-4147-A177-3AD203B41FA5}">
                      <a16:colId xmlns:a16="http://schemas.microsoft.com/office/drawing/2014/main" val="2399310102"/>
                    </a:ext>
                  </a:extLst>
                </a:gridCol>
              </a:tblGrid>
              <a:tr h="425027">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Global Asset Mix</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394" marR="91394" marT="45694" marB="45694"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Benchmark</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394" marR="91394" marT="45694" marB="45694"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Past </a:t>
                      </a:r>
                      <a:br>
                        <a:rPr kumimoji="0" lang="en-GB" altLang="en-US" sz="1200" u="none" strike="noStrike" cap="none" normalizeH="0" baseline="0" dirty="0">
                          <a:ln>
                            <a:noFill/>
                          </a:ln>
                          <a:solidFill>
                            <a:schemeClr val="tx1"/>
                          </a:solidFill>
                          <a:effectLst/>
                        </a:rPr>
                      </a:br>
                      <a:r>
                        <a:rPr kumimoji="0" lang="en-GB" altLang="en-US" sz="1200" u="none" strike="noStrike" cap="none" normalizeH="0" baseline="0" dirty="0">
                          <a:ln>
                            <a:noFill/>
                          </a:ln>
                          <a:solidFill>
                            <a:schemeClr val="tx1"/>
                          </a:solidFill>
                          <a:effectLst/>
                        </a:rPr>
                        <a:t>Range</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latin typeface="+mn-lt"/>
                          <a:ea typeface="+mn-ea"/>
                          <a:cs typeface="+mn-cs"/>
                        </a:rPr>
                        <a:t>Spring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latin typeface="+mn-lt"/>
                          <a:ea typeface="+mn-ea"/>
                          <a:cs typeface="+mn-cs"/>
                        </a:rPr>
                        <a:t>2023</a:t>
                      </a: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latin typeface="+mn-lt"/>
                          <a:ea typeface="+mn-ea"/>
                          <a:cs typeface="+mn-cs"/>
                        </a:rPr>
                        <a:t>Summer 2023</a:t>
                      </a: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latin typeface="+mn-lt"/>
                          <a:ea typeface="+mn-ea"/>
                          <a:cs typeface="+mn-cs"/>
                        </a:rPr>
                        <a:t>Fall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latin typeface="+mn-lt"/>
                          <a:ea typeface="+mn-ea"/>
                          <a:cs typeface="+mn-cs"/>
                        </a:rPr>
                        <a:t>2023</a:t>
                      </a: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latin typeface="+mn-lt"/>
                          <a:ea typeface="+mn-ea"/>
                          <a:cs typeface="+mn-cs"/>
                        </a:rPr>
                        <a:t>New Year 2024</a:t>
                      </a: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latin typeface="+mn-lt"/>
                          <a:ea typeface="+mn-ea"/>
                          <a:cs typeface="+mn-cs"/>
                        </a:rPr>
                        <a:t>Spring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latin typeface="+mn-lt"/>
                          <a:ea typeface="+mn-ea"/>
                          <a:cs typeface="+mn-cs"/>
                        </a:rPr>
                        <a:t>2024</a:t>
                      </a:r>
                    </a:p>
                  </a:txBody>
                  <a:tcPr marL="91394" marR="91394" marT="45694" marB="45694" anchor="ctr" horzOverflow="overflow"/>
                </a:tc>
                <a:extLst>
                  <a:ext uri="{0D108BD9-81ED-4DB2-BD59-A6C34878D82A}">
                    <a16:rowId xmlns:a16="http://schemas.microsoft.com/office/drawing/2014/main" val="10000"/>
                  </a:ext>
                </a:extLst>
              </a:tr>
              <a:tr h="379117">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Cash</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394" marR="91394" marT="45694" marB="45694"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tx1"/>
                          </a:solidFill>
                          <a:effectLst/>
                        </a:rPr>
                        <a:t>2.0%</a:t>
                      </a:r>
                      <a:endParaRPr kumimoji="0" lang="en-US" altLang="en-US" sz="1200" b="0" i="0" u="none" strike="noStrike" cap="none" normalizeH="0" baseline="0" dirty="0">
                        <a:ln>
                          <a:noFill/>
                        </a:ln>
                        <a:solidFill>
                          <a:schemeClr val="tx1"/>
                        </a:solidFill>
                        <a:effectLst/>
                        <a:latin typeface="Calibri" pitchFamily="34" charset="0"/>
                        <a:ea typeface="MS PGothic" pitchFamily="34" charset="-128"/>
                      </a:endParaRPr>
                    </a:p>
                  </a:txBody>
                  <a:tcPr marL="6926" marR="6926" marT="6721" marB="0"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tx1"/>
                          </a:solidFill>
                          <a:effectLst/>
                        </a:rPr>
                        <a:t>1%-16%</a:t>
                      </a:r>
                      <a:endParaRPr kumimoji="0" lang="en-US" altLang="en-US" sz="1200" b="0" i="0" u="none" strike="noStrike" cap="none" normalizeH="0" baseline="0" dirty="0">
                        <a:ln>
                          <a:noFill/>
                        </a:ln>
                        <a:solidFill>
                          <a:schemeClr val="tx1"/>
                        </a:solidFill>
                        <a:effectLst/>
                        <a:latin typeface="Arial" pitchFamily="34" charset="0"/>
                        <a:ea typeface="MS PGothic" pitchFamily="34" charset="-128"/>
                      </a:endParaRP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1.5%</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2.0%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2.0%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1.5%</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1.5%</a:t>
                      </a:r>
                    </a:p>
                  </a:txBody>
                  <a:tcPr marL="6926" marR="6926" marT="6721" marB="0" anchor="ctr" horzOverflow="overflow"/>
                </a:tc>
                <a:extLst>
                  <a:ext uri="{0D108BD9-81ED-4DB2-BD59-A6C34878D82A}">
                    <a16:rowId xmlns:a16="http://schemas.microsoft.com/office/drawing/2014/main" val="10001"/>
                  </a:ext>
                </a:extLst>
              </a:tr>
              <a:tr h="364898">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a:ln>
                            <a:noFill/>
                          </a:ln>
                          <a:solidFill>
                            <a:schemeClr val="tx1"/>
                          </a:solidFill>
                          <a:effectLst/>
                        </a:rPr>
                        <a:t>Bonds</a:t>
                      </a:r>
                      <a:endParaRPr kumimoji="0" lang="en-GB" altLang="en-US" sz="1200" b="0" i="0" u="none" strike="noStrike" cap="none" normalizeH="0" baseline="0">
                        <a:ln>
                          <a:noFill/>
                        </a:ln>
                        <a:solidFill>
                          <a:schemeClr val="tx1"/>
                        </a:solidFill>
                        <a:effectLst/>
                        <a:latin typeface="Arial" pitchFamily="34" charset="0"/>
                        <a:ea typeface="MS PGothic" pitchFamily="34" charset="-128"/>
                      </a:endParaRPr>
                    </a:p>
                  </a:txBody>
                  <a:tcPr marL="91394" marR="91394" marT="45694" marB="45694"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tx1"/>
                          </a:solidFill>
                          <a:effectLst/>
                        </a:rPr>
                        <a:t>38.0%</a:t>
                      </a:r>
                      <a:endParaRPr kumimoji="0" lang="en-US" altLang="en-US" sz="1200" b="0" i="0" u="none" strike="noStrike" cap="none" normalizeH="0" baseline="0" dirty="0">
                        <a:ln>
                          <a:noFill/>
                        </a:ln>
                        <a:solidFill>
                          <a:schemeClr val="tx1"/>
                        </a:solidFill>
                        <a:effectLst/>
                        <a:latin typeface="Calibri" pitchFamily="34" charset="0"/>
                        <a:ea typeface="MS PGothic" pitchFamily="34" charset="-128"/>
                      </a:endParaRPr>
                    </a:p>
                  </a:txBody>
                  <a:tcPr marL="6926" marR="6926" marT="6721" marB="0"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tx1"/>
                          </a:solidFill>
                          <a:effectLst/>
                        </a:rPr>
                        <a:t>25%-54%</a:t>
                      </a:r>
                      <a:endParaRPr kumimoji="0" lang="en-US" altLang="en-US" sz="1200" b="0" i="0" u="none" strike="noStrike" cap="none" normalizeH="0" baseline="0" dirty="0">
                        <a:ln>
                          <a:noFill/>
                        </a:ln>
                        <a:solidFill>
                          <a:schemeClr val="tx1"/>
                        </a:solidFill>
                        <a:effectLst/>
                        <a:latin typeface="Arial" pitchFamily="34" charset="0"/>
                        <a:ea typeface="MS PGothic" pitchFamily="34" charset="-128"/>
                      </a:endParaRP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37.5%</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38.0%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38.0%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38.5%</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38.5%</a:t>
                      </a:r>
                    </a:p>
                  </a:txBody>
                  <a:tcPr marL="6926" marR="6926" marT="6721" marB="0" anchor="ctr" horzOverflow="overflow"/>
                </a:tc>
                <a:extLst>
                  <a:ext uri="{0D108BD9-81ED-4DB2-BD59-A6C34878D82A}">
                    <a16:rowId xmlns:a16="http://schemas.microsoft.com/office/drawing/2014/main" val="10002"/>
                  </a:ext>
                </a:extLst>
              </a:tr>
              <a:tr h="364898">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Equities</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394" marR="91394" marT="45694" marB="45694"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tx1"/>
                          </a:solidFill>
                          <a:effectLst/>
                        </a:rPr>
                        <a:t>60.0%</a:t>
                      </a:r>
                      <a:endParaRPr kumimoji="0" lang="en-US" altLang="en-US" sz="1200" b="0" i="0" u="none" strike="noStrike" cap="none" normalizeH="0" baseline="0" dirty="0">
                        <a:ln>
                          <a:noFill/>
                        </a:ln>
                        <a:solidFill>
                          <a:schemeClr val="tx1"/>
                        </a:solidFill>
                        <a:effectLst/>
                        <a:latin typeface="Calibri" pitchFamily="34" charset="0"/>
                        <a:ea typeface="MS PGothic" pitchFamily="34" charset="-128"/>
                      </a:endParaRPr>
                    </a:p>
                  </a:txBody>
                  <a:tcPr marL="6926" marR="6926" marT="6721" marB="0"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tx1"/>
                          </a:solidFill>
                          <a:effectLst/>
                        </a:rPr>
                        <a:t>36%-65%</a:t>
                      </a:r>
                      <a:endParaRPr kumimoji="0" lang="en-US" altLang="en-US" sz="1200" b="0" i="0" u="none" strike="noStrike" cap="none" normalizeH="0" baseline="0" dirty="0">
                        <a:ln>
                          <a:noFill/>
                        </a:ln>
                        <a:solidFill>
                          <a:schemeClr val="tx1"/>
                        </a:solidFill>
                        <a:effectLst/>
                        <a:latin typeface="Arial" pitchFamily="34" charset="0"/>
                        <a:ea typeface="MS PGothic" pitchFamily="34" charset="-128"/>
                      </a:endParaRP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61.0%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60.0%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60.0%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60.0%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60.0%</a:t>
                      </a:r>
                    </a:p>
                  </a:txBody>
                  <a:tcPr marL="6926" marR="6926" marT="6721" marB="0" anchor="ctr" horzOverflow="overflow"/>
                </a:tc>
                <a:extLst>
                  <a:ext uri="{0D108BD9-81ED-4DB2-BD59-A6C34878D82A}">
                    <a16:rowId xmlns:a16="http://schemas.microsoft.com/office/drawing/2014/main" val="10003"/>
                  </a:ext>
                </a:extLst>
              </a:tr>
            </a:tbl>
          </a:graphicData>
        </a:graphic>
      </p:graphicFrame>
      <p:sp>
        <p:nvSpPr>
          <p:cNvPr id="22567" name="Rectangle 6"/>
          <p:cNvSpPr>
            <a:spLocks noChangeArrowheads="1"/>
          </p:cNvSpPr>
          <p:nvPr/>
        </p:nvSpPr>
        <p:spPr bwMode="auto">
          <a:xfrm>
            <a:off x="365189" y="5969020"/>
            <a:ext cx="50449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50000"/>
              </a:spcBef>
              <a:buFontTx/>
              <a:buNone/>
            </a:pPr>
            <a:r>
              <a:rPr lang="en-US" altLang="en-US" sz="900" dirty="0">
                <a:solidFill>
                  <a:schemeClr val="tx1">
                    <a:lumMod val="65000"/>
                    <a:lumOff val="35000"/>
                  </a:schemeClr>
                </a:solidFill>
              </a:rPr>
              <a:t>Source: RBC GAM</a:t>
            </a:r>
            <a:br>
              <a:rPr lang="en-US" altLang="en-US" sz="900" dirty="0">
                <a:solidFill>
                  <a:schemeClr val="tx1">
                    <a:lumMod val="65000"/>
                    <a:lumOff val="35000"/>
                  </a:schemeClr>
                </a:solidFill>
              </a:rPr>
            </a:br>
            <a:r>
              <a:rPr lang="en-US" altLang="en-US" sz="900" dirty="0">
                <a:solidFill>
                  <a:schemeClr val="tx1">
                    <a:lumMod val="65000"/>
                    <a:lumOff val="35000"/>
                  </a:schemeClr>
                </a:solidFill>
              </a:rPr>
              <a:t>Actual fund or client portfolio positioning may differ depending on individual investment policies.</a:t>
            </a:r>
          </a:p>
        </p:txBody>
      </p:sp>
      <p:sp>
        <p:nvSpPr>
          <p:cNvPr id="3" name="Slide Number Placeholder 2"/>
          <p:cNvSpPr>
            <a:spLocks noGrp="1"/>
          </p:cNvSpPr>
          <p:nvPr>
            <p:ph type="sldNum" sz="quarter" idx="12"/>
          </p:nvPr>
        </p:nvSpPr>
        <p:spPr/>
        <p:txBody>
          <a:bodyPr/>
          <a:lstStyle/>
          <a:p>
            <a:fld id="{00D53123-EF31-4C08-A865-932FC064F9C8}" type="slidenum">
              <a:rPr lang="en-CA" smtClean="0"/>
              <a:pPr/>
              <a:t>7</a:t>
            </a:fld>
            <a:endParaRPr lang="en-CA" dirty="0"/>
          </a:p>
        </p:txBody>
      </p:sp>
    </p:spTree>
    <p:extLst>
      <p:ext uri="{BB962C8B-B14F-4D97-AF65-F5344CB8AC3E}">
        <p14:creationId xmlns:p14="http://schemas.microsoft.com/office/powerpoint/2010/main" val="391285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85799" y="1298046"/>
            <a:ext cx="1076113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82048" tIns="41025" rIns="82048" bIns="41025"/>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50000"/>
              </a:spcBef>
              <a:buClr>
                <a:srgbClr val="B8A970"/>
              </a:buClr>
              <a:buFont typeface="Wingdings" pitchFamily="2" charset="2"/>
              <a:buNone/>
            </a:pPr>
            <a:r>
              <a:rPr lang="en-US" altLang="en-US" sz="1000" dirty="0">
                <a:solidFill>
                  <a:schemeClr val="tx1"/>
                </a:solidFill>
              </a:rPr>
              <a:t>This has been provided by RBC Global Asset Management Inc. (RBC GAM) and is for informational purposes, as of the date noted only. It is not intended to provide legal, accounting, tax, investment, financial or other advice and such information should not be relied upon for providing such advice. RBC GAM takes reasonable steps to provide up-to-date, accurate and reliable information, and believes the information to be so when provided. Past performance is no guarantee of future results. Interest rates, market conditions, tax rulings and other investment factors are subject to rapid change which may materially impact analysis that is included in this document. You should consult with your advisor before taking any action based upon the information contained in this document.</a:t>
            </a:r>
          </a:p>
          <a:p>
            <a:pPr>
              <a:spcBef>
                <a:spcPct val="50000"/>
              </a:spcBef>
              <a:buClr>
                <a:srgbClr val="B8A970"/>
              </a:buClr>
            </a:pPr>
            <a:r>
              <a:rPr lang="en-US" altLang="en-US" sz="1000" dirty="0">
                <a:solidFill>
                  <a:schemeClr val="tx1"/>
                </a:solidFill>
              </a:rPr>
              <a:t>Information obtained from third parties is believed to be reliable but RBC GAM and its affiliates assume no responsibility for any errors or omissions or for any loss or damage suffered. RBC GAM reserves the right at any time and without notice to change, amend or cease publication of the information.</a:t>
            </a:r>
          </a:p>
          <a:p>
            <a:pPr>
              <a:spcBef>
                <a:spcPct val="50000"/>
              </a:spcBef>
              <a:buClr>
                <a:srgbClr val="B8A970"/>
              </a:buClr>
            </a:pPr>
            <a:r>
              <a:rPr lang="en-US" altLang="en-US" sz="1000" dirty="0">
                <a:solidFill>
                  <a:schemeClr val="tx1"/>
                </a:solidFill>
              </a:rPr>
              <a:t>This report may contain forward-looking statements. The words “may,” “could,” “should,” “would,” “suspect,” “outlook,” “believe,” “plan,” “anticipate,” “estimate,” “expect,” “intend,” “forecast,” “objective” and similar expressions are intended to identify forward-looking statements.  Forward-looking statements are not guarantees of future performance. Forward-looking statements involve inherent risks and uncertainties, both about the Fund and general economic factors, so it is possible that predictions, forecasts, projections and other forward-looking statements will not be achieved. We caution you not to place undue reliance on these statements as a number of important factors could cause actual events or results to differ materially from those expressed or implied in any forward-looking statement made in relation to the Fund. These factors include, but are not limited to, general economic, political and market factors in Canada, the United States and internationally, interest and foreign exchange rates, global equity and capital markets, business competition, technological changes, changes in laws and regulations, judicial or regulatory judgments, legal proceedings and catastrophic events.  The above list of important factors that may affect future results is not exhaustive. Before making any investment decisions, we encourage you to consider these and other factors.</a:t>
            </a:r>
          </a:p>
          <a:p>
            <a:pPr>
              <a:spcBef>
                <a:spcPct val="50000"/>
              </a:spcBef>
              <a:buClr>
                <a:srgbClr val="B8A970"/>
              </a:buClr>
            </a:pPr>
            <a:r>
              <a:rPr lang="en-US" altLang="en-US" sz="1000" dirty="0">
                <a:solidFill>
                  <a:schemeClr val="tx1"/>
                </a:solidFill>
              </a:rPr>
              <a:t>For fixed income, yield stated is yield to maturity unless stated otherwise.</a:t>
            </a:r>
          </a:p>
          <a:p>
            <a:pPr>
              <a:spcBef>
                <a:spcPct val="50000"/>
              </a:spcBef>
              <a:buClr>
                <a:srgbClr val="B8A970"/>
              </a:buClr>
            </a:pPr>
            <a:r>
              <a:rPr lang="en-US" altLang="en-US" sz="1000" dirty="0">
                <a:solidFill>
                  <a:schemeClr val="tx1"/>
                </a:solidFill>
              </a:rPr>
              <a:t>Publication date: April 3, 2024</a:t>
            </a:r>
          </a:p>
          <a:p>
            <a:pPr>
              <a:spcBef>
                <a:spcPct val="50000"/>
              </a:spcBef>
              <a:buClr>
                <a:srgbClr val="B8A970"/>
              </a:buClr>
            </a:pPr>
            <a:endParaRPr lang="en-US" altLang="en-US" sz="1000" dirty="0">
              <a:solidFill>
                <a:schemeClr val="tx1"/>
              </a:solidFill>
            </a:endParaRPr>
          </a:p>
          <a:p>
            <a:pPr>
              <a:lnSpc>
                <a:spcPct val="80000"/>
              </a:lnSpc>
              <a:spcBef>
                <a:spcPct val="20000"/>
              </a:spcBef>
              <a:buClr>
                <a:srgbClr val="B8A970"/>
              </a:buClr>
              <a:buFont typeface="Wingdings" pitchFamily="2" charset="2"/>
              <a:buNone/>
            </a:pPr>
            <a:r>
              <a:rPr lang="en-CA" altLang="ko-KR" sz="1000" dirty="0">
                <a:solidFill>
                  <a:schemeClr val="tx1"/>
                </a:solidFill>
                <a:ea typeface="Gulim" pitchFamily="34" charset="-127"/>
              </a:rPr>
              <a:t>® / ™ Trademark(s) of Royal Bank of Canada. Used under licence.  © RBC Global Asset Management Inc. 2024</a:t>
            </a:r>
            <a:endParaRPr lang="en-CA" altLang="en-US" sz="1000" dirty="0">
              <a:solidFill>
                <a:schemeClr val="tx1"/>
              </a:solidFill>
              <a:ea typeface="Gulim" pitchFamily="34" charset="-127"/>
            </a:endParaRPr>
          </a:p>
        </p:txBody>
      </p:sp>
      <p:sp>
        <p:nvSpPr>
          <p:cNvPr id="23555" name="Title 5"/>
          <p:cNvSpPr>
            <a:spLocks noGrp="1"/>
          </p:cNvSpPr>
          <p:nvPr>
            <p:ph type="title"/>
          </p:nvPr>
        </p:nvSpPr>
        <p:spPr/>
        <p:txBody>
          <a:bodyPr/>
          <a:lstStyle/>
          <a:p>
            <a:pPr eaLnBrk="1" hangingPunct="1"/>
            <a:r>
              <a:rPr lang="en-US" altLang="en-US"/>
              <a:t>Disclosure</a:t>
            </a:r>
          </a:p>
        </p:txBody>
      </p:sp>
      <p:sp>
        <p:nvSpPr>
          <p:cNvPr id="2" name="Slide Number Placeholder 1"/>
          <p:cNvSpPr>
            <a:spLocks noGrp="1"/>
          </p:cNvSpPr>
          <p:nvPr>
            <p:ph type="sldNum" sz="quarter" idx="12"/>
          </p:nvPr>
        </p:nvSpPr>
        <p:spPr/>
        <p:txBody>
          <a:bodyPr/>
          <a:lstStyle/>
          <a:p>
            <a:fld id="{00D53123-EF31-4C08-A865-932FC064F9C8}" type="slidenum">
              <a:rPr lang="en-CA" smtClean="0"/>
              <a:t>8</a:t>
            </a:fld>
            <a:endParaRPr lang="en-CA"/>
          </a:p>
        </p:txBody>
      </p:sp>
    </p:spTree>
    <p:extLst>
      <p:ext uri="{BB962C8B-B14F-4D97-AF65-F5344CB8AC3E}">
        <p14:creationId xmlns:p14="http://schemas.microsoft.com/office/powerpoint/2010/main" val="3501662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RBC 2018 HNW for all new slides">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arm Yellow">
      <a:srgbClr val="FFC72C"/>
    </a:custClr>
    <a:custClr name="Tundra">
      <a:srgbClr val="87AFBF"/>
    </a:custClr>
    <a:custClr name="Light Gray">
      <a:srgbClr val="C1B5A5"/>
    </a:custClr>
    <a:custClr name="Sunburst">
      <a:srgbClr val="FCA311"/>
    </a:custClr>
    <a:custClr name="Beige">
      <a:srgbClr val="B8A970"/>
    </a:custClr>
    <a:custClr name="Carbon">
      <a:srgbClr val="899299"/>
    </a:custClr>
    <a:custClr name="Apple">
      <a:srgbClr val="AABA0A"/>
    </a:custClr>
    <a:custClr name="Seaweed">
      <a:srgbClr val="588886"/>
    </a:custClr>
    <a:custClr name="Sky">
      <a:srgbClr val="51B5E0"/>
    </a:custClr>
    <a:custClr name="Slate Gray">
      <a:srgbClr val="6F6E6F"/>
    </a:custClr>
    <a:custClr name="Warm Yellow 70%">
      <a:srgbClr val="FFD86B"/>
    </a:custClr>
    <a:custClr name="Tundra 70%">
      <a:srgbClr val="ABC7D2"/>
    </a:custClr>
    <a:custClr name="Light Gray 70%">
      <a:srgbClr val="D4CBC0"/>
    </a:custClr>
    <a:custClr name="Sunburst 70%">
      <a:srgbClr val="FDBF58"/>
    </a:custClr>
    <a:custClr name="Beige 70%">
      <a:srgbClr val="CDC39B"/>
    </a:custClr>
    <a:custClr name="Carbon 70%">
      <a:srgbClr val="ACB3B8"/>
    </a:custClr>
    <a:custClr name="Apple 70%">
      <a:srgbClr val="C4CF54"/>
    </a:custClr>
    <a:custClr name="Seaweed 70%">
      <a:srgbClr val="8AACAA"/>
    </a:custClr>
    <a:custClr name="Sky 70%">
      <a:srgbClr val="85CBE9"/>
    </a:custClr>
    <a:custClr name="Slate Gray 70%">
      <a:srgbClr val="9A9A9A"/>
    </a:custClr>
    <a:custClr name="Warm Yellow 55%">
      <a:srgbClr val="FFE08B"/>
    </a:custClr>
    <a:custClr name="Tundra 55%">
      <a:srgbClr val="BDD3DC"/>
    </a:custClr>
    <a:custClr name="Light Gray 55%">
      <a:srgbClr val="DDD6CE"/>
    </a:custClr>
    <a:custClr name="Sunburst 55%">
      <a:srgbClr val="FDCC7C"/>
    </a:custClr>
    <a:custClr name="Beige 55%">
      <a:srgbClr val="D8D0B0"/>
    </a:custClr>
    <a:custClr name="Carbon 55%">
      <a:srgbClr val="BEC3C7"/>
    </a:custClr>
    <a:custClr name="Apple 55%">
      <a:srgbClr val="D0D978"/>
    </a:custClr>
    <a:custClr name="Seaweed 55%">
      <a:srgbClr val="A3BEBC"/>
    </a:custClr>
    <a:custClr name="Sky 55%">
      <a:srgbClr val="9FD6EE"/>
    </a:custClr>
    <a:custClr name="Slate Gray 55%">
      <a:srgbClr val="B0AFB0"/>
    </a:custClr>
    <a:custClr name="Warm Yellow 40%">
      <a:srgbClr val="FFE9AB"/>
    </a:custClr>
    <a:custClr name="Tundra 40%">
      <a:srgbClr val="CFDFE5"/>
    </a:custClr>
    <a:custClr name="Light Gray 40%">
      <a:srgbClr val="E6E1DB"/>
    </a:custClr>
    <a:custClr name="Sunburst 40%">
      <a:srgbClr val="FEDAA0"/>
    </a:custClr>
    <a:custClr name="Beige 40%">
      <a:srgbClr val="E3DDC6"/>
    </a:custClr>
    <a:custClr name="Carbon 40%">
      <a:srgbClr val="D0D3D6"/>
    </a:custClr>
    <a:custClr name="Apple 40%">
      <a:srgbClr val="DDE39D"/>
    </a:custClr>
    <a:custClr name="Seaweed 40%">
      <a:srgbClr val="BCCFCF"/>
    </a:custClr>
    <a:custClr name="Sky 40%">
      <a:srgbClr val="B9E1F3"/>
    </a:custClr>
    <a:custClr name="Slate Gray 40%">
      <a:srgbClr val="C5C5C5"/>
    </a:custClr>
    <a:custClr name="Warm Yellow 25%">
      <a:srgbClr val="FFF1CA"/>
    </a:custClr>
    <a:custClr name="Tundra 25%">
      <a:srgbClr val="E1EBEF"/>
    </a:custClr>
    <a:custClr name="Light Gray 25%">
      <a:srgbClr val="F0EDE9"/>
    </a:custClr>
    <a:custClr name="Sunburst 25%">
      <a:srgbClr val="FEE8C4"/>
    </a:custClr>
    <a:custClr name="Beige 25%">
      <a:srgbClr val="EDEADB"/>
    </a:custClr>
    <a:custClr name="Carbon 25%">
      <a:srgbClr val="E2E4E6"/>
    </a:custClr>
    <a:custClr name="Apple 25%">
      <a:srgbClr val="EAEEC2"/>
    </a:custClr>
    <a:custClr name="Seaweed 25%">
      <a:srgbClr val="D5E1E1"/>
    </a:custClr>
    <a:custClr name="Sky 25%">
      <a:srgbClr val="D4EDF7"/>
    </a:custClr>
    <a:custClr name="Slate Gray 25%">
      <a:srgbClr val="DBDBDB"/>
    </a:custClr>
  </a:custClrLst>
  <a:extLst>
    <a:ext uri="{05A4C25C-085E-4340-85A3-A5531E510DB2}">
      <thm15:themeFamily xmlns:thm15="http://schemas.microsoft.com/office/thememl/2012/main" name="HNW Widescreen.potx" id="{0EB95546-8B67-4D63-ACB9-59193746BB05}" vid="{4D27C730-C4B2-4304-927B-A774CFE493AF}"/>
    </a:ext>
  </a:extLst>
</a:theme>
</file>

<file path=ppt/theme/theme2.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430AA51E6E1943AA29EFC036E90477" ma:contentTypeVersion="0" ma:contentTypeDescription="Create a new document." ma:contentTypeScope="" ma:versionID="00d968d530310350fbccbbeb1cb196f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VariableListDefinition name="AD_HOC" displayName="AD_HOC" id="82df5a70-697b-42e7-8469-da22ed4cea8f" isdomainofvalue="False" dataSourceId="b81b5770-e239-4df8-8ac5-3b7f6c633449"/>
</file>

<file path=customXml/item4.xml><?xml version="1.0" encoding="utf-8"?>
<VariableList UniqueId="82df5a70-697b-42e7-8469-da22ed4cea8f" Name="AD_HOC" ContentType="XML" MajorVersion="0" MinorVersion="1" isLocalCopy="False" IsBaseObject="False" DataSourceId="b81b5770-e239-4df8-8ac5-3b7f6c633449" DataSourceMajorVersion="0" DataSourceMinorVersion="1"/>
</file>

<file path=customXml/item5.xml><?xml version="1.0" encoding="utf-8"?>
<VariableListDefinition name="Computed" displayName="Computed" id="7e9c8fad-8626-4cbe-8539-f6fb1d92d054" isdomainofvalue="False" dataSourceId="d9a4b788-82a8-421c-be69-4a9f6872bb6d"/>
</file>

<file path=customXml/item6.xml><?xml version="1.0" encoding="utf-8"?>
<VariableList UniqueId="7e9c8fad-8626-4cbe-8539-f6fb1d92d054" Name="Computed" ContentType="XML" MajorVersion="0" MinorVersion="1" isLocalCopy="False" IsBaseObject="False" DataSourceId="d9a4b788-82a8-421c-be69-4a9f6872bb6d" DataSourceMajorVersion="0" DataSourceMinorVersion="1"/>
</file>

<file path=customXml/item7.xml><?xml version="1.0" encoding="utf-8"?>
<VariableListDefinition name="System" displayName="System" id="53d2aee2-4af8-450b-b66b-5faccc91bdd1" isdomainofvalue="False" dataSourceId="e3a6481b-b478-4905-b339-a67be19a378e"/>
</file>

<file path=customXml/item8.xml><?xml version="1.0" encoding="utf-8"?>
<VariableList UniqueId="53d2aee2-4af8-450b-b66b-5faccc91bdd1" Name="System" ContentType="XML" MajorVersion="0" MinorVersion="1" isLocalCopy="False" IsBaseObject="False" DataSourceId="e3a6481b-b478-4905-b339-a67be19a378e" DataSourceMajorVersion="0" DataSourceMinorVersion="1"/>
</file>

<file path=customXml/item9.xml><?xml version="1.0" encoding="utf-8"?>
<AllExternalAdhocVariableMappings/>
</file>

<file path=customXml/itemProps1.xml><?xml version="1.0" encoding="utf-8"?>
<ds:datastoreItem xmlns:ds="http://schemas.openxmlformats.org/officeDocument/2006/customXml" ds:itemID="{5FC52444-330D-46E5-BB05-F0EDD3D5A944}">
  <ds:schemaRefs>
    <ds:schemaRef ds:uri="http://schemas.microsoft.com/sharepoint/v3/contenttype/forms"/>
  </ds:schemaRefs>
</ds:datastoreItem>
</file>

<file path=customXml/itemProps10.xml><?xml version="1.0" encoding="utf-8"?>
<ds:datastoreItem xmlns:ds="http://schemas.openxmlformats.org/officeDocument/2006/customXml" ds:itemID="{B82F56CC-C526-4FC4-9404-7EB8927673B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4A5FD9E-AD80-4E16-A3FB-BC6478159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FE1F2E4-3558-44F5-8E59-448952AF1C06}">
  <ds:schemaRefs/>
</ds:datastoreItem>
</file>

<file path=customXml/itemProps4.xml><?xml version="1.0" encoding="utf-8"?>
<ds:datastoreItem xmlns:ds="http://schemas.openxmlformats.org/officeDocument/2006/customXml" ds:itemID="{71AC979C-3875-4B36-927D-3329B4821813}">
  <ds:schemaRefs/>
</ds:datastoreItem>
</file>

<file path=customXml/itemProps5.xml><?xml version="1.0" encoding="utf-8"?>
<ds:datastoreItem xmlns:ds="http://schemas.openxmlformats.org/officeDocument/2006/customXml" ds:itemID="{272DD719-33B8-40F9-937F-D1770E79E294}">
  <ds:schemaRefs/>
</ds:datastoreItem>
</file>

<file path=customXml/itemProps6.xml><?xml version="1.0" encoding="utf-8"?>
<ds:datastoreItem xmlns:ds="http://schemas.openxmlformats.org/officeDocument/2006/customXml" ds:itemID="{1B836C31-5BE5-4A0E-8DA6-DA0B7B156F03}">
  <ds:schemaRefs/>
</ds:datastoreItem>
</file>

<file path=customXml/itemProps7.xml><?xml version="1.0" encoding="utf-8"?>
<ds:datastoreItem xmlns:ds="http://schemas.openxmlformats.org/officeDocument/2006/customXml" ds:itemID="{55AE05FC-FB8F-4F69-9A17-85A6D3626F26}">
  <ds:schemaRefs/>
</ds:datastoreItem>
</file>

<file path=customXml/itemProps8.xml><?xml version="1.0" encoding="utf-8"?>
<ds:datastoreItem xmlns:ds="http://schemas.openxmlformats.org/officeDocument/2006/customXml" ds:itemID="{58BABCDC-81D7-4252-B1A5-2A8FDAAB867B}">
  <ds:schemaRefs/>
</ds:datastoreItem>
</file>

<file path=customXml/itemProps9.xml><?xml version="1.0" encoding="utf-8"?>
<ds:datastoreItem xmlns:ds="http://schemas.openxmlformats.org/officeDocument/2006/customXml" ds:itemID="{E9BC86ED-9A37-4BDA-9A5C-9D9A02B70CB7}">
  <ds:schemaRefs/>
</ds:datastoreItem>
</file>

<file path=docProps/app.xml><?xml version="1.0" encoding="utf-8"?>
<Properties xmlns="http://schemas.openxmlformats.org/officeDocument/2006/extended-properties" xmlns:vt="http://schemas.openxmlformats.org/officeDocument/2006/docPropsVTypes">
  <Template>Corporate and HNW Widescreen Template</Template>
  <TotalTime>6993</TotalTime>
  <Words>2224</Words>
  <Application>Microsoft Office PowerPoint</Application>
  <PresentationFormat>Widescreen</PresentationFormat>
  <Paragraphs>143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Symbol</vt:lpstr>
      <vt:lpstr>Times New Roman</vt:lpstr>
      <vt:lpstr>Wingdings</vt:lpstr>
      <vt:lpstr>RBC 2018 HNW for all new slides</vt:lpstr>
      <vt:lpstr>Capital markets update</vt:lpstr>
      <vt:lpstr>The economy</vt:lpstr>
      <vt:lpstr>Fixed income outlook</vt:lpstr>
      <vt:lpstr>Fixed income forecasts</vt:lpstr>
      <vt:lpstr>Equity markets</vt:lpstr>
      <vt:lpstr>Equity markets</vt:lpstr>
      <vt:lpstr>Asset mix</vt:lpstr>
      <vt:lpstr>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2 layout</dc:title>
  <dc:creator>Microsoft Office User</dc:creator>
  <dc:description>Version 1.00
Job 1544
Oct. 16, 2018</dc:description>
  <cp:lastModifiedBy>Gonsalves, Kaileigh</cp:lastModifiedBy>
  <cp:revision>336</cp:revision>
  <cp:lastPrinted>2018-10-16T15:43:38Z</cp:lastPrinted>
  <dcterms:created xsi:type="dcterms:W3CDTF">2019-04-04T18:14:34Z</dcterms:created>
  <dcterms:modified xsi:type="dcterms:W3CDTF">2024-04-04T14:59:42Z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0x010100FE430AA51E6E1943AA29EFC036E90477</vt:lpwstr>
  </property>
  <property fmtid="{D5CDD505-2E9C-101B-9397-08002B2CF9AE}" pid="3" name="MSIP_Label_b8f99e99-9b44-4087-9344-0482001c1f1a_Enabled">
    <vt:lpwstr>true</vt:lpwstr>
  </property>
  <property fmtid="{D5CDD505-2E9C-101B-9397-08002B2CF9AE}" pid="4" name="MSIP_Label_b8f99e99-9b44-4087-9344-0482001c1f1a_Method">
    <vt:lpwstr>Privileged</vt:lpwstr>
  </property>
  <property fmtid="{D5CDD505-2E9C-101B-9397-08002B2CF9AE}" pid="5" name="MSIP_Label_b8f99e99-9b44-4087-9344-0482001c1f1a_SiteId">
    <vt:lpwstr>9323b596-236d-4890-bed3-60232a849027</vt:lpwstr>
  </property>
  <property fmtid="{D5CDD505-2E9C-101B-9397-08002B2CF9AE}" pid="6" name="Classification">
    <vt:lpwstr>TT_Public</vt:lpwstr>
  </property>
</Properties>
</file>